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68" r:id="rId3"/>
    <p:sldId id="425" r:id="rId4"/>
    <p:sldId id="267" r:id="rId5"/>
    <p:sldId id="455" r:id="rId6"/>
    <p:sldId id="435" r:id="rId7"/>
    <p:sldId id="436" r:id="rId8"/>
    <p:sldId id="448" r:id="rId9"/>
    <p:sldId id="437" r:id="rId10"/>
    <p:sldId id="256" r:id="rId11"/>
    <p:sldId id="438" r:id="rId12"/>
    <p:sldId id="452" r:id="rId13"/>
    <p:sldId id="440" r:id="rId14"/>
    <p:sldId id="453" r:id="rId15"/>
    <p:sldId id="441" r:id="rId16"/>
    <p:sldId id="269" r:id="rId17"/>
    <p:sldId id="442" r:id="rId18"/>
    <p:sldId id="270" r:id="rId19"/>
    <p:sldId id="443" r:id="rId20"/>
    <p:sldId id="271" r:id="rId21"/>
    <p:sldId id="444" r:id="rId22"/>
    <p:sldId id="272" r:id="rId23"/>
    <p:sldId id="445" r:id="rId24"/>
    <p:sldId id="273" r:id="rId25"/>
    <p:sldId id="446" r:id="rId26"/>
    <p:sldId id="274" r:id="rId27"/>
    <p:sldId id="429" r:id="rId28"/>
    <p:sldId id="430" r:id="rId29"/>
    <p:sldId id="451" r:id="rId30"/>
    <p:sldId id="417" r:id="rId31"/>
    <p:sldId id="449" r:id="rId32"/>
    <p:sldId id="450" r:id="rId33"/>
    <p:sldId id="415" r:id="rId34"/>
    <p:sldId id="454" r:id="rId35"/>
    <p:sldId id="433" r:id="rId36"/>
    <p:sldId id="434" r:id="rId37"/>
    <p:sldId id="423" r:id="rId38"/>
  </p:sldIdLst>
  <p:sldSz cx="12192000" cy="6858000"/>
  <p:notesSz cx="6797675" cy="9928225"/>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66FF99"/>
    <a:srgbClr val="F5FE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6357" autoAdjust="0"/>
  </p:normalViewPr>
  <p:slideViewPr>
    <p:cSldViewPr snapToGrid="0">
      <p:cViewPr varScale="1">
        <p:scale>
          <a:sx n="110" d="100"/>
          <a:sy n="110" d="100"/>
        </p:scale>
        <p:origin x="79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RIDAN MARIELLA BLOSSIERS MAZZINI" userId="e704a3e9-239b-47e3-92de-eda535125d01" providerId="ADAL" clId="{2AE624ED-8A15-4C6F-8213-995FB2B773A8}"/>
    <pc:docChg chg="undo custSel modSld">
      <pc:chgData name="SHERIDAN MARIELLA BLOSSIERS MAZZINI" userId="e704a3e9-239b-47e3-92de-eda535125d01" providerId="ADAL" clId="{2AE624ED-8A15-4C6F-8213-995FB2B773A8}" dt="2023-11-28T17:01:34.332" v="60" actId="1076"/>
      <pc:docMkLst>
        <pc:docMk/>
      </pc:docMkLst>
      <pc:sldChg chg="addSp delSp modSp mod">
        <pc:chgData name="SHERIDAN MARIELLA BLOSSIERS MAZZINI" userId="e704a3e9-239b-47e3-92de-eda535125d01" providerId="ADAL" clId="{2AE624ED-8A15-4C6F-8213-995FB2B773A8}" dt="2023-11-28T16:40:07.731" v="44" actId="14100"/>
        <pc:sldMkLst>
          <pc:docMk/>
          <pc:sldMk cId="1066864488" sldId="417"/>
        </pc:sldMkLst>
        <pc:picChg chg="add mod">
          <ac:chgData name="SHERIDAN MARIELLA BLOSSIERS MAZZINI" userId="e704a3e9-239b-47e3-92de-eda535125d01" providerId="ADAL" clId="{2AE624ED-8A15-4C6F-8213-995FB2B773A8}" dt="2023-11-28T16:40:07.731" v="44" actId="14100"/>
          <ac:picMkLst>
            <pc:docMk/>
            <pc:sldMk cId="1066864488" sldId="417"/>
            <ac:picMk id="6" creationId="{5A6F7CD1-1578-4BA3-B88F-2A34148AFD22}"/>
          </ac:picMkLst>
        </pc:picChg>
        <pc:picChg chg="del">
          <ac:chgData name="SHERIDAN MARIELLA BLOSSIERS MAZZINI" userId="e704a3e9-239b-47e3-92de-eda535125d01" providerId="ADAL" clId="{2AE624ED-8A15-4C6F-8213-995FB2B773A8}" dt="2023-11-28T16:39:35.921" v="38" actId="478"/>
          <ac:picMkLst>
            <pc:docMk/>
            <pc:sldMk cId="1066864488" sldId="417"/>
            <ac:picMk id="7" creationId="{DCC06A3D-FDBF-4AC5-8FCE-61D83F1718CB}"/>
          </ac:picMkLst>
        </pc:picChg>
      </pc:sldChg>
      <pc:sldChg chg="addSp modSp mod">
        <pc:chgData name="SHERIDAN MARIELLA BLOSSIERS MAZZINI" userId="e704a3e9-239b-47e3-92de-eda535125d01" providerId="ADAL" clId="{2AE624ED-8A15-4C6F-8213-995FB2B773A8}" dt="2023-11-28T16:35:58.552" v="14" actId="14861"/>
        <pc:sldMkLst>
          <pc:docMk/>
          <pc:sldMk cId="2366069812" sldId="429"/>
        </pc:sldMkLst>
        <pc:spChg chg="mod">
          <ac:chgData name="SHERIDAN MARIELLA BLOSSIERS MAZZINI" userId="e704a3e9-239b-47e3-92de-eda535125d01" providerId="ADAL" clId="{2AE624ED-8A15-4C6F-8213-995FB2B773A8}" dt="2023-11-28T16:34:07.573" v="8" actId="5793"/>
          <ac:spMkLst>
            <pc:docMk/>
            <pc:sldMk cId="2366069812" sldId="429"/>
            <ac:spMk id="4" creationId="{00000000-0000-0000-0000-000000000000}"/>
          </ac:spMkLst>
        </pc:spChg>
        <pc:picChg chg="add mod">
          <ac:chgData name="SHERIDAN MARIELLA BLOSSIERS MAZZINI" userId="e704a3e9-239b-47e3-92de-eda535125d01" providerId="ADAL" clId="{2AE624ED-8A15-4C6F-8213-995FB2B773A8}" dt="2023-11-28T16:35:58.552" v="14" actId="14861"/>
          <ac:picMkLst>
            <pc:docMk/>
            <pc:sldMk cId="2366069812" sldId="429"/>
            <ac:picMk id="2" creationId="{D6A29D6E-FBBB-4DAE-8CBC-C17035D779AD}"/>
          </ac:picMkLst>
        </pc:picChg>
      </pc:sldChg>
      <pc:sldChg chg="addSp delSp modSp mod">
        <pc:chgData name="SHERIDAN MARIELLA BLOSSIERS MAZZINI" userId="e704a3e9-239b-47e3-92de-eda535125d01" providerId="ADAL" clId="{2AE624ED-8A15-4C6F-8213-995FB2B773A8}" dt="2023-11-28T17:01:34.332" v="60" actId="1076"/>
        <pc:sldMkLst>
          <pc:docMk/>
          <pc:sldMk cId="2384725651" sldId="434"/>
        </pc:sldMkLst>
        <pc:spChg chg="del">
          <ac:chgData name="SHERIDAN MARIELLA BLOSSIERS MAZZINI" userId="e704a3e9-239b-47e3-92de-eda535125d01" providerId="ADAL" clId="{2AE624ED-8A15-4C6F-8213-995FB2B773A8}" dt="2023-11-28T17:00:27.513" v="45" actId="478"/>
          <ac:spMkLst>
            <pc:docMk/>
            <pc:sldMk cId="2384725651" sldId="434"/>
            <ac:spMk id="7" creationId="{00000000-0000-0000-0000-000000000000}"/>
          </ac:spMkLst>
        </pc:spChg>
        <pc:spChg chg="mod">
          <ac:chgData name="SHERIDAN MARIELLA BLOSSIERS MAZZINI" userId="e704a3e9-239b-47e3-92de-eda535125d01" providerId="ADAL" clId="{2AE624ED-8A15-4C6F-8213-995FB2B773A8}" dt="2023-11-28T17:01:28.011" v="58" actId="20577"/>
          <ac:spMkLst>
            <pc:docMk/>
            <pc:sldMk cId="2384725651" sldId="434"/>
            <ac:spMk id="8" creationId="{00000000-0000-0000-0000-000000000000}"/>
          </ac:spMkLst>
        </pc:spChg>
        <pc:graphicFrameChg chg="add mod">
          <ac:chgData name="SHERIDAN MARIELLA BLOSSIERS MAZZINI" userId="e704a3e9-239b-47e3-92de-eda535125d01" providerId="ADAL" clId="{2AE624ED-8A15-4C6F-8213-995FB2B773A8}" dt="2023-11-28T17:01:34.332" v="60" actId="1076"/>
          <ac:graphicFrameMkLst>
            <pc:docMk/>
            <pc:sldMk cId="2384725651" sldId="434"/>
            <ac:graphicFrameMk id="2" creationId="{3FBA1E21-042E-471B-B49D-EDCC77ADE9FF}"/>
          </ac:graphicFrameMkLst>
        </pc:graphicFrameChg>
        <pc:graphicFrameChg chg="del">
          <ac:chgData name="SHERIDAN MARIELLA BLOSSIERS MAZZINI" userId="e704a3e9-239b-47e3-92de-eda535125d01" providerId="ADAL" clId="{2AE624ED-8A15-4C6F-8213-995FB2B773A8}" dt="2023-11-28T17:00:32.376" v="46" actId="21"/>
          <ac:graphicFrameMkLst>
            <pc:docMk/>
            <pc:sldMk cId="2384725651" sldId="434"/>
            <ac:graphicFrameMk id="9" creationId="{00000000-0000-0000-0000-000000000000}"/>
          </ac:graphicFrameMkLst>
        </pc:graphicFrameChg>
      </pc:sldChg>
      <pc:sldChg chg="addSp delSp modSp mod">
        <pc:chgData name="SHERIDAN MARIELLA BLOSSIERS MAZZINI" userId="e704a3e9-239b-47e3-92de-eda535125d01" providerId="ADAL" clId="{2AE624ED-8A15-4C6F-8213-995FB2B773A8}" dt="2023-11-28T16:39:21.759" v="37" actId="339"/>
        <pc:sldMkLst>
          <pc:docMk/>
          <pc:sldMk cId="2744900251" sldId="451"/>
        </pc:sldMkLst>
        <pc:spChg chg="del">
          <ac:chgData name="SHERIDAN MARIELLA BLOSSIERS MAZZINI" userId="e704a3e9-239b-47e3-92de-eda535125d01" providerId="ADAL" clId="{2AE624ED-8A15-4C6F-8213-995FB2B773A8}" dt="2023-11-28T16:36:11.795" v="15" actId="478"/>
          <ac:spMkLst>
            <pc:docMk/>
            <pc:sldMk cId="2744900251" sldId="451"/>
            <ac:spMk id="4" creationId="{0021676A-41C7-4575-B6FD-1B3ECD9D8965}"/>
          </ac:spMkLst>
        </pc:spChg>
        <pc:spChg chg="add del mod">
          <ac:chgData name="SHERIDAN MARIELLA BLOSSIERS MAZZINI" userId="e704a3e9-239b-47e3-92de-eda535125d01" providerId="ADAL" clId="{2AE624ED-8A15-4C6F-8213-995FB2B773A8}" dt="2023-11-28T16:36:55.574" v="19"/>
          <ac:spMkLst>
            <pc:docMk/>
            <pc:sldMk cId="2744900251" sldId="451"/>
            <ac:spMk id="5" creationId="{CE34493F-7434-4516-BBE9-251EA9C0076D}"/>
          </ac:spMkLst>
        </pc:spChg>
        <pc:spChg chg="add mod">
          <ac:chgData name="SHERIDAN MARIELLA BLOSSIERS MAZZINI" userId="e704a3e9-239b-47e3-92de-eda535125d01" providerId="ADAL" clId="{2AE624ED-8A15-4C6F-8213-995FB2B773A8}" dt="2023-11-28T16:38:46.273" v="33" actId="255"/>
          <ac:spMkLst>
            <pc:docMk/>
            <pc:sldMk cId="2744900251" sldId="451"/>
            <ac:spMk id="7" creationId="{54347800-9480-4924-BFA2-D5C508DAB4DC}"/>
          </ac:spMkLst>
        </pc:spChg>
        <pc:graphicFrameChg chg="add del mod">
          <ac:chgData name="SHERIDAN MARIELLA BLOSSIERS MAZZINI" userId="e704a3e9-239b-47e3-92de-eda535125d01" providerId="ADAL" clId="{2AE624ED-8A15-4C6F-8213-995FB2B773A8}" dt="2023-11-28T16:36:55.574" v="19"/>
          <ac:graphicFrameMkLst>
            <pc:docMk/>
            <pc:sldMk cId="2744900251" sldId="451"/>
            <ac:graphicFrameMk id="3" creationId="{B6FEFC54-F9E2-4699-85E1-DC71A5CFE75A}"/>
          </ac:graphicFrameMkLst>
        </pc:graphicFrameChg>
        <pc:picChg chg="add del">
          <ac:chgData name="SHERIDAN MARIELLA BLOSSIERS MAZZINI" userId="e704a3e9-239b-47e3-92de-eda535125d01" providerId="ADAL" clId="{2AE624ED-8A15-4C6F-8213-995FB2B773A8}" dt="2023-11-28T16:36:51.191" v="17"/>
          <ac:picMkLst>
            <pc:docMk/>
            <pc:sldMk cId="2744900251" sldId="451"/>
            <ac:picMk id="2" creationId="{856486F8-3783-4432-8AEE-A2E7D546A329}"/>
          </ac:picMkLst>
        </pc:picChg>
        <pc:picChg chg="add mod">
          <ac:chgData name="SHERIDAN MARIELLA BLOSSIERS MAZZINI" userId="e704a3e9-239b-47e3-92de-eda535125d01" providerId="ADAL" clId="{2AE624ED-8A15-4C6F-8213-995FB2B773A8}" dt="2023-11-28T16:39:21.759" v="37" actId="339"/>
          <ac:picMkLst>
            <pc:docMk/>
            <pc:sldMk cId="2744900251" sldId="451"/>
            <ac:picMk id="1027" creationId="{A3FA6CB0-D81E-48B6-B539-6ED0C9E2F2D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A3A01D3F-D3E7-4088-9281-6E6B1D1473EB}" type="datetimeFigureOut">
              <a:rPr lang="es-PE" smtClean="0"/>
              <a:t>18/12/2023</a:t>
            </a:fld>
            <a:endParaRPr lang="es-PE"/>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6915C063-4D08-4C8C-93E3-C4931C77C9FE}" type="slidenum">
              <a:rPr lang="es-PE" smtClean="0"/>
              <a:t>‹Nº›</a:t>
            </a:fld>
            <a:endParaRPr lang="es-PE"/>
          </a:p>
        </p:txBody>
      </p:sp>
    </p:spTree>
    <p:extLst>
      <p:ext uri="{BB962C8B-B14F-4D97-AF65-F5344CB8AC3E}">
        <p14:creationId xmlns:p14="http://schemas.microsoft.com/office/powerpoint/2010/main" val="3257418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8:notes"/>
          <p:cNvSpPr txBox="1">
            <a:spLocks noGrp="1"/>
          </p:cNvSpPr>
          <p:nvPr>
            <p:ph type="body" idx="1"/>
          </p:nvPr>
        </p:nvSpPr>
        <p:spPr>
          <a:xfrm>
            <a:off x="673788" y="5186905"/>
            <a:ext cx="5390305" cy="42438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3" name="Google Shape;483;p28:notes"/>
          <p:cNvSpPr>
            <a:spLocks noGrp="1" noRot="1" noChangeAspect="1"/>
          </p:cNvSpPr>
          <p:nvPr>
            <p:ph type="sldImg" idx="2"/>
          </p:nvPr>
        </p:nvSpPr>
        <p:spPr>
          <a:xfrm>
            <a:off x="138113" y="1347788"/>
            <a:ext cx="6462712" cy="36369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1305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572970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305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483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5540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412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9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255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821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873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A4BE5FDE-6024-4334-9384-160BE4366B58}"/>
              </a:ext>
            </a:extLst>
          </p:cNvPr>
          <p:cNvSpPr/>
          <p:nvPr userDrawn="1"/>
        </p:nvSpPr>
        <p:spPr>
          <a:xfrm>
            <a:off x="0" y="0"/>
            <a:ext cx="12192000" cy="6858000"/>
          </a:xfrm>
          <a:prstGeom prst="rect">
            <a:avLst/>
          </a:prstGeom>
          <a:solidFill>
            <a:schemeClr val="bg1"/>
          </a:solidFill>
          <a:ln w="76200" cmpd="thickThi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986767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8" r:id="rId5"/>
    <p:sldLayoutId id="214748365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A4879B17-ED99-40F5-AD3B-46C418107149}"/>
              </a:ext>
            </a:extLst>
          </p:cNvPr>
          <p:cNvSpPr/>
          <p:nvPr userDrawn="1"/>
        </p:nvSpPr>
        <p:spPr>
          <a:xfrm>
            <a:off x="0" y="0"/>
            <a:ext cx="12192000" cy="6858000"/>
          </a:xfrm>
          <a:prstGeom prst="rect">
            <a:avLst/>
          </a:prstGeom>
          <a:solidFill>
            <a:schemeClr val="bg1"/>
          </a:solidFill>
          <a:ln w="76200" cmpd="thickThi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0310469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6400CEF-EF18-4327-B38B-7E6A0CF7940B}"/>
              </a:ext>
            </a:extLst>
          </p:cNvPr>
          <p:cNvPicPr>
            <a:picLocks noChangeAspect="1"/>
          </p:cNvPicPr>
          <p:nvPr/>
        </p:nvPicPr>
        <p:blipFill>
          <a:blip r:embed="rId3"/>
          <a:stretch>
            <a:fillRect/>
          </a:stretch>
        </p:blipFill>
        <p:spPr>
          <a:xfrm>
            <a:off x="-48184" y="0"/>
            <a:ext cx="12288368" cy="6909512"/>
          </a:xfrm>
          <a:prstGeom prst="rect">
            <a:avLst/>
          </a:prstGeom>
        </p:spPr>
      </p:pic>
      <p:sp>
        <p:nvSpPr>
          <p:cNvPr id="2" name="Título 1">
            <a:extLst>
              <a:ext uri="{FF2B5EF4-FFF2-40B4-BE49-F238E27FC236}">
                <a16:creationId xmlns:a16="http://schemas.microsoft.com/office/drawing/2014/main" id="{F4F69AD6-AE95-632B-A515-4DDF5D42F722}"/>
              </a:ext>
            </a:extLst>
          </p:cNvPr>
          <p:cNvSpPr>
            <a:spLocks noGrp="1"/>
          </p:cNvSpPr>
          <p:nvPr>
            <p:ph type="ctrTitle" idx="4294967295"/>
          </p:nvPr>
        </p:nvSpPr>
        <p:spPr>
          <a:xfrm>
            <a:off x="1498600" y="2503437"/>
            <a:ext cx="9144000" cy="1467239"/>
          </a:xfrm>
          <a:prstGeom prst="rect">
            <a:avLst/>
          </a:prstGeom>
        </p:spPr>
        <p:txBody>
          <a:bodyPr anchor="ctr">
            <a:noAutofit/>
          </a:bodyPr>
          <a:lstStyle/>
          <a:p>
            <a:pPr algn="ctr"/>
            <a:r>
              <a:rPr lang="es-ES" sz="4400" b="1" dirty="0">
                <a:solidFill>
                  <a:schemeClr val="bg1"/>
                </a:solidFill>
                <a:latin typeface="Poppins" pitchFamily="2" charset="77"/>
                <a:cs typeface="Poppins" pitchFamily="2" charset="77"/>
              </a:rPr>
              <a:t>III ASISTENCIA TÉCNICA</a:t>
            </a:r>
            <a:endParaRPr lang="es-PE" sz="4400" b="1" dirty="0">
              <a:solidFill>
                <a:schemeClr val="bg1"/>
              </a:solidFill>
              <a:latin typeface="Poppins" pitchFamily="2" charset="77"/>
              <a:cs typeface="Poppins" pitchFamily="2" charset="77"/>
            </a:endParaRPr>
          </a:p>
        </p:txBody>
      </p:sp>
      <p:cxnSp>
        <p:nvCxnSpPr>
          <p:cNvPr id="7" name="Google Shape;58;p13">
            <a:extLst>
              <a:ext uri="{FF2B5EF4-FFF2-40B4-BE49-F238E27FC236}">
                <a16:creationId xmlns:a16="http://schemas.microsoft.com/office/drawing/2014/main" id="{1E209F4C-1C48-EB82-A1E8-4A0A040CB6D8}"/>
              </a:ext>
            </a:extLst>
          </p:cNvPr>
          <p:cNvCxnSpPr>
            <a:cxnSpLocks/>
          </p:cNvCxnSpPr>
          <p:nvPr/>
        </p:nvCxnSpPr>
        <p:spPr>
          <a:xfrm>
            <a:off x="3803350" y="4180283"/>
            <a:ext cx="4610700" cy="0"/>
          </a:xfrm>
          <a:prstGeom prst="straightConnector1">
            <a:avLst/>
          </a:prstGeom>
          <a:noFill/>
          <a:ln w="12700" cap="flat" cmpd="sng">
            <a:solidFill>
              <a:srgbClr val="FFFFFF"/>
            </a:solidFill>
            <a:prstDash val="solid"/>
            <a:round/>
            <a:headEnd type="none" w="sm" len="sm"/>
            <a:tailEnd type="none" w="sm" len="sm"/>
          </a:ln>
        </p:spPr>
      </p:cxnSp>
      <p:sp>
        <p:nvSpPr>
          <p:cNvPr id="14" name="Subtítulo 2">
            <a:extLst>
              <a:ext uri="{FF2B5EF4-FFF2-40B4-BE49-F238E27FC236}">
                <a16:creationId xmlns:a16="http://schemas.microsoft.com/office/drawing/2014/main" id="{B609CA9B-2F09-A86A-787B-F663259DFFB9}"/>
              </a:ext>
            </a:extLst>
          </p:cNvPr>
          <p:cNvSpPr txBox="1">
            <a:spLocks/>
          </p:cNvSpPr>
          <p:nvPr/>
        </p:nvSpPr>
        <p:spPr>
          <a:xfrm>
            <a:off x="4799036" y="4599498"/>
            <a:ext cx="3163863" cy="315402"/>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PE" sz="3200" b="1" spc="300" dirty="0">
                <a:solidFill>
                  <a:prstClr val="white"/>
                </a:solidFill>
                <a:latin typeface="Poppins Light" pitchFamily="2" charset="77"/>
                <a:cs typeface="Poppins Light" pitchFamily="2" charset="77"/>
              </a:rPr>
              <a:t>Diciembre</a:t>
            </a:r>
            <a:r>
              <a:rPr kumimoji="0" lang="es-PE" sz="3200" b="1" i="0" u="none" strike="noStrike" kern="1200" cap="none" spc="300" normalizeH="0" baseline="0" noProof="0" dirty="0">
                <a:ln>
                  <a:noFill/>
                </a:ln>
                <a:solidFill>
                  <a:prstClr val="white"/>
                </a:solidFill>
                <a:effectLst/>
                <a:uLnTx/>
                <a:uFillTx/>
                <a:latin typeface="Poppins Light" pitchFamily="2" charset="77"/>
                <a:ea typeface="+mn-ea"/>
                <a:cs typeface="Poppins Light" pitchFamily="2" charset="77"/>
              </a:rPr>
              <a:t> 2023</a:t>
            </a:r>
          </a:p>
        </p:txBody>
      </p:sp>
      <p:pic>
        <p:nvPicPr>
          <p:cNvPr id="16" name="Imagen 15">
            <a:extLst>
              <a:ext uri="{FF2B5EF4-FFF2-40B4-BE49-F238E27FC236}">
                <a16:creationId xmlns:a16="http://schemas.microsoft.com/office/drawing/2014/main" id="{53E9AA65-613B-B9D5-8E56-E3846938D05C}"/>
              </a:ext>
            </a:extLst>
          </p:cNvPr>
          <p:cNvPicPr>
            <a:picLocks noChangeAspect="1"/>
          </p:cNvPicPr>
          <p:nvPr/>
        </p:nvPicPr>
        <p:blipFill>
          <a:blip r:embed="rId4"/>
          <a:stretch>
            <a:fillRect/>
          </a:stretch>
        </p:blipFill>
        <p:spPr>
          <a:xfrm>
            <a:off x="9873369" y="79138"/>
            <a:ext cx="1372222" cy="827368"/>
          </a:xfrm>
          <a:prstGeom prst="rect">
            <a:avLst/>
          </a:prstGeom>
        </p:spPr>
      </p:pic>
      <p:pic>
        <p:nvPicPr>
          <p:cNvPr id="5" name="Picture 2">
            <a:extLst>
              <a:ext uri="{FF2B5EF4-FFF2-40B4-BE49-F238E27FC236}">
                <a16:creationId xmlns:a16="http://schemas.microsoft.com/office/drawing/2014/main" id="{443084F8-E777-346C-DA72-1E9DF3435E2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495" y="210466"/>
            <a:ext cx="2655913" cy="577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691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04D44E6-53BD-45C9-8032-45E3D3BDE567}"/>
              </a:ext>
            </a:extLst>
          </p:cNvPr>
          <p:cNvSpPr>
            <a:spLocks noGrp="1"/>
          </p:cNvSpPr>
          <p:nvPr>
            <p:ph type="title" idx="4294967295"/>
          </p:nvPr>
        </p:nvSpPr>
        <p:spPr>
          <a:xfrm>
            <a:off x="8432800" y="441019"/>
            <a:ext cx="3683912" cy="854665"/>
          </a:xfrm>
          <a:prstGeom prst="rect">
            <a:avLst/>
          </a:prstGeom>
        </p:spPr>
        <p:txBody>
          <a:bodyPr>
            <a:noAutofit/>
          </a:bodyPr>
          <a:lstStyle/>
          <a:p>
            <a:pPr algn="ctr"/>
            <a:r>
              <a:rPr lang="es-ES" sz="4800" b="1" dirty="0">
                <a:solidFill>
                  <a:srgbClr val="C00000"/>
                </a:solidFill>
                <a:latin typeface="Arial Black" panose="020B0A04020102020204" pitchFamily="34" charset="0"/>
              </a:rPr>
              <a:t>2° , 4° y 6°</a:t>
            </a:r>
            <a:endParaRPr lang="es-PE" sz="4800" b="1" dirty="0">
              <a:solidFill>
                <a:srgbClr val="C00000"/>
              </a:solidFill>
              <a:latin typeface="Arial Black" panose="020B0A04020102020204" pitchFamily="34" charset="0"/>
            </a:endParaRPr>
          </a:p>
        </p:txBody>
      </p:sp>
      <p:graphicFrame>
        <p:nvGraphicFramePr>
          <p:cNvPr id="5" name="Tabla 4">
            <a:extLst>
              <a:ext uri="{FF2B5EF4-FFF2-40B4-BE49-F238E27FC236}">
                <a16:creationId xmlns:a16="http://schemas.microsoft.com/office/drawing/2014/main" id="{4E683E67-3980-4080-AD31-3CB55D0554B6}"/>
              </a:ext>
            </a:extLst>
          </p:cNvPr>
          <p:cNvGraphicFramePr>
            <a:graphicFrameLocks noGrp="1"/>
          </p:cNvGraphicFramePr>
          <p:nvPr>
            <p:extLst>
              <p:ext uri="{D42A27DB-BD31-4B8C-83A1-F6EECF244321}">
                <p14:modId xmlns:p14="http://schemas.microsoft.com/office/powerpoint/2010/main" val="4282602195"/>
              </p:ext>
            </p:extLst>
          </p:nvPr>
        </p:nvGraphicFramePr>
        <p:xfrm>
          <a:off x="385279" y="1593068"/>
          <a:ext cx="11271615" cy="3517894"/>
        </p:xfrm>
        <a:graphic>
          <a:graphicData uri="http://schemas.openxmlformats.org/drawingml/2006/table">
            <a:tbl>
              <a:tblPr>
                <a:tableStyleId>{5C22544A-7EE6-4342-B048-85BDC9FD1C3A}</a:tableStyleId>
              </a:tblPr>
              <a:tblGrid>
                <a:gridCol w="1940103">
                  <a:extLst>
                    <a:ext uri="{9D8B030D-6E8A-4147-A177-3AD203B41FA5}">
                      <a16:colId xmlns:a16="http://schemas.microsoft.com/office/drawing/2014/main" val="3770573962"/>
                    </a:ext>
                  </a:extLst>
                </a:gridCol>
                <a:gridCol w="276780">
                  <a:extLst>
                    <a:ext uri="{9D8B030D-6E8A-4147-A177-3AD203B41FA5}">
                      <a16:colId xmlns:a16="http://schemas.microsoft.com/office/drawing/2014/main" val="1890127621"/>
                    </a:ext>
                  </a:extLst>
                </a:gridCol>
                <a:gridCol w="276780">
                  <a:extLst>
                    <a:ext uri="{9D8B030D-6E8A-4147-A177-3AD203B41FA5}">
                      <a16:colId xmlns:a16="http://schemas.microsoft.com/office/drawing/2014/main" val="2674824989"/>
                    </a:ext>
                  </a:extLst>
                </a:gridCol>
                <a:gridCol w="276780">
                  <a:extLst>
                    <a:ext uri="{9D8B030D-6E8A-4147-A177-3AD203B41FA5}">
                      <a16:colId xmlns:a16="http://schemas.microsoft.com/office/drawing/2014/main" val="2963100442"/>
                    </a:ext>
                  </a:extLst>
                </a:gridCol>
                <a:gridCol w="276780">
                  <a:extLst>
                    <a:ext uri="{9D8B030D-6E8A-4147-A177-3AD203B41FA5}">
                      <a16:colId xmlns:a16="http://schemas.microsoft.com/office/drawing/2014/main" val="20004"/>
                    </a:ext>
                  </a:extLst>
                </a:gridCol>
                <a:gridCol w="276780">
                  <a:extLst>
                    <a:ext uri="{9D8B030D-6E8A-4147-A177-3AD203B41FA5}">
                      <a16:colId xmlns:a16="http://schemas.microsoft.com/office/drawing/2014/main" val="20005"/>
                    </a:ext>
                  </a:extLst>
                </a:gridCol>
                <a:gridCol w="236642">
                  <a:extLst>
                    <a:ext uri="{9D8B030D-6E8A-4147-A177-3AD203B41FA5}">
                      <a16:colId xmlns:a16="http://schemas.microsoft.com/office/drawing/2014/main" val="20006"/>
                    </a:ext>
                  </a:extLst>
                </a:gridCol>
                <a:gridCol w="316918">
                  <a:extLst>
                    <a:ext uri="{9D8B030D-6E8A-4147-A177-3AD203B41FA5}">
                      <a16:colId xmlns:a16="http://schemas.microsoft.com/office/drawing/2014/main" val="1158452753"/>
                    </a:ext>
                  </a:extLst>
                </a:gridCol>
                <a:gridCol w="276780">
                  <a:extLst>
                    <a:ext uri="{9D8B030D-6E8A-4147-A177-3AD203B41FA5}">
                      <a16:colId xmlns:a16="http://schemas.microsoft.com/office/drawing/2014/main" val="2313366047"/>
                    </a:ext>
                  </a:extLst>
                </a:gridCol>
                <a:gridCol w="276780">
                  <a:extLst>
                    <a:ext uri="{9D8B030D-6E8A-4147-A177-3AD203B41FA5}">
                      <a16:colId xmlns:a16="http://schemas.microsoft.com/office/drawing/2014/main" val="3528942983"/>
                    </a:ext>
                  </a:extLst>
                </a:gridCol>
                <a:gridCol w="276780">
                  <a:extLst>
                    <a:ext uri="{9D8B030D-6E8A-4147-A177-3AD203B41FA5}">
                      <a16:colId xmlns:a16="http://schemas.microsoft.com/office/drawing/2014/main" val="925761651"/>
                    </a:ext>
                  </a:extLst>
                </a:gridCol>
                <a:gridCol w="337410">
                  <a:extLst>
                    <a:ext uri="{9D8B030D-6E8A-4147-A177-3AD203B41FA5}">
                      <a16:colId xmlns:a16="http://schemas.microsoft.com/office/drawing/2014/main" val="1101106132"/>
                    </a:ext>
                  </a:extLst>
                </a:gridCol>
                <a:gridCol w="340045">
                  <a:extLst>
                    <a:ext uri="{9D8B030D-6E8A-4147-A177-3AD203B41FA5}">
                      <a16:colId xmlns:a16="http://schemas.microsoft.com/office/drawing/2014/main" val="3853244420"/>
                    </a:ext>
                  </a:extLst>
                </a:gridCol>
                <a:gridCol w="276780">
                  <a:extLst>
                    <a:ext uri="{9D8B030D-6E8A-4147-A177-3AD203B41FA5}">
                      <a16:colId xmlns:a16="http://schemas.microsoft.com/office/drawing/2014/main" val="2688080003"/>
                    </a:ext>
                  </a:extLst>
                </a:gridCol>
                <a:gridCol w="276780">
                  <a:extLst>
                    <a:ext uri="{9D8B030D-6E8A-4147-A177-3AD203B41FA5}">
                      <a16:colId xmlns:a16="http://schemas.microsoft.com/office/drawing/2014/main" val="2863998708"/>
                    </a:ext>
                  </a:extLst>
                </a:gridCol>
                <a:gridCol w="276780">
                  <a:extLst>
                    <a:ext uri="{9D8B030D-6E8A-4147-A177-3AD203B41FA5}">
                      <a16:colId xmlns:a16="http://schemas.microsoft.com/office/drawing/2014/main" val="4108777382"/>
                    </a:ext>
                  </a:extLst>
                </a:gridCol>
                <a:gridCol w="357294">
                  <a:extLst>
                    <a:ext uri="{9D8B030D-6E8A-4147-A177-3AD203B41FA5}">
                      <a16:colId xmlns:a16="http://schemas.microsoft.com/office/drawing/2014/main" val="325458549"/>
                    </a:ext>
                  </a:extLst>
                </a:gridCol>
                <a:gridCol w="338922">
                  <a:extLst>
                    <a:ext uri="{9D8B030D-6E8A-4147-A177-3AD203B41FA5}">
                      <a16:colId xmlns:a16="http://schemas.microsoft.com/office/drawing/2014/main" val="3234454128"/>
                    </a:ext>
                  </a:extLst>
                </a:gridCol>
                <a:gridCol w="338922">
                  <a:extLst>
                    <a:ext uri="{9D8B030D-6E8A-4147-A177-3AD203B41FA5}">
                      <a16:colId xmlns:a16="http://schemas.microsoft.com/office/drawing/2014/main" val="2220710856"/>
                    </a:ext>
                  </a:extLst>
                </a:gridCol>
                <a:gridCol w="276780">
                  <a:extLst>
                    <a:ext uri="{9D8B030D-6E8A-4147-A177-3AD203B41FA5}">
                      <a16:colId xmlns:a16="http://schemas.microsoft.com/office/drawing/2014/main" val="922119634"/>
                    </a:ext>
                  </a:extLst>
                </a:gridCol>
                <a:gridCol w="276780">
                  <a:extLst>
                    <a:ext uri="{9D8B030D-6E8A-4147-A177-3AD203B41FA5}">
                      <a16:colId xmlns:a16="http://schemas.microsoft.com/office/drawing/2014/main" val="2334997819"/>
                    </a:ext>
                  </a:extLst>
                </a:gridCol>
                <a:gridCol w="624251">
                  <a:extLst>
                    <a:ext uri="{9D8B030D-6E8A-4147-A177-3AD203B41FA5}">
                      <a16:colId xmlns:a16="http://schemas.microsoft.com/office/drawing/2014/main" val="1961149201"/>
                    </a:ext>
                  </a:extLst>
                </a:gridCol>
                <a:gridCol w="546393">
                  <a:extLst>
                    <a:ext uri="{9D8B030D-6E8A-4147-A177-3AD203B41FA5}">
                      <a16:colId xmlns:a16="http://schemas.microsoft.com/office/drawing/2014/main" val="1714746915"/>
                    </a:ext>
                  </a:extLst>
                </a:gridCol>
                <a:gridCol w="359113">
                  <a:extLst>
                    <a:ext uri="{9D8B030D-6E8A-4147-A177-3AD203B41FA5}">
                      <a16:colId xmlns:a16="http://schemas.microsoft.com/office/drawing/2014/main" val="878828857"/>
                    </a:ext>
                  </a:extLst>
                </a:gridCol>
                <a:gridCol w="276780">
                  <a:extLst>
                    <a:ext uri="{9D8B030D-6E8A-4147-A177-3AD203B41FA5}">
                      <a16:colId xmlns:a16="http://schemas.microsoft.com/office/drawing/2014/main" val="3569679696"/>
                    </a:ext>
                  </a:extLst>
                </a:gridCol>
                <a:gridCol w="200941">
                  <a:extLst>
                    <a:ext uri="{9D8B030D-6E8A-4147-A177-3AD203B41FA5}">
                      <a16:colId xmlns:a16="http://schemas.microsoft.com/office/drawing/2014/main" val="3311068349"/>
                    </a:ext>
                  </a:extLst>
                </a:gridCol>
                <a:gridCol w="352621">
                  <a:extLst>
                    <a:ext uri="{9D8B030D-6E8A-4147-A177-3AD203B41FA5}">
                      <a16:colId xmlns:a16="http://schemas.microsoft.com/office/drawing/2014/main" val="1373713909"/>
                    </a:ext>
                  </a:extLst>
                </a:gridCol>
                <a:gridCol w="276780">
                  <a:extLst>
                    <a:ext uri="{9D8B030D-6E8A-4147-A177-3AD203B41FA5}">
                      <a16:colId xmlns:a16="http://schemas.microsoft.com/office/drawing/2014/main" val="1996307305"/>
                    </a:ext>
                  </a:extLst>
                </a:gridCol>
                <a:gridCol w="276780">
                  <a:extLst>
                    <a:ext uri="{9D8B030D-6E8A-4147-A177-3AD203B41FA5}">
                      <a16:colId xmlns:a16="http://schemas.microsoft.com/office/drawing/2014/main" val="3621373355"/>
                    </a:ext>
                  </a:extLst>
                </a:gridCol>
                <a:gridCol w="276780">
                  <a:extLst>
                    <a:ext uri="{9D8B030D-6E8A-4147-A177-3AD203B41FA5}">
                      <a16:colId xmlns:a16="http://schemas.microsoft.com/office/drawing/2014/main" val="2632924287"/>
                    </a:ext>
                  </a:extLst>
                </a:gridCol>
                <a:gridCol w="276780">
                  <a:extLst>
                    <a:ext uri="{9D8B030D-6E8A-4147-A177-3AD203B41FA5}">
                      <a16:colId xmlns:a16="http://schemas.microsoft.com/office/drawing/2014/main" val="827107990"/>
                    </a:ext>
                  </a:extLst>
                </a:gridCol>
              </a:tblGrid>
              <a:tr h="0">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800" u="none" strike="noStrike" dirty="0">
                          <a:effectLst/>
                        </a:rPr>
                        <a:t>DELGADO GARGATE DAMARIS MISHELLE</a:t>
                      </a:r>
                      <a:endParaRPr lang="es-PE" sz="8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AEE1827D-FD0F-4770-9755-BE5DCF1C1EB5}"/>
              </a:ext>
            </a:extLst>
          </p:cNvPr>
          <p:cNvSpPr txBox="1"/>
          <p:nvPr/>
        </p:nvSpPr>
        <p:spPr>
          <a:xfrm>
            <a:off x="292526" y="661299"/>
            <a:ext cx="8140274" cy="646331"/>
          </a:xfrm>
          <a:prstGeom prst="rect">
            <a:avLst/>
          </a:prstGeom>
          <a:noFill/>
        </p:spPr>
        <p:txBody>
          <a:bodyPr wrap="square" rtlCol="0">
            <a:spAutoFit/>
          </a:bodyPr>
          <a:lstStyle/>
          <a:p>
            <a:pPr algn="just"/>
            <a:r>
              <a:rPr lang="es-ES" dirty="0"/>
              <a:t>Dice: El estudiante alcanza el nivel de logro “A” o “AD” en la mitad o más de las competencias asociadas a cuatro áreas o talleres y “B” en las demás competencias.</a:t>
            </a:r>
            <a:endParaRPr lang="es-PE" dirty="0"/>
          </a:p>
        </p:txBody>
      </p:sp>
      <p:sp>
        <p:nvSpPr>
          <p:cNvPr id="7" name="CuadroTexto 6">
            <a:extLst>
              <a:ext uri="{FF2B5EF4-FFF2-40B4-BE49-F238E27FC236}">
                <a16:creationId xmlns:a16="http://schemas.microsoft.com/office/drawing/2014/main" id="{DE1AB931-40E7-4419-8D89-76EC38978795}"/>
              </a:ext>
            </a:extLst>
          </p:cNvPr>
          <p:cNvSpPr txBox="1"/>
          <p:nvPr/>
        </p:nvSpPr>
        <p:spPr>
          <a:xfrm>
            <a:off x="292526" y="138079"/>
            <a:ext cx="5150331" cy="523220"/>
          </a:xfrm>
          <a:prstGeom prst="rect">
            <a:avLst/>
          </a:prstGeom>
          <a:noFill/>
        </p:spPr>
        <p:txBody>
          <a:bodyPr wrap="square" rtlCol="0">
            <a:spAutoFit/>
          </a:bodyPr>
          <a:lstStyle/>
          <a:p>
            <a:r>
              <a:rPr lang="es-ES" sz="2800" b="1" dirty="0">
                <a:solidFill>
                  <a:srgbClr val="7030A0"/>
                </a:solidFill>
              </a:rPr>
              <a:t>La promoción al grado superior</a:t>
            </a:r>
            <a:endParaRPr lang="es-PE" sz="2800" b="1" dirty="0">
              <a:solidFill>
                <a:srgbClr val="7030A0"/>
              </a:solidFill>
            </a:endParaRPr>
          </a:p>
        </p:txBody>
      </p:sp>
      <p:sp>
        <p:nvSpPr>
          <p:cNvPr id="8" name="CuadroTexto 7">
            <a:extLst>
              <a:ext uri="{FF2B5EF4-FFF2-40B4-BE49-F238E27FC236}">
                <a16:creationId xmlns:a16="http://schemas.microsoft.com/office/drawing/2014/main" id="{A3C11FAA-4AB9-4C00-9ADF-41C63DBD4E37}"/>
              </a:ext>
            </a:extLst>
          </p:cNvPr>
          <p:cNvSpPr txBox="1"/>
          <p:nvPr/>
        </p:nvSpPr>
        <p:spPr>
          <a:xfrm>
            <a:off x="292526" y="5137153"/>
            <a:ext cx="11606940" cy="954107"/>
          </a:xfrm>
          <a:prstGeom prst="rect">
            <a:avLst/>
          </a:prstGeom>
          <a:noFill/>
        </p:spPr>
        <p:txBody>
          <a:bodyPr wrap="square" rtlCol="0">
            <a:spAutoFit/>
          </a:bodyPr>
          <a:lstStyle/>
          <a:p>
            <a:r>
              <a:rPr lang="es-ES" sz="1400" dirty="0"/>
              <a:t>El estudiante alcanza el nivel de logro “A” o “AD” en la mitad o más de las competencias asociadas a </a:t>
            </a:r>
            <a:r>
              <a:rPr lang="es-ES" sz="1400" b="1" dirty="0">
                <a:solidFill>
                  <a:srgbClr val="0070C0"/>
                </a:solidFill>
              </a:rPr>
              <a:t>cualquiera de </a:t>
            </a:r>
            <a:r>
              <a:rPr lang="es-ES" sz="1400" dirty="0"/>
              <a:t>cuatro áreas o talleres y </a:t>
            </a:r>
            <a:r>
              <a:rPr lang="es-ES" sz="1400" b="1" dirty="0">
                <a:solidFill>
                  <a:srgbClr val="0070C0"/>
                </a:solidFill>
              </a:rPr>
              <a:t>mínimo</a:t>
            </a:r>
            <a:r>
              <a:rPr lang="es-ES" sz="1400" dirty="0"/>
              <a:t> “B” en todas las demás competencias de todas las áreas o talleres. </a:t>
            </a:r>
          </a:p>
          <a:p>
            <a:r>
              <a:rPr lang="es-ES" sz="1400" dirty="0"/>
              <a:t>En el ejemplo el estudiante es promovido porque cumple el criterio establecido: Alcanza el nivel de logro “A”  en la mitad o más de las competencias de cuatro áreas (matemática, arte y  cultura, educación religiosa e ingles) y </a:t>
            </a:r>
            <a:r>
              <a:rPr lang="es-ES" sz="1400" b="1" dirty="0">
                <a:solidFill>
                  <a:srgbClr val="0070C0"/>
                </a:solidFill>
              </a:rPr>
              <a:t>mínimo</a:t>
            </a:r>
            <a:r>
              <a:rPr lang="es-ES" sz="1400" dirty="0"/>
              <a:t> “B” en todas las demás competencias.</a:t>
            </a:r>
            <a:endParaRPr lang="es-PE" sz="1400" dirty="0"/>
          </a:p>
        </p:txBody>
      </p:sp>
      <p:sp>
        <p:nvSpPr>
          <p:cNvPr id="2" name="Rectángulo 1"/>
          <p:cNvSpPr/>
          <p:nvPr/>
        </p:nvSpPr>
        <p:spPr>
          <a:xfrm>
            <a:off x="3972091" y="4851799"/>
            <a:ext cx="1110654"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0" name="Rectángulo 9"/>
          <p:cNvSpPr/>
          <p:nvPr/>
        </p:nvSpPr>
        <p:spPr>
          <a:xfrm>
            <a:off x="7628238" y="4847646"/>
            <a:ext cx="571577"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1" name="Rectángulo 10"/>
          <p:cNvSpPr/>
          <p:nvPr/>
        </p:nvSpPr>
        <p:spPr>
          <a:xfrm>
            <a:off x="8199815" y="4840970"/>
            <a:ext cx="1125418"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2" name="Rectángulo 11"/>
          <p:cNvSpPr/>
          <p:nvPr/>
        </p:nvSpPr>
        <p:spPr>
          <a:xfrm>
            <a:off x="10008973" y="4847646"/>
            <a:ext cx="897924"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4" name="Elipse 13"/>
          <p:cNvSpPr/>
          <p:nvPr/>
        </p:nvSpPr>
        <p:spPr>
          <a:xfrm>
            <a:off x="5148649" y="4851799"/>
            <a:ext cx="593124" cy="260791"/>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CuadroTexto 14">
            <a:extLst>
              <a:ext uri="{FF2B5EF4-FFF2-40B4-BE49-F238E27FC236}">
                <a16:creationId xmlns:a16="http://schemas.microsoft.com/office/drawing/2014/main" id="{A3C11FAA-4AB9-4C00-9ADF-41C63DBD4E37}"/>
              </a:ext>
            </a:extLst>
          </p:cNvPr>
          <p:cNvSpPr txBox="1"/>
          <p:nvPr/>
        </p:nvSpPr>
        <p:spPr>
          <a:xfrm>
            <a:off x="292526" y="6107096"/>
            <a:ext cx="11606940" cy="523220"/>
          </a:xfrm>
          <a:prstGeom prst="rect">
            <a:avLst/>
          </a:prstGeom>
          <a:solidFill>
            <a:schemeClr val="accent2">
              <a:lumMod val="20000"/>
              <a:lumOff val="80000"/>
            </a:schemeClr>
          </a:solidFill>
        </p:spPr>
        <p:txBody>
          <a:bodyPr wrap="square" rtlCol="0">
            <a:spAutoFit/>
          </a:bodyPr>
          <a:lstStyle/>
          <a:p>
            <a:pPr algn="just"/>
            <a:r>
              <a:rPr lang="es-ES" sz="1400" dirty="0"/>
              <a:t>* El estudiante  no logró el nivel “A” en las dos primeras competencias de PS, por lo que debe tener un proceso de acompañamiento durante el siguiente periodo lectivo en las competencias antes mencionadas. </a:t>
            </a:r>
            <a:endParaRPr lang="es-PE" sz="1400" dirty="0"/>
          </a:p>
        </p:txBody>
      </p:sp>
    </p:spTree>
    <p:extLst>
      <p:ext uri="{BB962C8B-B14F-4D97-AF65-F5344CB8AC3E}">
        <p14:creationId xmlns:p14="http://schemas.microsoft.com/office/powerpoint/2010/main" val="67543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04D44E6-53BD-45C9-8032-45E3D3BDE567}"/>
              </a:ext>
            </a:extLst>
          </p:cNvPr>
          <p:cNvSpPr>
            <a:spLocks noGrp="1"/>
          </p:cNvSpPr>
          <p:nvPr>
            <p:ph type="title" idx="4294967295"/>
          </p:nvPr>
        </p:nvSpPr>
        <p:spPr>
          <a:xfrm>
            <a:off x="4418906" y="296091"/>
            <a:ext cx="3354188" cy="854665"/>
          </a:xfrm>
          <a:prstGeom prst="rect">
            <a:avLst/>
          </a:prstGeom>
        </p:spPr>
        <p:txBody>
          <a:bodyPr/>
          <a:lstStyle/>
          <a:p>
            <a:pPr algn="ctr"/>
            <a:r>
              <a:rPr lang="es-ES" b="1" dirty="0">
                <a:solidFill>
                  <a:srgbClr val="C00000"/>
                </a:solidFill>
                <a:latin typeface="Arial Black" panose="020B0A04020102020204" pitchFamily="34" charset="0"/>
              </a:rPr>
              <a:t>2° , 4° Y 6°</a:t>
            </a:r>
            <a:endParaRPr lang="es-PE" b="1" dirty="0">
              <a:solidFill>
                <a:srgbClr val="C00000"/>
              </a:solidFill>
              <a:latin typeface="Arial Black" panose="020B0A04020102020204" pitchFamily="34" charset="0"/>
            </a:endParaRPr>
          </a:p>
        </p:txBody>
      </p:sp>
      <p:graphicFrame>
        <p:nvGraphicFramePr>
          <p:cNvPr id="5" name="Tabla 4">
            <a:extLst>
              <a:ext uri="{FF2B5EF4-FFF2-40B4-BE49-F238E27FC236}">
                <a16:creationId xmlns:a16="http://schemas.microsoft.com/office/drawing/2014/main" id="{4E683E67-3980-4080-AD31-3CB55D0554B6}"/>
              </a:ext>
            </a:extLst>
          </p:cNvPr>
          <p:cNvGraphicFramePr>
            <a:graphicFrameLocks noGrp="1"/>
          </p:cNvGraphicFramePr>
          <p:nvPr>
            <p:extLst>
              <p:ext uri="{D42A27DB-BD31-4B8C-83A1-F6EECF244321}">
                <p14:modId xmlns:p14="http://schemas.microsoft.com/office/powerpoint/2010/main" val="1210025801"/>
              </p:ext>
            </p:extLst>
          </p:nvPr>
        </p:nvGraphicFramePr>
        <p:xfrm>
          <a:off x="377041" y="2009802"/>
          <a:ext cx="11193343" cy="3517894"/>
        </p:xfrm>
        <a:graphic>
          <a:graphicData uri="http://schemas.openxmlformats.org/drawingml/2006/table">
            <a:tbl>
              <a:tblPr>
                <a:tableStyleId>{5C22544A-7EE6-4342-B048-85BDC9FD1C3A}</a:tableStyleId>
              </a:tblPr>
              <a:tblGrid>
                <a:gridCol w="1940103">
                  <a:extLst>
                    <a:ext uri="{9D8B030D-6E8A-4147-A177-3AD203B41FA5}">
                      <a16:colId xmlns:a16="http://schemas.microsoft.com/office/drawing/2014/main" val="3770573962"/>
                    </a:ext>
                  </a:extLst>
                </a:gridCol>
                <a:gridCol w="276780">
                  <a:extLst>
                    <a:ext uri="{9D8B030D-6E8A-4147-A177-3AD203B41FA5}">
                      <a16:colId xmlns:a16="http://schemas.microsoft.com/office/drawing/2014/main" val="1890127621"/>
                    </a:ext>
                  </a:extLst>
                </a:gridCol>
                <a:gridCol w="276780">
                  <a:extLst>
                    <a:ext uri="{9D8B030D-6E8A-4147-A177-3AD203B41FA5}">
                      <a16:colId xmlns:a16="http://schemas.microsoft.com/office/drawing/2014/main" val="2674824989"/>
                    </a:ext>
                  </a:extLst>
                </a:gridCol>
                <a:gridCol w="276780">
                  <a:extLst>
                    <a:ext uri="{9D8B030D-6E8A-4147-A177-3AD203B41FA5}">
                      <a16:colId xmlns:a16="http://schemas.microsoft.com/office/drawing/2014/main" val="2963100442"/>
                    </a:ext>
                  </a:extLst>
                </a:gridCol>
                <a:gridCol w="276780">
                  <a:extLst>
                    <a:ext uri="{9D8B030D-6E8A-4147-A177-3AD203B41FA5}">
                      <a16:colId xmlns:a16="http://schemas.microsoft.com/office/drawing/2014/main" val="20004"/>
                    </a:ext>
                  </a:extLst>
                </a:gridCol>
                <a:gridCol w="276780">
                  <a:extLst>
                    <a:ext uri="{9D8B030D-6E8A-4147-A177-3AD203B41FA5}">
                      <a16:colId xmlns:a16="http://schemas.microsoft.com/office/drawing/2014/main" val="20005"/>
                    </a:ext>
                  </a:extLst>
                </a:gridCol>
                <a:gridCol w="236642">
                  <a:extLst>
                    <a:ext uri="{9D8B030D-6E8A-4147-A177-3AD203B41FA5}">
                      <a16:colId xmlns:a16="http://schemas.microsoft.com/office/drawing/2014/main" val="20006"/>
                    </a:ext>
                  </a:extLst>
                </a:gridCol>
                <a:gridCol w="316918">
                  <a:extLst>
                    <a:ext uri="{9D8B030D-6E8A-4147-A177-3AD203B41FA5}">
                      <a16:colId xmlns:a16="http://schemas.microsoft.com/office/drawing/2014/main" val="1158452753"/>
                    </a:ext>
                  </a:extLst>
                </a:gridCol>
                <a:gridCol w="276780">
                  <a:extLst>
                    <a:ext uri="{9D8B030D-6E8A-4147-A177-3AD203B41FA5}">
                      <a16:colId xmlns:a16="http://schemas.microsoft.com/office/drawing/2014/main" val="2313366047"/>
                    </a:ext>
                  </a:extLst>
                </a:gridCol>
                <a:gridCol w="276780">
                  <a:extLst>
                    <a:ext uri="{9D8B030D-6E8A-4147-A177-3AD203B41FA5}">
                      <a16:colId xmlns:a16="http://schemas.microsoft.com/office/drawing/2014/main" val="3528942983"/>
                    </a:ext>
                  </a:extLst>
                </a:gridCol>
                <a:gridCol w="276780">
                  <a:extLst>
                    <a:ext uri="{9D8B030D-6E8A-4147-A177-3AD203B41FA5}">
                      <a16:colId xmlns:a16="http://schemas.microsoft.com/office/drawing/2014/main" val="925761651"/>
                    </a:ext>
                  </a:extLst>
                </a:gridCol>
                <a:gridCol w="337410">
                  <a:extLst>
                    <a:ext uri="{9D8B030D-6E8A-4147-A177-3AD203B41FA5}">
                      <a16:colId xmlns:a16="http://schemas.microsoft.com/office/drawing/2014/main" val="1101106132"/>
                    </a:ext>
                  </a:extLst>
                </a:gridCol>
                <a:gridCol w="340045">
                  <a:extLst>
                    <a:ext uri="{9D8B030D-6E8A-4147-A177-3AD203B41FA5}">
                      <a16:colId xmlns:a16="http://schemas.microsoft.com/office/drawing/2014/main" val="3853244420"/>
                    </a:ext>
                  </a:extLst>
                </a:gridCol>
                <a:gridCol w="276780">
                  <a:extLst>
                    <a:ext uri="{9D8B030D-6E8A-4147-A177-3AD203B41FA5}">
                      <a16:colId xmlns:a16="http://schemas.microsoft.com/office/drawing/2014/main" val="2688080003"/>
                    </a:ext>
                  </a:extLst>
                </a:gridCol>
                <a:gridCol w="276780">
                  <a:extLst>
                    <a:ext uri="{9D8B030D-6E8A-4147-A177-3AD203B41FA5}">
                      <a16:colId xmlns:a16="http://schemas.microsoft.com/office/drawing/2014/main" val="2863998708"/>
                    </a:ext>
                  </a:extLst>
                </a:gridCol>
                <a:gridCol w="276780">
                  <a:extLst>
                    <a:ext uri="{9D8B030D-6E8A-4147-A177-3AD203B41FA5}">
                      <a16:colId xmlns:a16="http://schemas.microsoft.com/office/drawing/2014/main" val="4108777382"/>
                    </a:ext>
                  </a:extLst>
                </a:gridCol>
                <a:gridCol w="357294">
                  <a:extLst>
                    <a:ext uri="{9D8B030D-6E8A-4147-A177-3AD203B41FA5}">
                      <a16:colId xmlns:a16="http://schemas.microsoft.com/office/drawing/2014/main" val="325458549"/>
                    </a:ext>
                  </a:extLst>
                </a:gridCol>
                <a:gridCol w="338922">
                  <a:extLst>
                    <a:ext uri="{9D8B030D-6E8A-4147-A177-3AD203B41FA5}">
                      <a16:colId xmlns:a16="http://schemas.microsoft.com/office/drawing/2014/main" val="3234454128"/>
                    </a:ext>
                  </a:extLst>
                </a:gridCol>
                <a:gridCol w="338922">
                  <a:extLst>
                    <a:ext uri="{9D8B030D-6E8A-4147-A177-3AD203B41FA5}">
                      <a16:colId xmlns:a16="http://schemas.microsoft.com/office/drawing/2014/main" val="2220710856"/>
                    </a:ext>
                  </a:extLst>
                </a:gridCol>
                <a:gridCol w="276780">
                  <a:extLst>
                    <a:ext uri="{9D8B030D-6E8A-4147-A177-3AD203B41FA5}">
                      <a16:colId xmlns:a16="http://schemas.microsoft.com/office/drawing/2014/main" val="922119634"/>
                    </a:ext>
                  </a:extLst>
                </a:gridCol>
                <a:gridCol w="276780">
                  <a:extLst>
                    <a:ext uri="{9D8B030D-6E8A-4147-A177-3AD203B41FA5}">
                      <a16:colId xmlns:a16="http://schemas.microsoft.com/office/drawing/2014/main" val="2334997819"/>
                    </a:ext>
                  </a:extLst>
                </a:gridCol>
                <a:gridCol w="624251">
                  <a:extLst>
                    <a:ext uri="{9D8B030D-6E8A-4147-A177-3AD203B41FA5}">
                      <a16:colId xmlns:a16="http://schemas.microsoft.com/office/drawing/2014/main" val="1961149201"/>
                    </a:ext>
                  </a:extLst>
                </a:gridCol>
                <a:gridCol w="468121">
                  <a:extLst>
                    <a:ext uri="{9D8B030D-6E8A-4147-A177-3AD203B41FA5}">
                      <a16:colId xmlns:a16="http://schemas.microsoft.com/office/drawing/2014/main" val="1714746915"/>
                    </a:ext>
                  </a:extLst>
                </a:gridCol>
                <a:gridCol w="359113">
                  <a:extLst>
                    <a:ext uri="{9D8B030D-6E8A-4147-A177-3AD203B41FA5}">
                      <a16:colId xmlns:a16="http://schemas.microsoft.com/office/drawing/2014/main" val="878828857"/>
                    </a:ext>
                  </a:extLst>
                </a:gridCol>
                <a:gridCol w="276780">
                  <a:extLst>
                    <a:ext uri="{9D8B030D-6E8A-4147-A177-3AD203B41FA5}">
                      <a16:colId xmlns:a16="http://schemas.microsoft.com/office/drawing/2014/main" val="3569679696"/>
                    </a:ext>
                  </a:extLst>
                </a:gridCol>
                <a:gridCol w="200941">
                  <a:extLst>
                    <a:ext uri="{9D8B030D-6E8A-4147-A177-3AD203B41FA5}">
                      <a16:colId xmlns:a16="http://schemas.microsoft.com/office/drawing/2014/main" val="3311068349"/>
                    </a:ext>
                  </a:extLst>
                </a:gridCol>
                <a:gridCol w="352621">
                  <a:extLst>
                    <a:ext uri="{9D8B030D-6E8A-4147-A177-3AD203B41FA5}">
                      <a16:colId xmlns:a16="http://schemas.microsoft.com/office/drawing/2014/main" val="1373713909"/>
                    </a:ext>
                  </a:extLst>
                </a:gridCol>
                <a:gridCol w="276780">
                  <a:extLst>
                    <a:ext uri="{9D8B030D-6E8A-4147-A177-3AD203B41FA5}">
                      <a16:colId xmlns:a16="http://schemas.microsoft.com/office/drawing/2014/main" val="1996307305"/>
                    </a:ext>
                  </a:extLst>
                </a:gridCol>
                <a:gridCol w="276780">
                  <a:extLst>
                    <a:ext uri="{9D8B030D-6E8A-4147-A177-3AD203B41FA5}">
                      <a16:colId xmlns:a16="http://schemas.microsoft.com/office/drawing/2014/main" val="3621373355"/>
                    </a:ext>
                  </a:extLst>
                </a:gridCol>
                <a:gridCol w="276780">
                  <a:extLst>
                    <a:ext uri="{9D8B030D-6E8A-4147-A177-3AD203B41FA5}">
                      <a16:colId xmlns:a16="http://schemas.microsoft.com/office/drawing/2014/main" val="2632924287"/>
                    </a:ext>
                  </a:extLst>
                </a:gridCol>
                <a:gridCol w="276780">
                  <a:extLst>
                    <a:ext uri="{9D8B030D-6E8A-4147-A177-3AD203B41FA5}">
                      <a16:colId xmlns:a16="http://schemas.microsoft.com/office/drawing/2014/main" val="827107990"/>
                    </a:ext>
                  </a:extLst>
                </a:gridCol>
              </a:tblGrid>
              <a:tr h="0">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marL="0" algn="l" defTabSz="914400" rtl="0" eaLnBrk="1" fontAlgn="ctr" latinLnBrk="0" hangingPunct="1">
                        <a:lnSpc>
                          <a:spcPct val="107000"/>
                        </a:lnSpc>
                        <a:spcAft>
                          <a:spcPts val="0"/>
                        </a:spcAft>
                      </a:pPr>
                      <a:r>
                        <a:rPr lang="es-PE" sz="900" b="1" i="0" u="none" strike="noStrike" kern="1200" dirty="0">
                          <a:solidFill>
                            <a:srgbClr val="000000"/>
                          </a:solidFill>
                          <a:effectLst/>
                          <a:latin typeface="Calibri" panose="020F0502020204030204" pitchFamily="34" charset="0"/>
                          <a:ea typeface="+mn-ea"/>
                          <a:cs typeface="+mn-cs"/>
                        </a:rPr>
                        <a:t>HUAMÁN PARIACURÍ JOSÉ </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ES" sz="11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s-PE" sz="110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lnSpc>
                          <a:spcPct val="107000"/>
                        </a:lnSpc>
                        <a:spcAft>
                          <a:spcPts val="0"/>
                        </a:spcAft>
                      </a:pPr>
                      <a:r>
                        <a:rPr lang="es-PE" sz="11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AEE1827D-FD0F-4770-9755-BE5DCF1C1EB5}"/>
              </a:ext>
            </a:extLst>
          </p:cNvPr>
          <p:cNvSpPr txBox="1"/>
          <p:nvPr/>
        </p:nvSpPr>
        <p:spPr>
          <a:xfrm>
            <a:off x="461554" y="1347746"/>
            <a:ext cx="10920548" cy="646331"/>
          </a:xfrm>
          <a:prstGeom prst="rect">
            <a:avLst/>
          </a:prstGeom>
          <a:noFill/>
        </p:spPr>
        <p:txBody>
          <a:bodyPr wrap="square" rtlCol="0">
            <a:spAutoFit/>
          </a:bodyPr>
          <a:lstStyle/>
          <a:p>
            <a:r>
              <a:rPr lang="es-ES" dirty="0"/>
              <a:t>Dice: El estudiante alcanza el nivel de logro “A” o “AD” en la mitad o más de las competencias asociadas a cuatro áreas o talleres y “B” en las demás competencias.</a:t>
            </a:r>
            <a:endParaRPr lang="es-PE" dirty="0"/>
          </a:p>
        </p:txBody>
      </p:sp>
      <p:sp>
        <p:nvSpPr>
          <p:cNvPr id="7" name="CuadroTexto 6">
            <a:extLst>
              <a:ext uri="{FF2B5EF4-FFF2-40B4-BE49-F238E27FC236}">
                <a16:creationId xmlns:a16="http://schemas.microsoft.com/office/drawing/2014/main" id="{DE1AB931-40E7-4419-8D89-76EC38978795}"/>
              </a:ext>
            </a:extLst>
          </p:cNvPr>
          <p:cNvSpPr txBox="1"/>
          <p:nvPr/>
        </p:nvSpPr>
        <p:spPr>
          <a:xfrm>
            <a:off x="491340" y="949239"/>
            <a:ext cx="3927566" cy="400110"/>
          </a:xfrm>
          <a:prstGeom prst="rect">
            <a:avLst/>
          </a:prstGeom>
          <a:noFill/>
        </p:spPr>
        <p:txBody>
          <a:bodyPr wrap="square" rtlCol="0">
            <a:spAutoFit/>
          </a:bodyPr>
          <a:lstStyle/>
          <a:p>
            <a:r>
              <a:rPr lang="es-ES" sz="2000" b="1" dirty="0">
                <a:solidFill>
                  <a:srgbClr val="C00000"/>
                </a:solidFill>
              </a:rPr>
              <a:t>La promoción al grado superior</a:t>
            </a:r>
            <a:endParaRPr lang="es-PE" sz="2000" b="1" dirty="0">
              <a:solidFill>
                <a:srgbClr val="C00000"/>
              </a:solidFill>
            </a:endParaRPr>
          </a:p>
        </p:txBody>
      </p:sp>
      <p:sp>
        <p:nvSpPr>
          <p:cNvPr id="8" name="CuadroTexto 7">
            <a:extLst>
              <a:ext uri="{FF2B5EF4-FFF2-40B4-BE49-F238E27FC236}">
                <a16:creationId xmlns:a16="http://schemas.microsoft.com/office/drawing/2014/main" id="{A3C11FAA-4AB9-4C00-9ADF-41C63DBD4E37}"/>
              </a:ext>
            </a:extLst>
          </p:cNvPr>
          <p:cNvSpPr txBox="1"/>
          <p:nvPr/>
        </p:nvSpPr>
        <p:spPr>
          <a:xfrm>
            <a:off x="292526" y="5561787"/>
            <a:ext cx="11606940" cy="523220"/>
          </a:xfrm>
          <a:prstGeom prst="rect">
            <a:avLst/>
          </a:prstGeom>
          <a:noFill/>
        </p:spPr>
        <p:txBody>
          <a:bodyPr wrap="square" rtlCol="0">
            <a:spAutoFit/>
          </a:bodyPr>
          <a:lstStyle/>
          <a:p>
            <a:r>
              <a:rPr lang="es-ES" sz="1400" dirty="0"/>
              <a:t>El estudiante alcanza el nivel de logro “A” o “AD” en la mitad o más de las competencias asociadas a </a:t>
            </a:r>
            <a:r>
              <a:rPr lang="es-ES" sz="1400" dirty="0">
                <a:highlight>
                  <a:srgbClr val="FFFF00"/>
                </a:highlight>
              </a:rPr>
              <a:t>cualquiera  de  </a:t>
            </a:r>
            <a:r>
              <a:rPr lang="es-ES" sz="1400" dirty="0"/>
              <a:t>cuatro áreas o talleres y </a:t>
            </a:r>
            <a:r>
              <a:rPr lang="es-ES" sz="1400" dirty="0">
                <a:highlight>
                  <a:srgbClr val="FFFF00"/>
                </a:highlight>
              </a:rPr>
              <a:t>mínimo</a:t>
            </a:r>
            <a:r>
              <a:rPr lang="es-ES" sz="1400" dirty="0"/>
              <a:t> “B” en todas las demás competencias de todas las áreas o talleres. </a:t>
            </a:r>
            <a:endParaRPr lang="es-PE" sz="1400" dirty="0"/>
          </a:p>
        </p:txBody>
      </p:sp>
      <p:sp>
        <p:nvSpPr>
          <p:cNvPr id="9" name="CuadroTexto 8">
            <a:extLst>
              <a:ext uri="{FF2B5EF4-FFF2-40B4-BE49-F238E27FC236}">
                <a16:creationId xmlns:a16="http://schemas.microsoft.com/office/drawing/2014/main" id="{FCDC31FF-007E-4CB0-A07E-2E76A62574D8}"/>
              </a:ext>
            </a:extLst>
          </p:cNvPr>
          <p:cNvSpPr txBox="1"/>
          <p:nvPr/>
        </p:nvSpPr>
        <p:spPr>
          <a:xfrm>
            <a:off x="292526" y="6119336"/>
            <a:ext cx="11693528" cy="523220"/>
          </a:xfrm>
          <a:prstGeom prst="rect">
            <a:avLst/>
          </a:prstGeom>
          <a:noFill/>
        </p:spPr>
        <p:txBody>
          <a:bodyPr wrap="square" rtlCol="0">
            <a:spAutoFit/>
          </a:bodyPr>
          <a:lstStyle/>
          <a:p>
            <a:r>
              <a:rPr lang="es-ES" sz="1400" dirty="0"/>
              <a:t>En el ejemplo el estudiante es promovido porque cumple el criterio establecido: Alcanza el nivel de logro “A”  en la mitad o más de las competencias de cuatro áreas (Personal social, arte y  cultura, educación religiosa y educación física) y </a:t>
            </a:r>
            <a:r>
              <a:rPr lang="es-ES" sz="1400" dirty="0">
                <a:highlight>
                  <a:srgbClr val="FFFF00"/>
                </a:highlight>
              </a:rPr>
              <a:t>mínimo</a:t>
            </a:r>
            <a:r>
              <a:rPr lang="es-ES" sz="1400" dirty="0"/>
              <a:t> “B” en todas las demás competencias.</a:t>
            </a:r>
            <a:endParaRPr lang="es-PE" sz="1400" dirty="0"/>
          </a:p>
        </p:txBody>
      </p:sp>
      <p:sp>
        <p:nvSpPr>
          <p:cNvPr id="10" name="Rectángulo 9"/>
          <p:cNvSpPr/>
          <p:nvPr/>
        </p:nvSpPr>
        <p:spPr>
          <a:xfrm>
            <a:off x="7628237" y="5224714"/>
            <a:ext cx="571577"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1" name="Rectángulo 10"/>
          <p:cNvSpPr/>
          <p:nvPr/>
        </p:nvSpPr>
        <p:spPr>
          <a:xfrm>
            <a:off x="8199815" y="5228799"/>
            <a:ext cx="1125418"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Rectángulo 12"/>
          <p:cNvSpPr/>
          <p:nvPr/>
        </p:nvSpPr>
        <p:spPr>
          <a:xfrm>
            <a:off x="5090032" y="5216461"/>
            <a:ext cx="1508476"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4" name="Rectángulo 13"/>
          <p:cNvSpPr/>
          <p:nvPr/>
        </p:nvSpPr>
        <p:spPr>
          <a:xfrm>
            <a:off x="9325232" y="5224698"/>
            <a:ext cx="671383" cy="259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Rectángulo 2"/>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2525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1F5D39-56BA-4D9F-8B1A-7297E588669C}"/>
              </a:ext>
            </a:extLst>
          </p:cNvPr>
          <p:cNvSpPr>
            <a:spLocks noGrp="1"/>
          </p:cNvSpPr>
          <p:nvPr>
            <p:ph type="title" idx="4294967295"/>
          </p:nvPr>
        </p:nvSpPr>
        <p:spPr>
          <a:xfrm>
            <a:off x="8145838" y="432243"/>
            <a:ext cx="3899263" cy="1124041"/>
          </a:xfrm>
          <a:prstGeom prst="rect">
            <a:avLst/>
          </a:prstGeom>
        </p:spPr>
        <p:txBody>
          <a:bodyPr>
            <a:normAutofit/>
          </a:bodyPr>
          <a:lstStyle/>
          <a:p>
            <a:pPr algn="ctr"/>
            <a:r>
              <a:rPr lang="es-ES" sz="4800" b="1" dirty="0">
                <a:solidFill>
                  <a:srgbClr val="C00000"/>
                </a:solidFill>
                <a:latin typeface="Arial Black" panose="020B0A04020102020204" pitchFamily="34" charset="0"/>
              </a:rPr>
              <a:t>2° , 4° y 6°</a:t>
            </a:r>
            <a:endParaRPr lang="es-PE" sz="4800" dirty="0"/>
          </a:p>
        </p:txBody>
      </p:sp>
      <p:graphicFrame>
        <p:nvGraphicFramePr>
          <p:cNvPr id="3" name="Tabla 2">
            <a:extLst>
              <a:ext uri="{FF2B5EF4-FFF2-40B4-BE49-F238E27FC236}">
                <a16:creationId xmlns:a16="http://schemas.microsoft.com/office/drawing/2014/main" id="{50507392-4B12-4B77-9489-4D95646F41C6}"/>
              </a:ext>
            </a:extLst>
          </p:cNvPr>
          <p:cNvGraphicFramePr>
            <a:graphicFrameLocks noGrp="1"/>
          </p:cNvGraphicFramePr>
          <p:nvPr>
            <p:extLst>
              <p:ext uri="{D42A27DB-BD31-4B8C-83A1-F6EECF244321}">
                <p14:modId xmlns:p14="http://schemas.microsoft.com/office/powerpoint/2010/main" val="423342916"/>
              </p:ext>
            </p:extLst>
          </p:nvPr>
        </p:nvGraphicFramePr>
        <p:xfrm>
          <a:off x="362904" y="1588355"/>
          <a:ext cx="11606937"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511069304"/>
                    </a:ext>
                  </a:extLst>
                </a:gridCol>
                <a:gridCol w="289693">
                  <a:extLst>
                    <a:ext uri="{9D8B030D-6E8A-4147-A177-3AD203B41FA5}">
                      <a16:colId xmlns:a16="http://schemas.microsoft.com/office/drawing/2014/main" val="3849795588"/>
                    </a:ext>
                  </a:extLst>
                </a:gridCol>
                <a:gridCol w="289693">
                  <a:extLst>
                    <a:ext uri="{9D8B030D-6E8A-4147-A177-3AD203B41FA5}">
                      <a16:colId xmlns:a16="http://schemas.microsoft.com/office/drawing/2014/main" val="2656440534"/>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900" b="1" i="0" u="none" strike="noStrike" dirty="0">
                          <a:solidFill>
                            <a:srgbClr val="000000"/>
                          </a:solidFill>
                          <a:effectLst/>
                          <a:latin typeface="Calibri" panose="020F0502020204030204" pitchFamily="34" charset="0"/>
                        </a:rPr>
                        <a:t>MONZON GUERRA, MATEO FABIANO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AD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ED5D20C9-D487-4CFB-9F14-D77B06BDBFDE}"/>
              </a:ext>
            </a:extLst>
          </p:cNvPr>
          <p:cNvSpPr txBox="1"/>
          <p:nvPr/>
        </p:nvSpPr>
        <p:spPr>
          <a:xfrm>
            <a:off x="292526" y="765896"/>
            <a:ext cx="8096731" cy="646331"/>
          </a:xfrm>
          <a:prstGeom prst="rect">
            <a:avLst/>
          </a:prstGeom>
          <a:noFill/>
        </p:spPr>
        <p:txBody>
          <a:bodyPr wrap="square">
            <a:spAutoFit/>
          </a:bodyPr>
          <a:lstStyle/>
          <a:p>
            <a:r>
              <a:rPr lang="es-ES" dirty="0"/>
              <a:t>Dice: el estudiante alcanza el nivel de logro “C” en más de la mitad de las competencias asociadas a cuatro áreas o talleres y “B” en las demás competencias.</a:t>
            </a:r>
            <a:endParaRPr lang="es-PE" dirty="0"/>
          </a:p>
        </p:txBody>
      </p:sp>
      <p:sp>
        <p:nvSpPr>
          <p:cNvPr id="7" name="CuadroTexto 6">
            <a:extLst>
              <a:ext uri="{FF2B5EF4-FFF2-40B4-BE49-F238E27FC236}">
                <a16:creationId xmlns:a16="http://schemas.microsoft.com/office/drawing/2014/main" id="{BD873A2A-3029-4C1E-8551-ECE0E6485EC9}"/>
              </a:ext>
            </a:extLst>
          </p:cNvPr>
          <p:cNvSpPr txBox="1"/>
          <p:nvPr/>
        </p:nvSpPr>
        <p:spPr>
          <a:xfrm>
            <a:off x="370867" y="5347065"/>
            <a:ext cx="11606948" cy="1169551"/>
          </a:xfrm>
          <a:prstGeom prst="rect">
            <a:avLst/>
          </a:prstGeom>
          <a:noFill/>
        </p:spPr>
        <p:txBody>
          <a:bodyPr wrap="square">
            <a:spAutoFit/>
          </a:bodyPr>
          <a:lstStyle/>
          <a:p>
            <a:r>
              <a:rPr lang="es-ES" sz="1400" dirty="0"/>
              <a:t>El estudiante alcanza el nivel de logro “C” en más de la mitad de las competencias asociadas a cualquiera de cuatro áreas o talleres y puede tener  otro nivel de logro  en las demás competencias de todas las áreas o talleres. </a:t>
            </a:r>
          </a:p>
          <a:p>
            <a:r>
              <a:rPr lang="es-ES" sz="1400" dirty="0"/>
              <a:t>En el ejemplo el estudiante permanece en el grado porque cumple el criterio establecido: Alcanza el nivel de logro “C”  en  más de la mitad de las competencias de cuatro áreas (comunicación, personal social, ciencia y tecnología y educación física)  y </a:t>
            </a:r>
            <a:r>
              <a:rPr lang="es-ES" sz="1400" b="1" dirty="0">
                <a:solidFill>
                  <a:srgbClr val="0070C0"/>
                </a:solidFill>
              </a:rPr>
              <a:t>cualquier otro nivel de logro en las demás competencias de todas las áreas o talleres</a:t>
            </a:r>
            <a:r>
              <a:rPr lang="es-PE" sz="1400" dirty="0"/>
              <a:t>.</a:t>
            </a:r>
            <a:endParaRPr lang="es-PE" sz="1400" b="1" dirty="0">
              <a:solidFill>
                <a:srgbClr val="0070C0"/>
              </a:solidFill>
            </a:endParaRPr>
          </a:p>
        </p:txBody>
      </p:sp>
      <p:sp>
        <p:nvSpPr>
          <p:cNvPr id="5" name="Rectángulo 4"/>
          <p:cNvSpPr/>
          <p:nvPr/>
        </p:nvSpPr>
        <p:spPr>
          <a:xfrm>
            <a:off x="2393312" y="4824861"/>
            <a:ext cx="840259"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0" name="Rectángulo 9"/>
          <p:cNvSpPr/>
          <p:nvPr/>
        </p:nvSpPr>
        <p:spPr>
          <a:xfrm>
            <a:off x="4139028" y="4832480"/>
            <a:ext cx="1154003"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2" name="Rectángulo 11"/>
          <p:cNvSpPr/>
          <p:nvPr/>
        </p:nvSpPr>
        <p:spPr>
          <a:xfrm>
            <a:off x="5317877" y="4837330"/>
            <a:ext cx="1556245" cy="2799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Rectángulo 14"/>
          <p:cNvSpPr/>
          <p:nvPr/>
        </p:nvSpPr>
        <p:spPr>
          <a:xfrm>
            <a:off x="6898968" y="4832480"/>
            <a:ext cx="1070919"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6" name="Rectángulo 15"/>
          <p:cNvSpPr/>
          <p:nvPr/>
        </p:nvSpPr>
        <p:spPr>
          <a:xfrm>
            <a:off x="9671222" y="4832480"/>
            <a:ext cx="848497"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CuadroTexto 12">
            <a:extLst>
              <a:ext uri="{FF2B5EF4-FFF2-40B4-BE49-F238E27FC236}">
                <a16:creationId xmlns:a16="http://schemas.microsoft.com/office/drawing/2014/main" id="{DE1AB931-40E7-4419-8D89-76EC38978795}"/>
              </a:ext>
            </a:extLst>
          </p:cNvPr>
          <p:cNvSpPr txBox="1"/>
          <p:nvPr/>
        </p:nvSpPr>
        <p:spPr>
          <a:xfrm>
            <a:off x="292526" y="138079"/>
            <a:ext cx="7853312" cy="523220"/>
          </a:xfrm>
          <a:prstGeom prst="rect">
            <a:avLst/>
          </a:prstGeom>
          <a:noFill/>
        </p:spPr>
        <p:txBody>
          <a:bodyPr wrap="square" rtlCol="0">
            <a:spAutoFit/>
          </a:bodyPr>
          <a:lstStyle/>
          <a:p>
            <a:r>
              <a:rPr lang="es-ES" sz="2800" b="1" dirty="0">
                <a:solidFill>
                  <a:srgbClr val="7030A0"/>
                </a:solidFill>
              </a:rPr>
              <a:t>Permanencia en el grado al término del año lectivo</a:t>
            </a:r>
            <a:endParaRPr lang="es-PE" sz="2800" b="1" dirty="0">
              <a:solidFill>
                <a:srgbClr val="7030A0"/>
              </a:solidFill>
            </a:endParaRPr>
          </a:p>
        </p:txBody>
      </p:sp>
    </p:spTree>
    <p:extLst>
      <p:ext uri="{BB962C8B-B14F-4D97-AF65-F5344CB8AC3E}">
        <p14:creationId xmlns:p14="http://schemas.microsoft.com/office/powerpoint/2010/main" val="2174738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1F5D39-56BA-4D9F-8B1A-7297E588669C}"/>
              </a:ext>
            </a:extLst>
          </p:cNvPr>
          <p:cNvSpPr>
            <a:spLocks noGrp="1"/>
          </p:cNvSpPr>
          <p:nvPr>
            <p:ph type="title" idx="4294967295"/>
          </p:nvPr>
        </p:nvSpPr>
        <p:spPr>
          <a:xfrm>
            <a:off x="4021005" y="43978"/>
            <a:ext cx="3899263" cy="1124041"/>
          </a:xfrm>
          <a:prstGeom prst="rect">
            <a:avLst/>
          </a:prstGeom>
        </p:spPr>
        <p:txBody>
          <a:bodyPr/>
          <a:lstStyle/>
          <a:p>
            <a:pPr algn="ctr"/>
            <a:r>
              <a:rPr lang="es-ES" b="1" dirty="0">
                <a:solidFill>
                  <a:srgbClr val="C00000"/>
                </a:solidFill>
                <a:latin typeface="Arial Black" panose="020B0A04020102020204" pitchFamily="34" charset="0"/>
              </a:rPr>
              <a:t>2° , 4° Y 6°</a:t>
            </a:r>
            <a:endParaRPr lang="es-PE" dirty="0"/>
          </a:p>
        </p:txBody>
      </p:sp>
      <p:graphicFrame>
        <p:nvGraphicFramePr>
          <p:cNvPr id="3" name="Tabla 2">
            <a:extLst>
              <a:ext uri="{FF2B5EF4-FFF2-40B4-BE49-F238E27FC236}">
                <a16:creationId xmlns:a16="http://schemas.microsoft.com/office/drawing/2014/main" id="{50507392-4B12-4B77-9489-4D95646F41C6}"/>
              </a:ext>
            </a:extLst>
          </p:cNvPr>
          <p:cNvGraphicFramePr>
            <a:graphicFrameLocks noGrp="1"/>
          </p:cNvGraphicFramePr>
          <p:nvPr>
            <p:extLst>
              <p:ext uri="{D42A27DB-BD31-4B8C-83A1-F6EECF244321}">
                <p14:modId xmlns:p14="http://schemas.microsoft.com/office/powerpoint/2010/main" val="816778267"/>
              </p:ext>
            </p:extLst>
          </p:nvPr>
        </p:nvGraphicFramePr>
        <p:xfrm>
          <a:off x="362904" y="1965727"/>
          <a:ext cx="11606937"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511069304"/>
                    </a:ext>
                  </a:extLst>
                </a:gridCol>
                <a:gridCol w="289693">
                  <a:extLst>
                    <a:ext uri="{9D8B030D-6E8A-4147-A177-3AD203B41FA5}">
                      <a16:colId xmlns:a16="http://schemas.microsoft.com/office/drawing/2014/main" val="3849795588"/>
                    </a:ext>
                  </a:extLst>
                </a:gridCol>
                <a:gridCol w="289693">
                  <a:extLst>
                    <a:ext uri="{9D8B030D-6E8A-4147-A177-3AD203B41FA5}">
                      <a16:colId xmlns:a16="http://schemas.microsoft.com/office/drawing/2014/main" val="2656440534"/>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900" b="1" i="0" u="none" strike="noStrike" dirty="0">
                          <a:solidFill>
                            <a:srgbClr val="000000"/>
                          </a:solidFill>
                          <a:effectLst/>
                          <a:latin typeface="Calibri" panose="020F0502020204030204" pitchFamily="34" charset="0"/>
                        </a:rPr>
                        <a:t>SANTISTEBAN ALARCO JESÚS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B</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100" b="0" i="0" u="none" strike="noStrike" dirty="0">
                          <a:solidFill>
                            <a:schemeClr val="tx1"/>
                          </a:solidFill>
                          <a:effectLst/>
                          <a:latin typeface="Aharoni" panose="02010803020104030203" pitchFamily="2" charset="-79"/>
                          <a:cs typeface="Aharoni" panose="02010803020104030203" pitchFamily="2" charset="-79"/>
                        </a:rPr>
                        <a:t>B</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100" b="0" i="0" u="none" strike="noStrike" dirty="0">
                          <a:solidFill>
                            <a:schemeClr val="tx1"/>
                          </a:solidFill>
                          <a:effectLst/>
                          <a:latin typeface="Aharoni" panose="02010803020104030203" pitchFamily="2" charset="-79"/>
                          <a:cs typeface="Aharoni" panose="02010803020104030203" pitchFamily="2" charset="-79"/>
                        </a:rPr>
                        <a:t>B</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100" b="0" i="0" u="none" strike="noStrike" dirty="0">
                          <a:solidFill>
                            <a:schemeClr val="tx1"/>
                          </a:solidFill>
                          <a:effectLst/>
                          <a:latin typeface="Aharoni" panose="02010803020104030203" pitchFamily="2" charset="-79"/>
                          <a:cs typeface="Aharoni" panose="02010803020104030203" pitchFamily="2" charset="-79"/>
                        </a:rPr>
                        <a:t>C</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100" b="0" i="0" u="none" strike="noStrike" dirty="0">
                          <a:solidFill>
                            <a:schemeClr val="tx1"/>
                          </a:solidFill>
                          <a:effectLst/>
                          <a:latin typeface="Aharoni" panose="02010803020104030203" pitchFamily="2" charset="-79"/>
                          <a:cs typeface="Aharoni" panose="02010803020104030203" pitchFamily="2" charset="-79"/>
                        </a:rPr>
                        <a:t>C</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C</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C</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100" b="0" i="0" u="none" strike="noStrike" dirty="0">
                          <a:solidFill>
                            <a:schemeClr val="tx1"/>
                          </a:solidFill>
                          <a:effectLst/>
                          <a:latin typeface="Aharoni" panose="02010803020104030203" pitchFamily="2" charset="-79"/>
                          <a:cs typeface="Aharoni" panose="02010803020104030203" pitchFamily="2" charset="-79"/>
                        </a:rPr>
                        <a:t>B</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B</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100" b="0" i="0" u="none" strike="noStrike" dirty="0">
                          <a:solidFill>
                            <a:schemeClr val="tx1"/>
                          </a:solidFill>
                          <a:effectLst/>
                          <a:latin typeface="Aharoni" panose="02010803020104030203" pitchFamily="2" charset="-79"/>
                          <a:cs typeface="Aharoni" panose="02010803020104030203" pitchFamily="2" charset="-79"/>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100" b="0" i="0" u="none" strike="noStrike" dirty="0">
                          <a:solidFill>
                            <a:schemeClr val="tx1"/>
                          </a:solidFill>
                          <a:effectLst/>
                          <a:latin typeface="Aharoni" panose="02010803020104030203" pitchFamily="2" charset="-79"/>
                          <a:cs typeface="Aharoni" panose="02010803020104030203" pitchFamily="2" charset="-79"/>
                        </a:rPr>
                        <a:t>.-</a:t>
                      </a:r>
                      <a:endParaRPr lang="es-PE" sz="1100" b="0"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100" b="0"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4" name="CuadroTexto 3">
            <a:extLst>
              <a:ext uri="{FF2B5EF4-FFF2-40B4-BE49-F238E27FC236}">
                <a16:creationId xmlns:a16="http://schemas.microsoft.com/office/drawing/2014/main" id="{3D424BD6-968D-47D9-A830-19336FD7DAA0}"/>
              </a:ext>
            </a:extLst>
          </p:cNvPr>
          <p:cNvSpPr txBox="1"/>
          <p:nvPr/>
        </p:nvSpPr>
        <p:spPr>
          <a:xfrm>
            <a:off x="231719" y="994264"/>
            <a:ext cx="6209210" cy="400110"/>
          </a:xfrm>
          <a:prstGeom prst="rect">
            <a:avLst/>
          </a:prstGeom>
          <a:noFill/>
        </p:spPr>
        <p:txBody>
          <a:bodyPr wrap="square" rtlCol="0">
            <a:spAutoFit/>
          </a:bodyPr>
          <a:lstStyle/>
          <a:p>
            <a:r>
              <a:rPr lang="es-ES" sz="2000" b="1" dirty="0">
                <a:solidFill>
                  <a:srgbClr val="C00000"/>
                </a:solidFill>
              </a:rPr>
              <a:t>Permanece en el grado al término del año lectivo</a:t>
            </a:r>
            <a:endParaRPr lang="es-PE" sz="2000" b="1" dirty="0">
              <a:solidFill>
                <a:srgbClr val="C00000"/>
              </a:solidFill>
            </a:endParaRPr>
          </a:p>
        </p:txBody>
      </p:sp>
      <p:sp>
        <p:nvSpPr>
          <p:cNvPr id="6" name="CuadroTexto 5">
            <a:extLst>
              <a:ext uri="{FF2B5EF4-FFF2-40B4-BE49-F238E27FC236}">
                <a16:creationId xmlns:a16="http://schemas.microsoft.com/office/drawing/2014/main" id="{ED5D20C9-D487-4CFB-9F14-D77B06BDBFDE}"/>
              </a:ext>
            </a:extLst>
          </p:cNvPr>
          <p:cNvSpPr txBox="1"/>
          <p:nvPr/>
        </p:nvSpPr>
        <p:spPr>
          <a:xfrm>
            <a:off x="280882" y="1402612"/>
            <a:ext cx="11770983" cy="646331"/>
          </a:xfrm>
          <a:prstGeom prst="rect">
            <a:avLst/>
          </a:prstGeom>
          <a:noFill/>
        </p:spPr>
        <p:txBody>
          <a:bodyPr wrap="square">
            <a:spAutoFit/>
          </a:bodyPr>
          <a:lstStyle/>
          <a:p>
            <a:r>
              <a:rPr lang="es-ES" dirty="0"/>
              <a:t>Dice: el estudiante alcanza el nivel de logro “C” en más de la mitad de las competencias asociadas a cuatro áreas o talleres y “B” en las demás competencias.</a:t>
            </a:r>
            <a:endParaRPr lang="es-PE" dirty="0"/>
          </a:p>
        </p:txBody>
      </p:sp>
      <p:sp>
        <p:nvSpPr>
          <p:cNvPr id="7" name="CuadroTexto 6">
            <a:extLst>
              <a:ext uri="{FF2B5EF4-FFF2-40B4-BE49-F238E27FC236}">
                <a16:creationId xmlns:a16="http://schemas.microsoft.com/office/drawing/2014/main" id="{BD873A2A-3029-4C1E-8551-ECE0E6485EC9}"/>
              </a:ext>
            </a:extLst>
          </p:cNvPr>
          <p:cNvSpPr txBox="1"/>
          <p:nvPr/>
        </p:nvSpPr>
        <p:spPr>
          <a:xfrm>
            <a:off x="370867" y="5535749"/>
            <a:ext cx="11606948" cy="523220"/>
          </a:xfrm>
          <a:prstGeom prst="rect">
            <a:avLst/>
          </a:prstGeom>
          <a:noFill/>
        </p:spPr>
        <p:txBody>
          <a:bodyPr wrap="square">
            <a:spAutoFit/>
          </a:bodyPr>
          <a:lstStyle/>
          <a:p>
            <a:r>
              <a:rPr lang="es-ES" sz="1400" dirty="0"/>
              <a:t>El estudiante alcanza el nivel de logro “C” en más de la mitad de las competencias asociadas a cualquiera de cuatro áreas o talleres y puede tener  otro nivel de logro  en las demás competencias de todas las áreas o talleres. </a:t>
            </a:r>
            <a:endParaRPr lang="es-PE" sz="1400" dirty="0"/>
          </a:p>
        </p:txBody>
      </p:sp>
      <p:sp>
        <p:nvSpPr>
          <p:cNvPr id="8" name="CuadroTexto 7">
            <a:extLst>
              <a:ext uri="{FF2B5EF4-FFF2-40B4-BE49-F238E27FC236}">
                <a16:creationId xmlns:a16="http://schemas.microsoft.com/office/drawing/2014/main" id="{33A5CB4F-0DDE-4AD3-B3C0-19982E4D3010}"/>
              </a:ext>
            </a:extLst>
          </p:cNvPr>
          <p:cNvSpPr txBox="1"/>
          <p:nvPr/>
        </p:nvSpPr>
        <p:spPr>
          <a:xfrm>
            <a:off x="399531" y="6028882"/>
            <a:ext cx="11533681" cy="738664"/>
          </a:xfrm>
          <a:prstGeom prst="rect">
            <a:avLst/>
          </a:prstGeom>
          <a:noFill/>
        </p:spPr>
        <p:txBody>
          <a:bodyPr wrap="square" rtlCol="0">
            <a:spAutoFit/>
          </a:bodyPr>
          <a:lstStyle/>
          <a:p>
            <a:pPr algn="just"/>
            <a:r>
              <a:rPr lang="es-ES" sz="1400" dirty="0"/>
              <a:t>En el ejemplo el estudiante permanece en el grado porque cumple el criterio establecido: Alcanza el nivel de logro “C”  en  más de la mitad de las competencias de cuatro áreas (matemática, personal social, ciencia y tecnología y educación religiosa)  y </a:t>
            </a:r>
            <a:r>
              <a:rPr lang="es-ES" sz="1400" dirty="0">
                <a:highlight>
                  <a:srgbClr val="FFFF00"/>
                </a:highlight>
              </a:rPr>
              <a:t>cualquier otro nivel de logro en las demás competencias de todas las áreas o talleres.</a:t>
            </a:r>
            <a:endParaRPr lang="es-PE" sz="1400" dirty="0"/>
          </a:p>
        </p:txBody>
      </p:sp>
      <p:sp>
        <p:nvSpPr>
          <p:cNvPr id="10" name="Rectángulo 9"/>
          <p:cNvSpPr/>
          <p:nvPr/>
        </p:nvSpPr>
        <p:spPr>
          <a:xfrm>
            <a:off x="4139028" y="5209852"/>
            <a:ext cx="1154003"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2" name="Rectángulo 11"/>
          <p:cNvSpPr/>
          <p:nvPr/>
        </p:nvSpPr>
        <p:spPr>
          <a:xfrm>
            <a:off x="5317877" y="5214702"/>
            <a:ext cx="1556245" cy="2799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Rectángulo 14"/>
          <p:cNvSpPr/>
          <p:nvPr/>
        </p:nvSpPr>
        <p:spPr>
          <a:xfrm>
            <a:off x="6898968" y="5209852"/>
            <a:ext cx="1070919"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6" name="Rectángulo 15"/>
          <p:cNvSpPr/>
          <p:nvPr/>
        </p:nvSpPr>
        <p:spPr>
          <a:xfrm>
            <a:off x="8550376" y="5211712"/>
            <a:ext cx="1070919" cy="289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Rectángulo 12">
            <a:extLst>
              <a:ext uri="{FF2B5EF4-FFF2-40B4-BE49-F238E27FC236}">
                <a16:creationId xmlns:a16="http://schemas.microsoft.com/office/drawing/2014/main" id="{DDF42D41-8626-4BE9-B023-6087E5AE533B}"/>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825199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8047809" y="574518"/>
            <a:ext cx="3847011" cy="646331"/>
          </a:xfrm>
          <a:prstGeom prst="rect">
            <a:avLst/>
          </a:prstGeom>
        </p:spPr>
        <p:txBody>
          <a:bodyPr>
            <a:noAutofit/>
          </a:bodyPr>
          <a:lstStyle/>
          <a:p>
            <a:r>
              <a:rPr lang="es-ES" sz="5000" b="1" dirty="0">
                <a:solidFill>
                  <a:srgbClr val="C00000"/>
                </a:solidFill>
                <a:latin typeface="Arial Black" panose="020B0A04020102020204" pitchFamily="34" charset="0"/>
              </a:rPr>
              <a:t>2° , 4° y 6°</a:t>
            </a:r>
            <a:endParaRPr lang="es-PE" sz="5000" dirty="0"/>
          </a:p>
        </p:txBody>
      </p:sp>
      <p:graphicFrame>
        <p:nvGraphicFramePr>
          <p:cNvPr id="3" name="Tabla 2">
            <a:extLst>
              <a:ext uri="{FF2B5EF4-FFF2-40B4-BE49-F238E27FC236}">
                <a16:creationId xmlns:a16="http://schemas.microsoft.com/office/drawing/2014/main" id="{71A47715-39E5-42DC-B6DC-A40E8F65EFF4}"/>
              </a:ext>
            </a:extLst>
          </p:cNvPr>
          <p:cNvGraphicFramePr>
            <a:graphicFrameLocks noGrp="1"/>
          </p:cNvGraphicFramePr>
          <p:nvPr>
            <p:extLst>
              <p:ext uri="{D42A27DB-BD31-4B8C-83A1-F6EECF244321}">
                <p14:modId xmlns:p14="http://schemas.microsoft.com/office/powerpoint/2010/main" val="3938204445"/>
              </p:ext>
            </p:extLst>
          </p:nvPr>
        </p:nvGraphicFramePr>
        <p:xfrm>
          <a:off x="391886" y="1713808"/>
          <a:ext cx="11606937" cy="4120576"/>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a:t>
                      </a:r>
                      <a:br>
                        <a:rPr lang="es-ES" sz="900" u="none" strike="noStrike" dirty="0">
                          <a:effectLst/>
                        </a:rPr>
                      </a:br>
                      <a:r>
                        <a:rPr lang="es-ES" sz="900" u="none" strike="noStrike" dirty="0">
                          <a:effectLst/>
                        </a:rPr>
                        <a:t>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CABANILLAS PAUCAR, MARIO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ES" sz="1200" b="1" i="0" u="none" strike="noStrike" dirty="0">
                          <a:solidFill>
                            <a:schemeClr val="tx1"/>
                          </a:solidFill>
                          <a:effectLst/>
                          <a:latin typeface="Arial" panose="020B0604020202020204" pitchFamily="34" charset="0"/>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345117">
                <a:tc>
                  <a:txBody>
                    <a:bodyPr/>
                    <a:lstStyle/>
                    <a:p>
                      <a:pPr algn="ctr" fontAlgn="ctr"/>
                      <a:r>
                        <a:rPr lang="es-PE" sz="1200" b="0" i="0" u="none" strike="noStrike" dirty="0">
                          <a:solidFill>
                            <a:srgbClr val="000000"/>
                          </a:solidFill>
                          <a:effectLst/>
                          <a:latin typeface="Calibri" panose="020F0502020204030204" pitchFamily="34" charset="0"/>
                        </a:rPr>
                        <a:t>ALARCON HUAMANI NAIRA KANTU</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1200" b="1" i="0" u="none" strike="noStrike" dirty="0">
                          <a:solidFill>
                            <a:schemeClr val="tx1"/>
                          </a:solidFill>
                          <a:effectLst/>
                          <a:latin typeface="Arial" panose="020B0604020202020204" pitchFamily="34" charset="0"/>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r h="283944">
                <a:tc>
                  <a:txBody>
                    <a:bodyPr/>
                    <a:lstStyle/>
                    <a:p>
                      <a:pPr algn="l" fontAlgn="ctr"/>
                      <a:r>
                        <a:rPr lang="es-MX" sz="1400" b="0" i="0" u="none" strike="noStrike" dirty="0">
                          <a:solidFill>
                            <a:srgbClr val="000000"/>
                          </a:solidFill>
                          <a:effectLst/>
                          <a:latin typeface="Calibri" panose="020F0502020204030204" pitchFamily="34" charset="0"/>
                        </a:rPr>
                        <a:t>SAL</a:t>
                      </a:r>
                      <a:r>
                        <a:rPr lang="es-MX" sz="1200" b="0" i="0" u="none" strike="noStrike" dirty="0">
                          <a:solidFill>
                            <a:srgbClr val="000000"/>
                          </a:solidFill>
                          <a:effectLst/>
                          <a:latin typeface="Calibri" panose="020F0502020204030204" pitchFamily="34" charset="0"/>
                        </a:rPr>
                        <a:t>AZAR GONZALES, ROBERTO</a:t>
                      </a:r>
                      <a:endParaRPr lang="es-PE" sz="12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1200" b="1" i="0" u="none" strike="noStrike" dirty="0">
                          <a:solidFill>
                            <a:schemeClr val="tx1"/>
                          </a:solidFill>
                          <a:effectLst/>
                          <a:latin typeface="Arial" panose="020B0604020202020204" pitchFamily="34" charset="0"/>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0050575"/>
                  </a:ext>
                </a:extLst>
              </a:tr>
            </a:tbl>
          </a:graphicData>
        </a:graphic>
      </p:graphicFrame>
      <p:sp>
        <p:nvSpPr>
          <p:cNvPr id="6" name="CuadroTexto 5">
            <a:extLst>
              <a:ext uri="{FF2B5EF4-FFF2-40B4-BE49-F238E27FC236}">
                <a16:creationId xmlns:a16="http://schemas.microsoft.com/office/drawing/2014/main" id="{3B487EC3-0943-4E70-90E1-012C5987F4A9}"/>
              </a:ext>
            </a:extLst>
          </p:cNvPr>
          <p:cNvSpPr txBox="1"/>
          <p:nvPr/>
        </p:nvSpPr>
        <p:spPr>
          <a:xfrm>
            <a:off x="391886" y="1012389"/>
            <a:ext cx="6763657" cy="646331"/>
          </a:xfrm>
          <a:prstGeom prst="rect">
            <a:avLst/>
          </a:prstGeom>
          <a:noFill/>
        </p:spPr>
        <p:txBody>
          <a:bodyPr wrap="square">
            <a:spAutoFit/>
          </a:bodyPr>
          <a:lstStyle/>
          <a:p>
            <a:r>
              <a:rPr lang="es-ES" dirty="0"/>
              <a:t>Si no cumple los requerimientos de promoción o permanencia al término del año lectivo.</a:t>
            </a:r>
            <a:endParaRPr lang="es-PE" dirty="0"/>
          </a:p>
        </p:txBody>
      </p:sp>
      <p:sp>
        <p:nvSpPr>
          <p:cNvPr id="8" name="CuadroTexto 7">
            <a:extLst>
              <a:ext uri="{FF2B5EF4-FFF2-40B4-BE49-F238E27FC236}">
                <a16:creationId xmlns:a16="http://schemas.microsoft.com/office/drawing/2014/main" id="{C205D64F-217E-471B-98D9-289447ED5633}"/>
              </a:ext>
            </a:extLst>
          </p:cNvPr>
          <p:cNvSpPr txBox="1"/>
          <p:nvPr/>
        </p:nvSpPr>
        <p:spPr>
          <a:xfrm>
            <a:off x="391885" y="6022553"/>
            <a:ext cx="11606937" cy="584775"/>
          </a:xfrm>
          <a:prstGeom prst="rect">
            <a:avLst/>
          </a:prstGeom>
          <a:noFill/>
        </p:spPr>
        <p:txBody>
          <a:bodyPr wrap="square" rtlCol="0">
            <a:spAutoFit/>
          </a:bodyPr>
          <a:lstStyle/>
          <a:p>
            <a:pPr algn="just"/>
            <a:r>
              <a:rPr lang="es-ES" sz="1600" dirty="0"/>
              <a:t>En los tres casos los estudiantes pasan  a recuperación pedagógica en las competencias que tiene el nivel del logro ”C” y “B”  a fin de cumplir con las condiciones para la promoción.</a:t>
            </a:r>
          </a:p>
        </p:txBody>
      </p:sp>
      <p:sp>
        <p:nvSpPr>
          <p:cNvPr id="9" name="CuadroTexto 8">
            <a:extLst>
              <a:ext uri="{FF2B5EF4-FFF2-40B4-BE49-F238E27FC236}">
                <a16:creationId xmlns:a16="http://schemas.microsoft.com/office/drawing/2014/main" id="{DE1AB931-40E7-4419-8D89-76EC38978795}"/>
              </a:ext>
            </a:extLst>
          </p:cNvPr>
          <p:cNvSpPr txBox="1"/>
          <p:nvPr/>
        </p:nvSpPr>
        <p:spPr>
          <a:xfrm>
            <a:off x="292526" y="138079"/>
            <a:ext cx="6624257" cy="954107"/>
          </a:xfrm>
          <a:prstGeom prst="rect">
            <a:avLst/>
          </a:prstGeom>
          <a:noFill/>
        </p:spPr>
        <p:txBody>
          <a:bodyPr wrap="square" rtlCol="0">
            <a:spAutoFit/>
          </a:bodyPr>
          <a:lstStyle/>
          <a:p>
            <a:r>
              <a:rPr lang="es-ES" sz="2800" b="1" dirty="0">
                <a:solidFill>
                  <a:srgbClr val="7030A0"/>
                </a:solidFill>
              </a:rPr>
              <a:t>Reciben acompañamiento al estudiante o recuperación pedagógica</a:t>
            </a:r>
            <a:endParaRPr lang="es-PE" sz="2800" b="1" dirty="0">
              <a:solidFill>
                <a:srgbClr val="7030A0"/>
              </a:solidFill>
            </a:endParaRPr>
          </a:p>
        </p:txBody>
      </p:sp>
    </p:spTree>
    <p:extLst>
      <p:ext uri="{BB962C8B-B14F-4D97-AF65-F5344CB8AC3E}">
        <p14:creationId xmlns:p14="http://schemas.microsoft.com/office/powerpoint/2010/main" val="3133564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4172494" y="278039"/>
            <a:ext cx="3847011" cy="646331"/>
          </a:xfrm>
          <a:prstGeom prst="rect">
            <a:avLst/>
          </a:prstGeom>
        </p:spPr>
        <p:txBody>
          <a:bodyPr>
            <a:normAutofit fontScale="90000"/>
          </a:bodyPr>
          <a:lstStyle/>
          <a:p>
            <a:r>
              <a:rPr lang="es-ES" b="1" dirty="0">
                <a:solidFill>
                  <a:srgbClr val="C00000"/>
                </a:solidFill>
                <a:latin typeface="Arial Black" panose="020B0A04020102020204" pitchFamily="34" charset="0"/>
              </a:rPr>
              <a:t>2° , 4° Y 6°</a:t>
            </a:r>
            <a:endParaRPr lang="es-PE" dirty="0"/>
          </a:p>
        </p:txBody>
      </p:sp>
      <p:graphicFrame>
        <p:nvGraphicFramePr>
          <p:cNvPr id="3" name="Tabla 2">
            <a:extLst>
              <a:ext uri="{FF2B5EF4-FFF2-40B4-BE49-F238E27FC236}">
                <a16:creationId xmlns:a16="http://schemas.microsoft.com/office/drawing/2014/main" id="{71A47715-39E5-42DC-B6DC-A40E8F65EFF4}"/>
              </a:ext>
            </a:extLst>
          </p:cNvPr>
          <p:cNvGraphicFramePr>
            <a:graphicFrameLocks noGrp="1"/>
          </p:cNvGraphicFramePr>
          <p:nvPr/>
        </p:nvGraphicFramePr>
        <p:xfrm>
          <a:off x="391886" y="1467070"/>
          <a:ext cx="11606937" cy="4090408"/>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ES" sz="1200" b="0" i="0" u="none" strike="noStrike" dirty="0">
                          <a:solidFill>
                            <a:srgbClr val="000000"/>
                          </a:solidFill>
                          <a:effectLst/>
                          <a:latin typeface="Calibri" panose="020F0502020204030204" pitchFamily="34" charset="0"/>
                        </a:rPr>
                        <a:t>HUAMÁN </a:t>
                      </a:r>
                      <a:r>
                        <a:rPr lang="es-ES" sz="1200" b="0" i="0" u="none" strike="noStrike" dirty="0" err="1">
                          <a:solidFill>
                            <a:srgbClr val="000000"/>
                          </a:solidFill>
                          <a:effectLst/>
                          <a:latin typeface="Calibri" panose="020F0502020204030204" pitchFamily="34" charset="0"/>
                        </a:rPr>
                        <a:t>HUAMÁN</a:t>
                      </a:r>
                      <a:r>
                        <a:rPr lang="es-ES" sz="1200" b="0" i="0" u="none" strike="noStrike" dirty="0">
                          <a:solidFill>
                            <a:srgbClr val="000000"/>
                          </a:solidFill>
                          <a:effectLst/>
                          <a:latin typeface="Calibri" panose="020F0502020204030204" pitchFamily="34" charset="0"/>
                        </a:rPr>
                        <a:t> JUSTINO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345117">
                <a:tc>
                  <a:txBody>
                    <a:bodyPr/>
                    <a:lstStyle/>
                    <a:p>
                      <a:pPr algn="ctr" fontAlgn="ctr"/>
                      <a:r>
                        <a:rPr lang="es-ES" sz="1200" b="0" i="0" u="none" strike="noStrike" dirty="0">
                          <a:solidFill>
                            <a:srgbClr val="000000"/>
                          </a:solidFill>
                          <a:effectLst/>
                          <a:latin typeface="Calibri" panose="020F0502020204030204" pitchFamily="34" charset="0"/>
                        </a:rPr>
                        <a:t>BERNILLA SANTIAGO AURORA</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r h="283944">
                <a:tc>
                  <a:txBody>
                    <a:bodyPr/>
                    <a:lstStyle/>
                    <a:p>
                      <a:pPr algn="l" fontAlgn="ctr"/>
                      <a:r>
                        <a:rPr lang="es-ES" sz="1200" b="0" i="0" u="none" strike="noStrike" dirty="0">
                          <a:solidFill>
                            <a:srgbClr val="000000"/>
                          </a:solidFill>
                          <a:effectLst/>
                          <a:latin typeface="Calibri" panose="020F0502020204030204" pitchFamily="34" charset="0"/>
                        </a:rPr>
                        <a:t>DE LA CRUZ MANAYAY IRIS</a:t>
                      </a:r>
                      <a:endParaRPr lang="es-PE" sz="12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0050575"/>
                  </a:ext>
                </a:extLst>
              </a:tr>
            </a:tbl>
          </a:graphicData>
        </a:graphic>
      </p:graphicFrame>
      <p:sp>
        <p:nvSpPr>
          <p:cNvPr id="4" name="CuadroTexto 3">
            <a:extLst>
              <a:ext uri="{FF2B5EF4-FFF2-40B4-BE49-F238E27FC236}">
                <a16:creationId xmlns:a16="http://schemas.microsoft.com/office/drawing/2014/main" id="{EA7938CE-097F-4ECF-99F9-8001650E2F73}"/>
              </a:ext>
            </a:extLst>
          </p:cNvPr>
          <p:cNvSpPr txBox="1"/>
          <p:nvPr/>
        </p:nvSpPr>
        <p:spPr>
          <a:xfrm>
            <a:off x="391886" y="820739"/>
            <a:ext cx="7280365" cy="400110"/>
          </a:xfrm>
          <a:prstGeom prst="rect">
            <a:avLst/>
          </a:prstGeom>
          <a:noFill/>
        </p:spPr>
        <p:txBody>
          <a:bodyPr wrap="square" rtlCol="0">
            <a:spAutoFit/>
          </a:bodyPr>
          <a:lstStyle/>
          <a:p>
            <a:r>
              <a:rPr lang="es-ES" sz="2000" b="1" dirty="0">
                <a:solidFill>
                  <a:srgbClr val="C00000"/>
                </a:solidFill>
              </a:rPr>
              <a:t>Reciben acompañamiento al estudiante o recuperación pedagógica</a:t>
            </a:r>
            <a:endParaRPr lang="es-PE" sz="2000" b="1" dirty="0">
              <a:solidFill>
                <a:srgbClr val="C00000"/>
              </a:solidFill>
            </a:endParaRPr>
          </a:p>
        </p:txBody>
      </p:sp>
      <p:sp>
        <p:nvSpPr>
          <p:cNvPr id="6" name="CuadroTexto 5">
            <a:extLst>
              <a:ext uri="{FF2B5EF4-FFF2-40B4-BE49-F238E27FC236}">
                <a16:creationId xmlns:a16="http://schemas.microsoft.com/office/drawing/2014/main" id="{3B487EC3-0943-4E70-90E1-012C5987F4A9}"/>
              </a:ext>
            </a:extLst>
          </p:cNvPr>
          <p:cNvSpPr txBox="1"/>
          <p:nvPr/>
        </p:nvSpPr>
        <p:spPr>
          <a:xfrm>
            <a:off x="391886" y="1157529"/>
            <a:ext cx="10371908" cy="369332"/>
          </a:xfrm>
          <a:prstGeom prst="rect">
            <a:avLst/>
          </a:prstGeom>
          <a:noFill/>
        </p:spPr>
        <p:txBody>
          <a:bodyPr wrap="square">
            <a:spAutoFit/>
          </a:bodyPr>
          <a:lstStyle/>
          <a:p>
            <a:r>
              <a:rPr lang="es-ES" dirty="0"/>
              <a:t>Si no cumple los requerimientos de promoción o permanencia al término del año lectivo.</a:t>
            </a:r>
            <a:endParaRPr lang="es-PE" dirty="0"/>
          </a:p>
        </p:txBody>
      </p:sp>
      <p:sp>
        <p:nvSpPr>
          <p:cNvPr id="8" name="CuadroTexto 7">
            <a:extLst>
              <a:ext uri="{FF2B5EF4-FFF2-40B4-BE49-F238E27FC236}">
                <a16:creationId xmlns:a16="http://schemas.microsoft.com/office/drawing/2014/main" id="{C205D64F-217E-471B-98D9-289447ED5633}"/>
              </a:ext>
            </a:extLst>
          </p:cNvPr>
          <p:cNvSpPr txBox="1"/>
          <p:nvPr/>
        </p:nvSpPr>
        <p:spPr>
          <a:xfrm>
            <a:off x="391885" y="5833867"/>
            <a:ext cx="11606937" cy="584775"/>
          </a:xfrm>
          <a:prstGeom prst="rect">
            <a:avLst/>
          </a:prstGeom>
          <a:noFill/>
        </p:spPr>
        <p:txBody>
          <a:bodyPr wrap="square" rtlCol="0">
            <a:spAutoFit/>
          </a:bodyPr>
          <a:lstStyle/>
          <a:p>
            <a:pPr algn="just"/>
            <a:r>
              <a:rPr lang="es-ES" sz="1600" dirty="0"/>
              <a:t>En los tres casos los estudiantes pasan  a recuperación pedagógica en las competencias que tiene el nivel del logro ”C” y “B”  a fin de cumplir con las condiciones para la promoción.</a:t>
            </a:r>
          </a:p>
        </p:txBody>
      </p:sp>
      <p:sp>
        <p:nvSpPr>
          <p:cNvPr id="7" name="Rectángulo 6">
            <a:extLst>
              <a:ext uri="{FF2B5EF4-FFF2-40B4-BE49-F238E27FC236}">
                <a16:creationId xmlns:a16="http://schemas.microsoft.com/office/drawing/2014/main" id="{16E0F381-B0AE-42EE-BFE8-11A7B6A2516E}"/>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166553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8456610" y="766392"/>
            <a:ext cx="3575734" cy="744537"/>
          </a:xfrm>
          <a:prstGeom prst="rect">
            <a:avLst/>
          </a:prstGeom>
        </p:spPr>
        <p:txBody>
          <a:bodyPr>
            <a:noAutofit/>
          </a:bodyPr>
          <a:lstStyle/>
          <a:p>
            <a:r>
              <a:rPr lang="es-ES" sz="4800" b="1" dirty="0">
                <a:solidFill>
                  <a:srgbClr val="C00000"/>
                </a:solidFill>
                <a:latin typeface="Arial Black" panose="020B0A04020102020204" pitchFamily="34" charset="0"/>
              </a:rPr>
              <a:t>2° , 4° y 6°</a:t>
            </a:r>
            <a:endParaRPr lang="es-PE" sz="4800" dirty="0"/>
          </a:p>
        </p:txBody>
      </p:sp>
      <p:sp>
        <p:nvSpPr>
          <p:cNvPr id="6" name="CuadroTexto 5">
            <a:extLst>
              <a:ext uri="{FF2B5EF4-FFF2-40B4-BE49-F238E27FC236}">
                <a16:creationId xmlns:a16="http://schemas.microsoft.com/office/drawing/2014/main" id="{BADA6EDD-FCCF-4EAE-8DD5-D3D4A4A16DC7}"/>
              </a:ext>
            </a:extLst>
          </p:cNvPr>
          <p:cNvSpPr txBox="1"/>
          <p:nvPr/>
        </p:nvSpPr>
        <p:spPr>
          <a:xfrm>
            <a:off x="292530" y="1070289"/>
            <a:ext cx="6079241" cy="369332"/>
          </a:xfrm>
          <a:prstGeom prst="rect">
            <a:avLst/>
          </a:prstGeom>
          <a:noFill/>
        </p:spPr>
        <p:txBody>
          <a:bodyPr wrap="square">
            <a:spAutoFit/>
          </a:bodyPr>
          <a:lstStyle/>
          <a:p>
            <a:r>
              <a:rPr lang="es-ES" dirty="0"/>
              <a:t>Dice: si no alcanzó los requerimientos para la promoción.</a:t>
            </a:r>
            <a:endParaRPr lang="es-PE" dirty="0"/>
          </a:p>
        </p:txBody>
      </p:sp>
      <p:graphicFrame>
        <p:nvGraphicFramePr>
          <p:cNvPr id="7" name="Tabla 6">
            <a:extLst>
              <a:ext uri="{FF2B5EF4-FFF2-40B4-BE49-F238E27FC236}">
                <a16:creationId xmlns:a16="http://schemas.microsoft.com/office/drawing/2014/main" id="{7F2BCA90-4DB9-4BD8-B5DA-C6A2CCBB3EFE}"/>
              </a:ext>
            </a:extLst>
          </p:cNvPr>
          <p:cNvGraphicFramePr>
            <a:graphicFrameLocks noGrp="1"/>
          </p:cNvGraphicFramePr>
          <p:nvPr>
            <p:extLst>
              <p:ext uri="{D42A27DB-BD31-4B8C-83A1-F6EECF244321}">
                <p14:modId xmlns:p14="http://schemas.microsoft.com/office/powerpoint/2010/main" val="3436199199"/>
              </p:ext>
            </p:extLst>
          </p:nvPr>
        </p:nvGraphicFramePr>
        <p:xfrm>
          <a:off x="292530" y="1641930"/>
          <a:ext cx="11606937" cy="4120576"/>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CABANILLAS PAUCAR, MARIO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345117">
                <a:tc>
                  <a:txBody>
                    <a:bodyPr/>
                    <a:lstStyle/>
                    <a:p>
                      <a:pPr algn="ctr" fontAlgn="ctr"/>
                      <a:r>
                        <a:rPr lang="es-PE" sz="1200" b="0" i="0" u="none" strike="noStrike" dirty="0">
                          <a:solidFill>
                            <a:srgbClr val="000000"/>
                          </a:solidFill>
                          <a:effectLst/>
                          <a:latin typeface="Calibri" panose="020F0502020204030204" pitchFamily="34" charset="0"/>
                        </a:rPr>
                        <a:t>ALARCON HUAMANI NAIRA KANTU</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B</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r h="283944">
                <a:tc>
                  <a:txBody>
                    <a:bodyPr/>
                    <a:lstStyle/>
                    <a:p>
                      <a:pPr algn="l" fontAlgn="ctr"/>
                      <a:r>
                        <a:rPr lang="es-MX" sz="1400" b="0" i="0" u="none" strike="noStrike" dirty="0">
                          <a:solidFill>
                            <a:srgbClr val="000000"/>
                          </a:solidFill>
                          <a:effectLst/>
                          <a:latin typeface="Calibri" panose="020F0502020204030204" pitchFamily="34" charset="0"/>
                        </a:rPr>
                        <a:t>SAL</a:t>
                      </a:r>
                      <a:r>
                        <a:rPr lang="es-MX" sz="1200" b="0" i="0" u="none" strike="noStrike" dirty="0">
                          <a:solidFill>
                            <a:srgbClr val="000000"/>
                          </a:solidFill>
                          <a:effectLst/>
                          <a:latin typeface="Calibri" panose="020F0502020204030204" pitchFamily="34" charset="0"/>
                        </a:rPr>
                        <a:t>AZAR GONZALES, ROBERTO</a:t>
                      </a:r>
                      <a:endParaRPr lang="es-PE" sz="12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0050575"/>
                  </a:ext>
                </a:extLst>
              </a:tr>
            </a:tbl>
          </a:graphicData>
        </a:graphic>
      </p:graphicFrame>
      <p:sp>
        <p:nvSpPr>
          <p:cNvPr id="8" name="CuadroTexto 7">
            <a:extLst>
              <a:ext uri="{FF2B5EF4-FFF2-40B4-BE49-F238E27FC236}">
                <a16:creationId xmlns:a16="http://schemas.microsoft.com/office/drawing/2014/main" id="{7E312D6B-A568-45EE-A5BD-1FB6286C0204}"/>
              </a:ext>
            </a:extLst>
          </p:cNvPr>
          <p:cNvSpPr txBox="1"/>
          <p:nvPr/>
        </p:nvSpPr>
        <p:spPr>
          <a:xfrm>
            <a:off x="292530" y="5855454"/>
            <a:ext cx="11606937" cy="584775"/>
          </a:xfrm>
          <a:prstGeom prst="rect">
            <a:avLst/>
          </a:prstGeom>
          <a:noFill/>
        </p:spPr>
        <p:txBody>
          <a:bodyPr wrap="square" rtlCol="0">
            <a:spAutoFit/>
          </a:bodyPr>
          <a:lstStyle/>
          <a:p>
            <a:pPr algn="just"/>
            <a:r>
              <a:rPr lang="es-ES" sz="1600" dirty="0"/>
              <a:t>En el ejemplo los  estudiantes 1 y 3 son promovidos porque cumplen el criterio establecido para la promoción. En el caso del estudiante 2 permanece en el grado.</a:t>
            </a:r>
            <a:endParaRPr lang="es-PE" sz="1600" dirty="0"/>
          </a:p>
        </p:txBody>
      </p:sp>
      <p:sp>
        <p:nvSpPr>
          <p:cNvPr id="9" name="CuadroTexto 8">
            <a:extLst>
              <a:ext uri="{FF2B5EF4-FFF2-40B4-BE49-F238E27FC236}">
                <a16:creationId xmlns:a16="http://schemas.microsoft.com/office/drawing/2014/main" id="{DE1AB931-40E7-4419-8D89-76EC38978795}"/>
              </a:ext>
            </a:extLst>
          </p:cNvPr>
          <p:cNvSpPr txBox="1"/>
          <p:nvPr/>
        </p:nvSpPr>
        <p:spPr>
          <a:xfrm>
            <a:off x="292526" y="138079"/>
            <a:ext cx="8459588" cy="954107"/>
          </a:xfrm>
          <a:prstGeom prst="rect">
            <a:avLst/>
          </a:prstGeom>
          <a:noFill/>
        </p:spPr>
        <p:txBody>
          <a:bodyPr wrap="square" rtlCol="0">
            <a:spAutoFit/>
          </a:bodyPr>
          <a:lstStyle/>
          <a:p>
            <a:pPr algn="just"/>
            <a:r>
              <a:rPr lang="es-ES" sz="2800" b="1" dirty="0">
                <a:solidFill>
                  <a:srgbClr val="7030A0"/>
                </a:solidFill>
              </a:rPr>
              <a:t>Permanece en el grado al término del acompañamiento al estudiante o evaluación de recuperación</a:t>
            </a:r>
            <a:endParaRPr lang="es-PE" sz="2800" b="1" dirty="0">
              <a:solidFill>
                <a:srgbClr val="7030A0"/>
              </a:solidFill>
            </a:endParaRPr>
          </a:p>
        </p:txBody>
      </p:sp>
    </p:spTree>
    <p:extLst>
      <p:ext uri="{BB962C8B-B14F-4D97-AF65-F5344CB8AC3E}">
        <p14:creationId xmlns:p14="http://schemas.microsoft.com/office/powerpoint/2010/main" val="3497728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4172494" y="13344"/>
            <a:ext cx="3847011" cy="744537"/>
          </a:xfrm>
          <a:prstGeom prst="rect">
            <a:avLst/>
          </a:prstGeom>
        </p:spPr>
        <p:txBody>
          <a:bodyPr/>
          <a:lstStyle/>
          <a:p>
            <a:r>
              <a:rPr lang="es-ES" b="1" dirty="0">
                <a:solidFill>
                  <a:srgbClr val="C00000"/>
                </a:solidFill>
                <a:latin typeface="Arial Black" panose="020B0A04020102020204" pitchFamily="34" charset="0"/>
              </a:rPr>
              <a:t>2° , 4° Y 6°</a:t>
            </a:r>
            <a:endParaRPr lang="es-PE" dirty="0"/>
          </a:p>
        </p:txBody>
      </p:sp>
      <p:sp>
        <p:nvSpPr>
          <p:cNvPr id="4" name="CuadroTexto 3">
            <a:extLst>
              <a:ext uri="{FF2B5EF4-FFF2-40B4-BE49-F238E27FC236}">
                <a16:creationId xmlns:a16="http://schemas.microsoft.com/office/drawing/2014/main" id="{AA8576F4-DB26-4A6A-8A79-714F3B4A7097}"/>
              </a:ext>
            </a:extLst>
          </p:cNvPr>
          <p:cNvSpPr txBox="1"/>
          <p:nvPr/>
        </p:nvSpPr>
        <p:spPr>
          <a:xfrm>
            <a:off x="280998" y="581345"/>
            <a:ext cx="11618469" cy="400110"/>
          </a:xfrm>
          <a:prstGeom prst="rect">
            <a:avLst/>
          </a:prstGeom>
          <a:noFill/>
        </p:spPr>
        <p:txBody>
          <a:bodyPr wrap="square" rtlCol="0">
            <a:spAutoFit/>
          </a:bodyPr>
          <a:lstStyle/>
          <a:p>
            <a:pPr algn="just"/>
            <a:r>
              <a:rPr lang="es-ES" sz="2000" b="1" dirty="0">
                <a:solidFill>
                  <a:srgbClr val="C00000"/>
                </a:solidFill>
              </a:rPr>
              <a:t>Permanece en el grado al término del acompañamiento al estudiante o evaluación de recuperación</a:t>
            </a:r>
            <a:endParaRPr lang="es-PE" sz="2000" b="1" dirty="0">
              <a:solidFill>
                <a:srgbClr val="C00000"/>
              </a:solidFill>
            </a:endParaRPr>
          </a:p>
        </p:txBody>
      </p:sp>
      <p:sp>
        <p:nvSpPr>
          <p:cNvPr id="6" name="CuadroTexto 5">
            <a:extLst>
              <a:ext uri="{FF2B5EF4-FFF2-40B4-BE49-F238E27FC236}">
                <a16:creationId xmlns:a16="http://schemas.microsoft.com/office/drawing/2014/main" id="{BADA6EDD-FCCF-4EAE-8DD5-D3D4A4A16DC7}"/>
              </a:ext>
            </a:extLst>
          </p:cNvPr>
          <p:cNvSpPr txBox="1"/>
          <p:nvPr/>
        </p:nvSpPr>
        <p:spPr>
          <a:xfrm>
            <a:off x="292530" y="1012233"/>
            <a:ext cx="11523824" cy="369332"/>
          </a:xfrm>
          <a:prstGeom prst="rect">
            <a:avLst/>
          </a:prstGeom>
          <a:noFill/>
        </p:spPr>
        <p:txBody>
          <a:bodyPr wrap="square">
            <a:spAutoFit/>
          </a:bodyPr>
          <a:lstStyle/>
          <a:p>
            <a:r>
              <a:rPr lang="es-ES" dirty="0"/>
              <a:t>Dice: si no alcanzó los requerimientos para la promoción.</a:t>
            </a:r>
            <a:endParaRPr lang="es-PE" dirty="0"/>
          </a:p>
        </p:txBody>
      </p:sp>
      <p:graphicFrame>
        <p:nvGraphicFramePr>
          <p:cNvPr id="7" name="Tabla 6">
            <a:extLst>
              <a:ext uri="{FF2B5EF4-FFF2-40B4-BE49-F238E27FC236}">
                <a16:creationId xmlns:a16="http://schemas.microsoft.com/office/drawing/2014/main" id="{7F2BCA90-4DB9-4BD8-B5DA-C6A2CCBB3EFE}"/>
              </a:ext>
            </a:extLst>
          </p:cNvPr>
          <p:cNvGraphicFramePr>
            <a:graphicFrameLocks noGrp="1"/>
          </p:cNvGraphicFramePr>
          <p:nvPr>
            <p:extLst>
              <p:ext uri="{D42A27DB-BD31-4B8C-83A1-F6EECF244321}">
                <p14:modId xmlns:p14="http://schemas.microsoft.com/office/powerpoint/2010/main" val="1443072467"/>
              </p:ext>
            </p:extLst>
          </p:nvPr>
        </p:nvGraphicFramePr>
        <p:xfrm>
          <a:off x="292530" y="1511304"/>
          <a:ext cx="11606937" cy="4090408"/>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ES" sz="1200" b="0" i="0" u="none" strike="noStrike" dirty="0">
                          <a:solidFill>
                            <a:srgbClr val="000000"/>
                          </a:solidFill>
                          <a:effectLst/>
                          <a:latin typeface="Calibri" panose="020F0502020204030204" pitchFamily="34" charset="0"/>
                        </a:rPr>
                        <a:t>HUAMÁN </a:t>
                      </a:r>
                      <a:r>
                        <a:rPr lang="es-ES" sz="1200" b="0" i="0" u="none" strike="noStrike" dirty="0" err="1">
                          <a:solidFill>
                            <a:srgbClr val="000000"/>
                          </a:solidFill>
                          <a:effectLst/>
                          <a:latin typeface="Calibri" panose="020F0502020204030204" pitchFamily="34" charset="0"/>
                        </a:rPr>
                        <a:t>HUAMÁN</a:t>
                      </a:r>
                      <a:r>
                        <a:rPr lang="es-ES" sz="1200" b="0" i="0" u="none" strike="noStrike" dirty="0">
                          <a:solidFill>
                            <a:srgbClr val="000000"/>
                          </a:solidFill>
                          <a:effectLst/>
                          <a:latin typeface="Calibri" panose="020F0502020204030204" pitchFamily="34" charset="0"/>
                        </a:rPr>
                        <a:t> JUSTINO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345117">
                <a:tc>
                  <a:txBody>
                    <a:bodyPr/>
                    <a:lstStyle/>
                    <a:p>
                      <a:pPr algn="ctr" fontAlgn="ctr"/>
                      <a:r>
                        <a:rPr lang="es-ES" sz="1200" b="0" i="0" u="none" strike="noStrike" dirty="0">
                          <a:solidFill>
                            <a:srgbClr val="000000"/>
                          </a:solidFill>
                          <a:effectLst/>
                          <a:latin typeface="Calibri" panose="020F0502020204030204" pitchFamily="34" charset="0"/>
                        </a:rPr>
                        <a:t>BERNILLA SANTIAGO AURORA</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A</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r h="283944">
                <a:tc>
                  <a:txBody>
                    <a:bodyPr/>
                    <a:lstStyle/>
                    <a:p>
                      <a:pPr algn="l" fontAlgn="ctr"/>
                      <a:r>
                        <a:rPr lang="es-ES" sz="1200" b="0" i="0" u="none" strike="noStrike" dirty="0">
                          <a:solidFill>
                            <a:srgbClr val="000000"/>
                          </a:solidFill>
                          <a:effectLst/>
                          <a:latin typeface="Calibri" panose="020F0502020204030204" pitchFamily="34" charset="0"/>
                        </a:rPr>
                        <a:t>DE LA CRUZ MANAYAY IRIS</a:t>
                      </a:r>
                      <a:endParaRPr lang="es-PE" sz="12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effectLst/>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dk1"/>
                          </a:solidFill>
                          <a:effectLst/>
                          <a:latin typeface="+mn-l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Calibri" panose="020F0502020204030204" pitchFamily="34" charset="0"/>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mn-l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rgbClr val="000000"/>
                          </a:solidFill>
                          <a:effectLst/>
                          <a:latin typeface="Calibri" panose="020F0502020204030204" pitchFamily="34" charset="0"/>
                        </a:rPr>
                        <a:t>B</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rgbClr val="000000"/>
                          </a:solidFill>
                          <a:effectLst/>
                          <a:latin typeface="Arial" panose="020B0604020202020204" pitchFamily="34" charset="0"/>
                        </a:rPr>
                        <a:t>-</a:t>
                      </a:r>
                      <a:endParaRPr lang="es-PE" sz="1200" b="1" i="0" u="none" strike="noStrike" dirty="0">
                        <a:solidFill>
                          <a:srgbClr val="000000"/>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0050575"/>
                  </a:ext>
                </a:extLst>
              </a:tr>
            </a:tbl>
          </a:graphicData>
        </a:graphic>
      </p:graphicFrame>
      <p:sp>
        <p:nvSpPr>
          <p:cNvPr id="8" name="CuadroTexto 7">
            <a:extLst>
              <a:ext uri="{FF2B5EF4-FFF2-40B4-BE49-F238E27FC236}">
                <a16:creationId xmlns:a16="http://schemas.microsoft.com/office/drawing/2014/main" id="{7E312D6B-A568-45EE-A5BD-1FB6286C0204}"/>
              </a:ext>
            </a:extLst>
          </p:cNvPr>
          <p:cNvSpPr txBox="1"/>
          <p:nvPr/>
        </p:nvSpPr>
        <p:spPr>
          <a:xfrm>
            <a:off x="292530" y="5855454"/>
            <a:ext cx="11606937" cy="584775"/>
          </a:xfrm>
          <a:prstGeom prst="rect">
            <a:avLst/>
          </a:prstGeom>
          <a:noFill/>
        </p:spPr>
        <p:txBody>
          <a:bodyPr wrap="square" rtlCol="0">
            <a:spAutoFit/>
          </a:bodyPr>
          <a:lstStyle/>
          <a:p>
            <a:pPr algn="just"/>
            <a:r>
              <a:rPr lang="es-ES" sz="1600" dirty="0"/>
              <a:t>En el ejemplo los  estudiantes 1 y 3 son promovidos porque cumplen el criterio establecido para la promoción. En el caso del estudiante 2 permanece en el grado.</a:t>
            </a:r>
            <a:endParaRPr lang="es-PE" sz="1600" dirty="0"/>
          </a:p>
        </p:txBody>
      </p:sp>
      <p:sp>
        <p:nvSpPr>
          <p:cNvPr id="9" name="Rectángulo 8">
            <a:extLst>
              <a:ext uri="{FF2B5EF4-FFF2-40B4-BE49-F238E27FC236}">
                <a16:creationId xmlns:a16="http://schemas.microsoft.com/office/drawing/2014/main" id="{0F11F8C3-C992-4BB2-8C52-8CD8F2273409}"/>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3250383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04D44E6-53BD-45C9-8032-45E3D3BDE567}"/>
              </a:ext>
            </a:extLst>
          </p:cNvPr>
          <p:cNvSpPr>
            <a:spLocks noGrp="1"/>
          </p:cNvSpPr>
          <p:nvPr>
            <p:ph type="title" idx="4294967295"/>
          </p:nvPr>
        </p:nvSpPr>
        <p:spPr>
          <a:xfrm>
            <a:off x="8679543" y="704554"/>
            <a:ext cx="3219920" cy="854665"/>
          </a:xfrm>
          <a:prstGeom prst="rect">
            <a:avLst/>
          </a:prstGeom>
        </p:spPr>
        <p:txBody>
          <a:bodyPr>
            <a:noAutofit/>
          </a:bodyPr>
          <a:lstStyle/>
          <a:p>
            <a:pPr algn="ctr"/>
            <a:r>
              <a:rPr lang="es-ES" sz="6600" b="1" dirty="0">
                <a:solidFill>
                  <a:srgbClr val="C00000"/>
                </a:solidFill>
                <a:latin typeface="Arial Black" panose="020B0A04020102020204" pitchFamily="34" charset="0"/>
              </a:rPr>
              <a:t>3° y 5°</a:t>
            </a:r>
            <a:endParaRPr lang="es-PE" sz="6600" b="1" dirty="0">
              <a:solidFill>
                <a:srgbClr val="C00000"/>
              </a:solidFill>
              <a:latin typeface="Arial Black" panose="020B0A04020102020204" pitchFamily="34" charset="0"/>
            </a:endParaRPr>
          </a:p>
        </p:txBody>
      </p:sp>
      <p:graphicFrame>
        <p:nvGraphicFramePr>
          <p:cNvPr id="5" name="Tabla 4">
            <a:extLst>
              <a:ext uri="{FF2B5EF4-FFF2-40B4-BE49-F238E27FC236}">
                <a16:creationId xmlns:a16="http://schemas.microsoft.com/office/drawing/2014/main" id="{4E683E67-3980-4080-AD31-3CB55D0554B6}"/>
              </a:ext>
            </a:extLst>
          </p:cNvPr>
          <p:cNvGraphicFramePr>
            <a:graphicFrameLocks noGrp="1"/>
          </p:cNvGraphicFramePr>
          <p:nvPr>
            <p:extLst>
              <p:ext uri="{D42A27DB-BD31-4B8C-83A1-F6EECF244321}">
                <p14:modId xmlns:p14="http://schemas.microsoft.com/office/powerpoint/2010/main" val="3974323326"/>
              </p:ext>
            </p:extLst>
          </p:nvPr>
        </p:nvGraphicFramePr>
        <p:xfrm>
          <a:off x="292531" y="1776770"/>
          <a:ext cx="11606937"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645759735"/>
                    </a:ext>
                  </a:extLst>
                </a:gridCol>
                <a:gridCol w="289693">
                  <a:extLst>
                    <a:ext uri="{9D8B030D-6E8A-4147-A177-3AD203B41FA5}">
                      <a16:colId xmlns:a16="http://schemas.microsoft.com/office/drawing/2014/main" val="3940725707"/>
                    </a:ext>
                  </a:extLst>
                </a:gridCol>
                <a:gridCol w="289693">
                  <a:extLst>
                    <a:ext uri="{9D8B030D-6E8A-4147-A177-3AD203B41FA5}">
                      <a16:colId xmlns:a16="http://schemas.microsoft.com/office/drawing/2014/main" val="264294423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354733">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8023">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800" u="none" strike="noStrike" dirty="0">
                          <a:effectLst/>
                        </a:rPr>
                        <a:t>Explica el mundo físico basándose en conocimientos sobre los seres vivos, materia y energía, biodiversidad, Tierra y universo.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a:effectLst/>
                        </a:rPr>
                        <a:t>Aprecia de manera crítica manifestaciones artístico-culturales.</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a:effectLst/>
                        </a:rPr>
                        <a:t>Se comunica oralmente en inglés como lengua extranjera.</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1000" u="none" strike="noStrike" dirty="0">
                          <a:effectLst/>
                        </a:rPr>
                        <a:t>SANCHEZ MARCOS CAMILA NICOLE</a:t>
                      </a:r>
                      <a:endParaRPr lang="es-PE" sz="10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600" b="1" u="none" strike="noStrike" dirty="0">
                          <a:solidFill>
                            <a:schemeClr val="tx1"/>
                          </a:solidFill>
                          <a:effectLst/>
                        </a:rPr>
                        <a:t>A</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600" b="1" i="0" u="none" strike="noStrike" dirty="0">
                          <a:solidFill>
                            <a:schemeClr val="tx1"/>
                          </a:solidFill>
                          <a:effectLst/>
                          <a:latin typeface="Calibri" panose="020F0502020204030204" pitchFamily="34" charset="0"/>
                        </a:rPr>
                        <a:t>-</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600" b="1" i="0" u="none" strike="noStrike" dirty="0">
                          <a:solidFill>
                            <a:schemeClr val="tx1"/>
                          </a:solidFill>
                          <a:effectLst/>
                          <a:latin typeface="Calibri" panose="020F0502020204030204" pitchFamily="34" charset="0"/>
                        </a:rPr>
                        <a:t>-</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600" b="1" i="0" u="none" strike="noStrike" dirty="0">
                          <a:solidFill>
                            <a:schemeClr val="tx1"/>
                          </a:solidFill>
                          <a:effectLst/>
                          <a:latin typeface="Calibri" panose="020F0502020204030204" pitchFamily="34" charset="0"/>
                        </a:rPr>
                        <a:t>-</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600" b="1" i="0" u="none" strike="noStrike" dirty="0">
                          <a:solidFill>
                            <a:schemeClr val="tx1"/>
                          </a:solidFill>
                          <a:effectLst/>
                          <a:latin typeface="Calibri" panose="020F0502020204030204" pitchFamily="34" charset="0"/>
                        </a:rPr>
                        <a:t>A</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AD</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600" b="1" i="0" u="none" strike="noStrike" dirty="0">
                          <a:solidFill>
                            <a:schemeClr val="tx1"/>
                          </a:solidFill>
                          <a:effectLst/>
                          <a:latin typeface="Calibri" panose="020F0502020204030204" pitchFamily="34" charset="0"/>
                        </a:rPr>
                        <a:t>B</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C</a:t>
                      </a:r>
                      <a:endParaRPr lang="es-PE" sz="16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600" b="1" u="none" strike="noStrike" dirty="0">
                          <a:solidFill>
                            <a:schemeClr val="tx1"/>
                          </a:solidFill>
                          <a:effectLst/>
                        </a:rPr>
                        <a:t>B</a:t>
                      </a:r>
                      <a:endParaRPr lang="es-PE" sz="16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600" b="1" u="none" strike="noStrike" dirty="0">
                          <a:solidFill>
                            <a:schemeClr val="tx1"/>
                          </a:solidFill>
                          <a:effectLst/>
                        </a:rPr>
                        <a:t>A</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600" b="1" u="none" strike="noStrike" dirty="0">
                          <a:solidFill>
                            <a:schemeClr val="tx1"/>
                          </a:solidFill>
                          <a:effectLst/>
                        </a:rPr>
                        <a:t>A</a:t>
                      </a:r>
                      <a:endParaRPr lang="es-PE" sz="16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AEE1827D-FD0F-4770-9755-BE5DCF1C1EB5}"/>
              </a:ext>
            </a:extLst>
          </p:cNvPr>
          <p:cNvSpPr txBox="1"/>
          <p:nvPr/>
        </p:nvSpPr>
        <p:spPr>
          <a:xfrm>
            <a:off x="292526" y="724668"/>
            <a:ext cx="8252749" cy="923330"/>
          </a:xfrm>
          <a:prstGeom prst="rect">
            <a:avLst/>
          </a:prstGeom>
          <a:noFill/>
        </p:spPr>
        <p:txBody>
          <a:bodyPr wrap="square" rtlCol="0">
            <a:spAutoFit/>
          </a:bodyPr>
          <a:lstStyle/>
          <a:p>
            <a:r>
              <a:rPr lang="es-ES" dirty="0"/>
              <a:t>Dice: El estudiante alcanza el nivel de logro “B” en la mitad o más de las competencias asociadas a todas las áreas o talleres, pudiendo alcanzar los niveles “AD”, “A”, o “C” en las demás competencias.</a:t>
            </a:r>
            <a:endParaRPr lang="es-PE" dirty="0"/>
          </a:p>
        </p:txBody>
      </p:sp>
      <p:sp>
        <p:nvSpPr>
          <p:cNvPr id="9" name="CuadroTexto 8">
            <a:extLst>
              <a:ext uri="{FF2B5EF4-FFF2-40B4-BE49-F238E27FC236}">
                <a16:creationId xmlns:a16="http://schemas.microsoft.com/office/drawing/2014/main" id="{3DFC4444-2A70-40FE-8904-2139FAEF6E86}"/>
              </a:ext>
            </a:extLst>
          </p:cNvPr>
          <p:cNvSpPr txBox="1"/>
          <p:nvPr/>
        </p:nvSpPr>
        <p:spPr>
          <a:xfrm>
            <a:off x="208305" y="5441499"/>
            <a:ext cx="10920548" cy="1077218"/>
          </a:xfrm>
          <a:prstGeom prst="rect">
            <a:avLst/>
          </a:prstGeom>
          <a:noFill/>
        </p:spPr>
        <p:txBody>
          <a:bodyPr wrap="square" rtlCol="0">
            <a:spAutoFit/>
          </a:bodyPr>
          <a:lstStyle/>
          <a:p>
            <a:r>
              <a:rPr lang="es-ES" sz="1600" dirty="0"/>
              <a:t>El estudiante alcanza como </a:t>
            </a:r>
            <a:r>
              <a:rPr lang="es-ES" sz="1600" b="1" dirty="0"/>
              <a:t>mínimo</a:t>
            </a:r>
            <a:r>
              <a:rPr lang="es-ES" sz="1600" dirty="0"/>
              <a:t>  el nivel de logro “B” en la mitad o más de las competencias asociadas a cada una de las áreas o talleres, pudiendo alcanzar los niveles “AD”, “A”, o “C” en las demás competencias. </a:t>
            </a:r>
          </a:p>
          <a:p>
            <a:r>
              <a:rPr lang="es-ES" sz="1600" dirty="0"/>
              <a:t>En el ejemplo el estudiante es promovido porque cumple el criterio establecido: Alcanza como mínimo el nivel de logro “B”  en la mitad o más de las competencia  en cada una de las áreas.</a:t>
            </a:r>
            <a:endParaRPr lang="es-PE" sz="1600" dirty="0"/>
          </a:p>
        </p:txBody>
      </p:sp>
      <p:sp>
        <p:nvSpPr>
          <p:cNvPr id="8" name="CuadroTexto 7">
            <a:extLst>
              <a:ext uri="{FF2B5EF4-FFF2-40B4-BE49-F238E27FC236}">
                <a16:creationId xmlns:a16="http://schemas.microsoft.com/office/drawing/2014/main" id="{DE1AB931-40E7-4419-8D89-76EC38978795}"/>
              </a:ext>
            </a:extLst>
          </p:cNvPr>
          <p:cNvSpPr txBox="1"/>
          <p:nvPr/>
        </p:nvSpPr>
        <p:spPr>
          <a:xfrm>
            <a:off x="292526" y="138079"/>
            <a:ext cx="7385531" cy="523220"/>
          </a:xfrm>
          <a:prstGeom prst="rect">
            <a:avLst/>
          </a:prstGeom>
          <a:noFill/>
        </p:spPr>
        <p:txBody>
          <a:bodyPr wrap="square" rtlCol="0">
            <a:spAutoFit/>
          </a:bodyPr>
          <a:lstStyle/>
          <a:p>
            <a:r>
              <a:rPr lang="es-ES" sz="2800" b="1" dirty="0">
                <a:solidFill>
                  <a:srgbClr val="7030A0"/>
                </a:solidFill>
              </a:rPr>
              <a:t>La promoción al grado superior</a:t>
            </a:r>
            <a:endParaRPr lang="es-PE" sz="2800" b="1" dirty="0">
              <a:solidFill>
                <a:srgbClr val="7030A0"/>
              </a:solidFill>
            </a:endParaRPr>
          </a:p>
        </p:txBody>
      </p:sp>
    </p:spTree>
    <p:extLst>
      <p:ext uri="{BB962C8B-B14F-4D97-AF65-F5344CB8AC3E}">
        <p14:creationId xmlns:p14="http://schemas.microsoft.com/office/powerpoint/2010/main" val="3393194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04D44E6-53BD-45C9-8032-45E3D3BDE567}"/>
              </a:ext>
            </a:extLst>
          </p:cNvPr>
          <p:cNvSpPr>
            <a:spLocks noGrp="1"/>
          </p:cNvSpPr>
          <p:nvPr>
            <p:ph type="title" idx="4294967295"/>
          </p:nvPr>
        </p:nvSpPr>
        <p:spPr>
          <a:xfrm>
            <a:off x="4418906" y="296091"/>
            <a:ext cx="3354188" cy="854665"/>
          </a:xfrm>
          <a:prstGeom prst="rect">
            <a:avLst/>
          </a:prstGeom>
        </p:spPr>
        <p:txBody>
          <a:bodyPr/>
          <a:lstStyle/>
          <a:p>
            <a:pPr algn="ctr"/>
            <a:r>
              <a:rPr lang="es-ES" b="1" dirty="0">
                <a:solidFill>
                  <a:srgbClr val="C00000"/>
                </a:solidFill>
                <a:latin typeface="Arial Black" panose="020B0A04020102020204" pitchFamily="34" charset="0"/>
              </a:rPr>
              <a:t>3° Y 5°</a:t>
            </a:r>
            <a:endParaRPr lang="es-PE" b="1" dirty="0">
              <a:solidFill>
                <a:srgbClr val="C00000"/>
              </a:solidFill>
              <a:latin typeface="Arial Black" panose="020B0A04020102020204" pitchFamily="34" charset="0"/>
            </a:endParaRPr>
          </a:p>
        </p:txBody>
      </p:sp>
      <p:graphicFrame>
        <p:nvGraphicFramePr>
          <p:cNvPr id="5" name="Tabla 4">
            <a:extLst>
              <a:ext uri="{FF2B5EF4-FFF2-40B4-BE49-F238E27FC236}">
                <a16:creationId xmlns:a16="http://schemas.microsoft.com/office/drawing/2014/main" id="{4E683E67-3980-4080-AD31-3CB55D0554B6}"/>
              </a:ext>
            </a:extLst>
          </p:cNvPr>
          <p:cNvGraphicFramePr>
            <a:graphicFrameLocks noGrp="1"/>
          </p:cNvGraphicFramePr>
          <p:nvPr>
            <p:extLst>
              <p:ext uri="{D42A27DB-BD31-4B8C-83A1-F6EECF244321}">
                <p14:modId xmlns:p14="http://schemas.microsoft.com/office/powerpoint/2010/main" val="1816112491"/>
              </p:ext>
            </p:extLst>
          </p:nvPr>
        </p:nvGraphicFramePr>
        <p:xfrm>
          <a:off x="292531" y="1834826"/>
          <a:ext cx="11681368"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645759735"/>
                    </a:ext>
                  </a:extLst>
                </a:gridCol>
                <a:gridCol w="289693">
                  <a:extLst>
                    <a:ext uri="{9D8B030D-6E8A-4147-A177-3AD203B41FA5}">
                      <a16:colId xmlns:a16="http://schemas.microsoft.com/office/drawing/2014/main" val="3940725707"/>
                    </a:ext>
                  </a:extLst>
                </a:gridCol>
                <a:gridCol w="289693">
                  <a:extLst>
                    <a:ext uri="{9D8B030D-6E8A-4147-A177-3AD203B41FA5}">
                      <a16:colId xmlns:a16="http://schemas.microsoft.com/office/drawing/2014/main" val="264294423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8023">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a:effectLst/>
                        </a:rPr>
                        <a:t>Aprecia de manera crítica manifestaciones artístico-culturales.</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a:effectLst/>
                        </a:rPr>
                        <a:t>Se comunica oralmente en inglés como lengua extranjera.</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1000" u="none" strike="noStrike" dirty="0">
                          <a:effectLst/>
                        </a:rPr>
                        <a:t>SANCHEZ LUCERO ROSA</a:t>
                      </a:r>
                      <a:endParaRPr lang="es-PE" sz="1000" b="0"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AEE1827D-FD0F-4770-9755-BE5DCF1C1EB5}"/>
              </a:ext>
            </a:extLst>
          </p:cNvPr>
          <p:cNvSpPr txBox="1"/>
          <p:nvPr/>
        </p:nvSpPr>
        <p:spPr>
          <a:xfrm>
            <a:off x="292526" y="1150756"/>
            <a:ext cx="10920548" cy="646331"/>
          </a:xfrm>
          <a:prstGeom prst="rect">
            <a:avLst/>
          </a:prstGeom>
          <a:noFill/>
        </p:spPr>
        <p:txBody>
          <a:bodyPr wrap="square" rtlCol="0">
            <a:spAutoFit/>
          </a:bodyPr>
          <a:lstStyle/>
          <a:p>
            <a:r>
              <a:rPr lang="es-ES" dirty="0"/>
              <a:t>Dice: El estudiante alcanza el nivel de logro “B” en la mitad o más de las competencias asociadas a todas las áreas o talleres, pudiendo alcanzar los niveles “AD”, “A”, o “C” en las demás competencias.</a:t>
            </a:r>
            <a:endParaRPr lang="es-PE" dirty="0"/>
          </a:p>
        </p:txBody>
      </p:sp>
      <p:sp>
        <p:nvSpPr>
          <p:cNvPr id="7" name="CuadroTexto 6">
            <a:extLst>
              <a:ext uri="{FF2B5EF4-FFF2-40B4-BE49-F238E27FC236}">
                <a16:creationId xmlns:a16="http://schemas.microsoft.com/office/drawing/2014/main" id="{DE1AB931-40E7-4419-8D89-76EC38978795}"/>
              </a:ext>
            </a:extLst>
          </p:cNvPr>
          <p:cNvSpPr txBox="1"/>
          <p:nvPr/>
        </p:nvSpPr>
        <p:spPr>
          <a:xfrm>
            <a:off x="292526" y="723423"/>
            <a:ext cx="3927566" cy="400110"/>
          </a:xfrm>
          <a:prstGeom prst="rect">
            <a:avLst/>
          </a:prstGeom>
          <a:noFill/>
        </p:spPr>
        <p:txBody>
          <a:bodyPr wrap="square" rtlCol="0">
            <a:spAutoFit/>
          </a:bodyPr>
          <a:lstStyle/>
          <a:p>
            <a:r>
              <a:rPr lang="es-ES" sz="2000" b="1" dirty="0">
                <a:solidFill>
                  <a:srgbClr val="C00000"/>
                </a:solidFill>
              </a:rPr>
              <a:t>La promoción al grado superior</a:t>
            </a:r>
            <a:endParaRPr lang="es-PE" sz="2000" b="1" dirty="0">
              <a:solidFill>
                <a:srgbClr val="C00000"/>
              </a:solidFill>
            </a:endParaRPr>
          </a:p>
        </p:txBody>
      </p:sp>
      <p:sp>
        <p:nvSpPr>
          <p:cNvPr id="9" name="CuadroTexto 8">
            <a:extLst>
              <a:ext uri="{FF2B5EF4-FFF2-40B4-BE49-F238E27FC236}">
                <a16:creationId xmlns:a16="http://schemas.microsoft.com/office/drawing/2014/main" id="{3DFC4444-2A70-40FE-8904-2139FAEF6E86}"/>
              </a:ext>
            </a:extLst>
          </p:cNvPr>
          <p:cNvSpPr txBox="1"/>
          <p:nvPr/>
        </p:nvSpPr>
        <p:spPr>
          <a:xfrm>
            <a:off x="292526" y="5414856"/>
            <a:ext cx="10920548" cy="584775"/>
          </a:xfrm>
          <a:prstGeom prst="rect">
            <a:avLst/>
          </a:prstGeom>
          <a:noFill/>
        </p:spPr>
        <p:txBody>
          <a:bodyPr wrap="square" rtlCol="0">
            <a:spAutoFit/>
          </a:bodyPr>
          <a:lstStyle/>
          <a:p>
            <a:r>
              <a:rPr lang="es-ES" sz="1600" dirty="0"/>
              <a:t>El estudiante alcanza como </a:t>
            </a:r>
            <a:r>
              <a:rPr lang="es-ES" sz="1600" b="1" dirty="0"/>
              <a:t>mínimo</a:t>
            </a:r>
            <a:r>
              <a:rPr lang="es-ES" sz="1600" dirty="0"/>
              <a:t>  el nivel de logro “B” en la mitad o más de las competencias asociadas a cada una de las áreas o talleres, pudiendo alcanzar los niveles “AD”, “A”, o “C” en las demás competencias. </a:t>
            </a:r>
            <a:endParaRPr lang="es-PE" sz="1600" dirty="0"/>
          </a:p>
        </p:txBody>
      </p:sp>
      <p:sp>
        <p:nvSpPr>
          <p:cNvPr id="10" name="CuadroTexto 9">
            <a:extLst>
              <a:ext uri="{FF2B5EF4-FFF2-40B4-BE49-F238E27FC236}">
                <a16:creationId xmlns:a16="http://schemas.microsoft.com/office/drawing/2014/main" id="{CEF78ABE-1B84-454B-8627-857B46D3C1B9}"/>
              </a:ext>
            </a:extLst>
          </p:cNvPr>
          <p:cNvSpPr txBox="1"/>
          <p:nvPr/>
        </p:nvSpPr>
        <p:spPr>
          <a:xfrm>
            <a:off x="292526" y="6017649"/>
            <a:ext cx="11606937" cy="584775"/>
          </a:xfrm>
          <a:prstGeom prst="rect">
            <a:avLst/>
          </a:prstGeom>
          <a:noFill/>
        </p:spPr>
        <p:txBody>
          <a:bodyPr wrap="square" rtlCol="0">
            <a:spAutoFit/>
          </a:bodyPr>
          <a:lstStyle/>
          <a:p>
            <a:r>
              <a:rPr lang="es-ES" sz="1600" dirty="0"/>
              <a:t>En el ejemplo el estudiante es promovido porque cumple el criterio establecido: Alcanza como mínimo el nivel de logro “B”  en la mitad o más de las competencia  en cada una de las áreas.</a:t>
            </a:r>
            <a:endParaRPr lang="es-PE" sz="1600" dirty="0"/>
          </a:p>
        </p:txBody>
      </p:sp>
      <p:sp>
        <p:nvSpPr>
          <p:cNvPr id="8" name="Rectángulo 7">
            <a:extLst>
              <a:ext uri="{FF2B5EF4-FFF2-40B4-BE49-F238E27FC236}">
                <a16:creationId xmlns:a16="http://schemas.microsoft.com/office/drawing/2014/main" id="{D3467CF9-D218-4796-B3D1-9B8ABD2669E6}"/>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3248438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B0B500-43E6-4FB7-8F5B-99FAD5DB4038}"/>
              </a:ext>
            </a:extLst>
          </p:cNvPr>
          <p:cNvSpPr>
            <a:spLocks noGrp="1"/>
          </p:cNvSpPr>
          <p:nvPr>
            <p:ph type="title" idx="4294967295"/>
          </p:nvPr>
        </p:nvSpPr>
        <p:spPr>
          <a:xfrm>
            <a:off x="838200" y="365125"/>
            <a:ext cx="10515600" cy="1325563"/>
          </a:xfrm>
          <a:prstGeom prst="rect">
            <a:avLst/>
          </a:prstGeom>
        </p:spPr>
        <p:txBody>
          <a:bodyPr/>
          <a:lstStyle/>
          <a:p>
            <a:pPr algn="ctr"/>
            <a:r>
              <a:rPr lang="es-ES" b="1" dirty="0">
                <a:solidFill>
                  <a:srgbClr val="C00000"/>
                </a:solidFill>
                <a:latin typeface="Arial Black" panose="020B0A04020102020204" pitchFamily="34" charset="0"/>
              </a:rPr>
              <a:t>NOS ORGANIZAMOS</a:t>
            </a:r>
            <a:endParaRPr lang="es-PE" b="1" dirty="0">
              <a:solidFill>
                <a:srgbClr val="C00000"/>
              </a:solidFill>
              <a:latin typeface="Arial Black" panose="020B0A04020102020204" pitchFamily="34" charset="0"/>
            </a:endParaRPr>
          </a:p>
        </p:txBody>
      </p:sp>
      <p:graphicFrame>
        <p:nvGraphicFramePr>
          <p:cNvPr id="4" name="Tabla 3">
            <a:extLst>
              <a:ext uri="{FF2B5EF4-FFF2-40B4-BE49-F238E27FC236}">
                <a16:creationId xmlns:a16="http://schemas.microsoft.com/office/drawing/2014/main" id="{4D3EDDF5-D54D-4527-8504-DBB996D52ECB}"/>
              </a:ext>
            </a:extLst>
          </p:cNvPr>
          <p:cNvGraphicFramePr>
            <a:graphicFrameLocks noGrp="1"/>
          </p:cNvGraphicFramePr>
          <p:nvPr>
            <p:extLst>
              <p:ext uri="{D42A27DB-BD31-4B8C-83A1-F6EECF244321}">
                <p14:modId xmlns:p14="http://schemas.microsoft.com/office/powerpoint/2010/main" val="1742370343"/>
              </p:ext>
            </p:extLst>
          </p:nvPr>
        </p:nvGraphicFramePr>
        <p:xfrm>
          <a:off x="838200" y="2480263"/>
          <a:ext cx="10515600" cy="3117660"/>
        </p:xfrm>
        <a:graphic>
          <a:graphicData uri="http://schemas.openxmlformats.org/drawingml/2006/table">
            <a:tbl>
              <a:tblPr>
                <a:tableStyleId>{5C22544A-7EE6-4342-B048-85BDC9FD1C3A}</a:tableStyleId>
              </a:tblPr>
              <a:tblGrid>
                <a:gridCol w="10515600">
                  <a:extLst>
                    <a:ext uri="{9D8B030D-6E8A-4147-A177-3AD203B41FA5}">
                      <a16:colId xmlns:a16="http://schemas.microsoft.com/office/drawing/2014/main" val="2106898530"/>
                    </a:ext>
                  </a:extLst>
                </a:gridCol>
              </a:tblGrid>
              <a:tr h="0">
                <a:tc>
                  <a:txBody>
                    <a:bodyPr/>
                    <a:lstStyle/>
                    <a:p>
                      <a:pPr marL="342900" lvl="0" indent="-342900" algn="just">
                        <a:lnSpc>
                          <a:spcPct val="115000"/>
                        </a:lnSpc>
                        <a:spcAft>
                          <a:spcPts val="0"/>
                        </a:spcAft>
                        <a:buFont typeface="Symbol" panose="05050102010706020507" pitchFamily="18" charset="2"/>
                        <a:buChar char=""/>
                      </a:pPr>
                      <a:r>
                        <a:rPr lang="es-PE" sz="3600" kern="1200" dirty="0">
                          <a:solidFill>
                            <a:schemeClr val="tx1"/>
                          </a:solidFill>
                          <a:latin typeface="Calibri" panose="020F0502020204030204" pitchFamily="34" charset="0"/>
                          <a:ea typeface="+mn-ea"/>
                          <a:cs typeface="+mn-cs"/>
                        </a:rPr>
                        <a:t>Responsable del uso del tiempo y asistencia.</a:t>
                      </a:r>
                    </a:p>
                    <a:p>
                      <a:pPr marL="342900" lvl="0" indent="-342900" algn="just">
                        <a:lnSpc>
                          <a:spcPct val="115000"/>
                        </a:lnSpc>
                        <a:spcAft>
                          <a:spcPts val="0"/>
                        </a:spcAft>
                        <a:buFont typeface="Symbol" panose="05050102010706020507" pitchFamily="18" charset="2"/>
                        <a:buChar char=""/>
                      </a:pPr>
                      <a:r>
                        <a:rPr lang="es-PE" sz="3600" kern="1200" dirty="0">
                          <a:solidFill>
                            <a:schemeClr val="tx1"/>
                          </a:solidFill>
                          <a:latin typeface="Calibri" panose="020F0502020204030204" pitchFamily="34" charset="0"/>
                          <a:ea typeface="+mn-ea"/>
                          <a:cs typeface="+mn-cs"/>
                        </a:rPr>
                        <a:t>Responsable de animación y normas de convivencia.</a:t>
                      </a:r>
                    </a:p>
                    <a:p>
                      <a:pPr marL="342900" lvl="0" indent="-342900" algn="just">
                        <a:lnSpc>
                          <a:spcPct val="115000"/>
                        </a:lnSpc>
                        <a:spcAft>
                          <a:spcPts val="0"/>
                        </a:spcAft>
                        <a:buFont typeface="Symbol" panose="05050102010706020507" pitchFamily="18" charset="2"/>
                        <a:buChar char=""/>
                      </a:pPr>
                      <a:r>
                        <a:rPr lang="es-PE" sz="3600" kern="1200" dirty="0">
                          <a:solidFill>
                            <a:schemeClr val="tx1"/>
                          </a:solidFill>
                          <a:latin typeface="Calibri" panose="020F0502020204030204" pitchFamily="34" charset="0"/>
                          <a:ea typeface="+mn-ea"/>
                          <a:cs typeface="+mn-cs"/>
                        </a:rPr>
                        <a:t>Responsable de consolidación de aprendizajes a través de ideas fuerza. </a:t>
                      </a:r>
                    </a:p>
                    <a:p>
                      <a:pPr marL="342900" lvl="0" indent="-342900" algn="just">
                        <a:lnSpc>
                          <a:spcPct val="115000"/>
                        </a:lnSpc>
                        <a:spcAft>
                          <a:spcPts val="0"/>
                        </a:spcAft>
                        <a:buFont typeface="Symbol" panose="05050102010706020507" pitchFamily="18" charset="2"/>
                        <a:buChar char=""/>
                      </a:pPr>
                      <a:r>
                        <a:rPr lang="es-PE" sz="3600" kern="1200" dirty="0">
                          <a:solidFill>
                            <a:schemeClr val="tx1"/>
                          </a:solidFill>
                          <a:latin typeface="Calibri" panose="020F0502020204030204" pitchFamily="34" charset="0"/>
                          <a:ea typeface="+mn-ea"/>
                          <a:cs typeface="+mn-cs"/>
                        </a:rPr>
                        <a:t>Responsable de materiales y cuidado del ambiente.</a:t>
                      </a:r>
                    </a:p>
                  </a:txBody>
                  <a:tcPr marL="89535" marR="89535" marT="0" marB="0">
                    <a:solidFill>
                      <a:schemeClr val="bg1"/>
                    </a:solidFill>
                  </a:tcPr>
                </a:tc>
                <a:extLst>
                  <a:ext uri="{0D108BD9-81ED-4DB2-BD59-A6C34878D82A}">
                    <a16:rowId xmlns:a16="http://schemas.microsoft.com/office/drawing/2014/main" val="2740214932"/>
                  </a:ext>
                </a:extLst>
              </a:tr>
            </a:tbl>
          </a:graphicData>
        </a:graphic>
      </p:graphicFrame>
    </p:spTree>
    <p:extLst>
      <p:ext uri="{BB962C8B-B14F-4D97-AF65-F5344CB8AC3E}">
        <p14:creationId xmlns:p14="http://schemas.microsoft.com/office/powerpoint/2010/main" val="3030397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50507392-4B12-4B77-9489-4D95646F41C6}"/>
              </a:ext>
            </a:extLst>
          </p:cNvPr>
          <p:cNvGraphicFramePr>
            <a:graphicFrameLocks noGrp="1"/>
          </p:cNvGraphicFramePr>
          <p:nvPr>
            <p:extLst>
              <p:ext uri="{D42A27DB-BD31-4B8C-83A1-F6EECF244321}">
                <p14:modId xmlns:p14="http://schemas.microsoft.com/office/powerpoint/2010/main" val="3950077364"/>
              </p:ext>
            </p:extLst>
          </p:nvPr>
        </p:nvGraphicFramePr>
        <p:xfrm>
          <a:off x="256597" y="1734354"/>
          <a:ext cx="11681368"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1237063719"/>
                    </a:ext>
                  </a:extLst>
                </a:gridCol>
                <a:gridCol w="289693">
                  <a:extLst>
                    <a:ext uri="{9D8B030D-6E8A-4147-A177-3AD203B41FA5}">
                      <a16:colId xmlns:a16="http://schemas.microsoft.com/office/drawing/2014/main" val="58064714"/>
                    </a:ext>
                  </a:extLst>
                </a:gridCol>
                <a:gridCol w="289693">
                  <a:extLst>
                    <a:ext uri="{9D8B030D-6E8A-4147-A177-3AD203B41FA5}">
                      <a16:colId xmlns:a16="http://schemas.microsoft.com/office/drawing/2014/main" val="347688982"/>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a:effectLst/>
                        </a:rPr>
                        <a:t>Aprecia de manera crítica manifestaciones artístico-culturales.</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PE" sz="900" b="1" i="0" u="none" strike="noStrike" dirty="0">
                          <a:solidFill>
                            <a:srgbClr val="000000"/>
                          </a:solidFill>
                          <a:effectLst/>
                          <a:latin typeface="Calibri" panose="020F0502020204030204" pitchFamily="34" charset="0"/>
                        </a:rPr>
                        <a:t>GALEA TORREALBAYOHN JERICO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6" name="CuadroTexto 5">
            <a:extLst>
              <a:ext uri="{FF2B5EF4-FFF2-40B4-BE49-F238E27FC236}">
                <a16:creationId xmlns:a16="http://schemas.microsoft.com/office/drawing/2014/main" id="{ED5D20C9-D487-4CFB-9F14-D77B06BDBFDE}"/>
              </a:ext>
            </a:extLst>
          </p:cNvPr>
          <p:cNvSpPr txBox="1"/>
          <p:nvPr/>
        </p:nvSpPr>
        <p:spPr>
          <a:xfrm>
            <a:off x="191876" y="891265"/>
            <a:ext cx="7979667" cy="646331"/>
          </a:xfrm>
          <a:prstGeom prst="rect">
            <a:avLst/>
          </a:prstGeom>
          <a:noFill/>
        </p:spPr>
        <p:txBody>
          <a:bodyPr wrap="square">
            <a:spAutoFit/>
          </a:bodyPr>
          <a:lstStyle/>
          <a:p>
            <a:r>
              <a:rPr lang="es-ES" dirty="0"/>
              <a:t>Dice: El estudiante alcanza el nivel de logro “C” en más de la mitad de las competencias asociadas a cuatro áreas o talleres y “B” en las demás competencias.</a:t>
            </a:r>
            <a:endParaRPr lang="es-PE" dirty="0"/>
          </a:p>
        </p:txBody>
      </p:sp>
      <p:sp>
        <p:nvSpPr>
          <p:cNvPr id="8" name="CuadroTexto 7">
            <a:extLst>
              <a:ext uri="{FF2B5EF4-FFF2-40B4-BE49-F238E27FC236}">
                <a16:creationId xmlns:a16="http://schemas.microsoft.com/office/drawing/2014/main" id="{A68304AD-DEA6-4C0D-8CF5-36A722237A20}"/>
              </a:ext>
            </a:extLst>
          </p:cNvPr>
          <p:cNvSpPr txBox="1"/>
          <p:nvPr/>
        </p:nvSpPr>
        <p:spPr>
          <a:xfrm>
            <a:off x="162863" y="5372273"/>
            <a:ext cx="11784494" cy="1323439"/>
          </a:xfrm>
          <a:prstGeom prst="rect">
            <a:avLst/>
          </a:prstGeom>
          <a:noFill/>
        </p:spPr>
        <p:txBody>
          <a:bodyPr wrap="square" rtlCol="0">
            <a:spAutoFit/>
          </a:bodyPr>
          <a:lstStyle/>
          <a:p>
            <a:r>
              <a:rPr lang="es-ES" sz="1600" dirty="0"/>
              <a:t>El estudiante alcanza el nivel de logro “C” en más de la mitad de las competencias asociadas a cuatro áreas cualquiera o talleres y cualquier otro nivel de logro  en las demás competencias de todas las áreas o talleres. </a:t>
            </a:r>
          </a:p>
          <a:p>
            <a:r>
              <a:rPr lang="es-ES" sz="1600" dirty="0"/>
              <a:t>En el ejemplo el estudiante permanece en el grado porque cumple el criterio establecido: Alcanza el nivel de logro “C”  en  más de la mitad de las competencias de cuatro áreas( comunicación, personal social, ciencia y tecnología y educación física)  y </a:t>
            </a:r>
            <a:r>
              <a:rPr lang="es-ES" sz="1400" b="1" dirty="0">
                <a:solidFill>
                  <a:srgbClr val="0070C0"/>
                </a:solidFill>
              </a:rPr>
              <a:t>cualquier otro nivel de logro en las demás competencias de todas las áreas o talleres</a:t>
            </a:r>
            <a:r>
              <a:rPr lang="es-PE" sz="1600" dirty="0"/>
              <a:t>.</a:t>
            </a:r>
            <a:endParaRPr lang="es-PE" sz="1400" b="1" dirty="0">
              <a:solidFill>
                <a:srgbClr val="0070C0"/>
              </a:solidFill>
            </a:endParaRPr>
          </a:p>
        </p:txBody>
      </p:sp>
      <p:sp>
        <p:nvSpPr>
          <p:cNvPr id="10" name="Título 3">
            <a:extLst>
              <a:ext uri="{FF2B5EF4-FFF2-40B4-BE49-F238E27FC236}">
                <a16:creationId xmlns:a16="http://schemas.microsoft.com/office/drawing/2014/main" id="{F04D44E6-53BD-45C9-8032-45E3D3BDE567}"/>
              </a:ext>
            </a:extLst>
          </p:cNvPr>
          <p:cNvSpPr txBox="1">
            <a:spLocks/>
          </p:cNvSpPr>
          <p:nvPr/>
        </p:nvSpPr>
        <p:spPr>
          <a:xfrm>
            <a:off x="8679543" y="704554"/>
            <a:ext cx="3219920" cy="8546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6600" b="1">
                <a:solidFill>
                  <a:srgbClr val="C00000"/>
                </a:solidFill>
                <a:latin typeface="Arial Black" panose="020B0A04020102020204" pitchFamily="34" charset="0"/>
              </a:rPr>
              <a:t>3° y 5°</a:t>
            </a:r>
            <a:endParaRPr lang="es-PE" sz="6600" b="1" dirty="0">
              <a:solidFill>
                <a:srgbClr val="C00000"/>
              </a:solidFill>
              <a:latin typeface="Arial Black" panose="020B0A04020102020204" pitchFamily="34" charset="0"/>
            </a:endParaRPr>
          </a:p>
        </p:txBody>
      </p:sp>
      <p:sp>
        <p:nvSpPr>
          <p:cNvPr id="11" name="CuadroTexto 10">
            <a:extLst>
              <a:ext uri="{FF2B5EF4-FFF2-40B4-BE49-F238E27FC236}">
                <a16:creationId xmlns:a16="http://schemas.microsoft.com/office/drawing/2014/main" id="{DE1AB931-40E7-4419-8D89-76EC38978795}"/>
              </a:ext>
            </a:extLst>
          </p:cNvPr>
          <p:cNvSpPr txBox="1"/>
          <p:nvPr/>
        </p:nvSpPr>
        <p:spPr>
          <a:xfrm>
            <a:off x="292527" y="138079"/>
            <a:ext cx="7675816" cy="523220"/>
          </a:xfrm>
          <a:prstGeom prst="rect">
            <a:avLst/>
          </a:prstGeom>
          <a:noFill/>
        </p:spPr>
        <p:txBody>
          <a:bodyPr wrap="square" rtlCol="0">
            <a:spAutoFit/>
          </a:bodyPr>
          <a:lstStyle/>
          <a:p>
            <a:r>
              <a:rPr lang="es-ES" sz="2800" b="1" dirty="0">
                <a:solidFill>
                  <a:srgbClr val="7030A0"/>
                </a:solidFill>
              </a:rPr>
              <a:t>Permanece en el grado al término del año lectivo</a:t>
            </a:r>
            <a:endParaRPr lang="es-PE" sz="2800" b="1" dirty="0">
              <a:solidFill>
                <a:srgbClr val="7030A0"/>
              </a:solidFill>
            </a:endParaRPr>
          </a:p>
        </p:txBody>
      </p:sp>
    </p:spTree>
    <p:extLst>
      <p:ext uri="{BB962C8B-B14F-4D97-AF65-F5344CB8AC3E}">
        <p14:creationId xmlns:p14="http://schemas.microsoft.com/office/powerpoint/2010/main" val="28757220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1F5D39-56BA-4D9F-8B1A-7297E588669C}"/>
              </a:ext>
            </a:extLst>
          </p:cNvPr>
          <p:cNvSpPr>
            <a:spLocks noGrp="1"/>
          </p:cNvSpPr>
          <p:nvPr>
            <p:ph type="title" idx="4294967295"/>
          </p:nvPr>
        </p:nvSpPr>
        <p:spPr>
          <a:xfrm>
            <a:off x="3979809" y="0"/>
            <a:ext cx="3899263" cy="721484"/>
          </a:xfrm>
          <a:prstGeom prst="rect">
            <a:avLst/>
          </a:prstGeom>
        </p:spPr>
        <p:txBody>
          <a:bodyPr/>
          <a:lstStyle/>
          <a:p>
            <a:pPr algn="ctr"/>
            <a:r>
              <a:rPr lang="es-ES" b="1" dirty="0">
                <a:solidFill>
                  <a:srgbClr val="C00000"/>
                </a:solidFill>
                <a:latin typeface="Arial Black" panose="020B0A04020102020204" pitchFamily="34" charset="0"/>
              </a:rPr>
              <a:t>3° Y 5°</a:t>
            </a:r>
            <a:endParaRPr lang="es-PE" dirty="0"/>
          </a:p>
        </p:txBody>
      </p:sp>
      <p:graphicFrame>
        <p:nvGraphicFramePr>
          <p:cNvPr id="3" name="Tabla 2">
            <a:extLst>
              <a:ext uri="{FF2B5EF4-FFF2-40B4-BE49-F238E27FC236}">
                <a16:creationId xmlns:a16="http://schemas.microsoft.com/office/drawing/2014/main" id="{50507392-4B12-4B77-9489-4D95646F41C6}"/>
              </a:ext>
            </a:extLst>
          </p:cNvPr>
          <p:cNvGraphicFramePr>
            <a:graphicFrameLocks noGrp="1"/>
          </p:cNvGraphicFramePr>
          <p:nvPr>
            <p:extLst>
              <p:ext uri="{D42A27DB-BD31-4B8C-83A1-F6EECF244321}">
                <p14:modId xmlns:p14="http://schemas.microsoft.com/office/powerpoint/2010/main" val="2379099724"/>
              </p:ext>
            </p:extLst>
          </p:nvPr>
        </p:nvGraphicFramePr>
        <p:xfrm>
          <a:off x="125971" y="1835952"/>
          <a:ext cx="11681368" cy="3517894"/>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1237063719"/>
                    </a:ext>
                  </a:extLst>
                </a:gridCol>
                <a:gridCol w="289693">
                  <a:extLst>
                    <a:ext uri="{9D8B030D-6E8A-4147-A177-3AD203B41FA5}">
                      <a16:colId xmlns:a16="http://schemas.microsoft.com/office/drawing/2014/main" val="58064714"/>
                    </a:ext>
                  </a:extLst>
                </a:gridCol>
                <a:gridCol w="289693">
                  <a:extLst>
                    <a:ext uri="{9D8B030D-6E8A-4147-A177-3AD203B41FA5}">
                      <a16:colId xmlns:a16="http://schemas.microsoft.com/office/drawing/2014/main" val="347688982"/>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a:effectLst/>
                        </a:rPr>
                        <a:t>Aprecia de manera crítica manifestaciones artístico-culturales.</a:t>
                      </a:r>
                      <a:endParaRPr lang="es-PE" sz="900" b="0" i="0" u="none" strike="noStrike">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l" fontAlgn="ctr"/>
                      <a:r>
                        <a:rPr lang="es-ES" sz="900" b="1" i="0" u="none" strike="noStrike" dirty="0">
                          <a:solidFill>
                            <a:srgbClr val="000000"/>
                          </a:solidFill>
                          <a:effectLst/>
                          <a:latin typeface="Calibri" panose="020F0502020204030204" pitchFamily="34" charset="0"/>
                        </a:rPr>
                        <a:t>D</a:t>
                      </a:r>
                      <a:r>
                        <a:rPr lang="es-PE" sz="900" b="1" i="0" u="none" strike="noStrike" dirty="0">
                          <a:solidFill>
                            <a:srgbClr val="000000"/>
                          </a:solidFill>
                          <a:effectLst/>
                          <a:latin typeface="Calibri" panose="020F0502020204030204" pitchFamily="34" charset="0"/>
                        </a:rPr>
                        <a:t>ÍAZ RODRÍGUEZ MARCOS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C</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200" b="1" i="0" u="none" strike="noStrike" dirty="0">
                          <a:solidFill>
                            <a:schemeClr val="tx1"/>
                          </a:solidFill>
                          <a:effectLst/>
                          <a:latin typeface="Aharoni" panose="02010803020104030203" pitchFamily="2" charset="-79"/>
                          <a:cs typeface="Aharoni" panose="02010803020104030203" pitchFamily="2" charset="-79"/>
                        </a:rPr>
                        <a:t>B</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i="0" u="none" strike="noStrike" dirty="0">
                          <a:solidFill>
                            <a:schemeClr val="tx1"/>
                          </a:solidFill>
                          <a:effectLst/>
                          <a:latin typeface="Aharoni" panose="02010803020104030203" pitchFamily="2" charset="-79"/>
                          <a:cs typeface="Aharoni" panose="02010803020104030203" pitchFamily="2" charset="-79"/>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haroni" panose="02010803020104030203" pitchFamily="2" charset="-79"/>
                          <a:cs typeface="Aharoni" panose="02010803020104030203" pitchFamily="2" charset="-79"/>
                        </a:rPr>
                        <a:t>-</a:t>
                      </a:r>
                      <a:endParaRPr lang="es-PE" sz="1200" b="1" i="0" u="none" strike="noStrike" dirty="0">
                        <a:solidFill>
                          <a:schemeClr val="tx1"/>
                        </a:solidFill>
                        <a:effectLst/>
                        <a:latin typeface="Aharoni" panose="02010803020104030203" pitchFamily="2" charset="-79"/>
                        <a:cs typeface="Aharoni" panose="02010803020104030203" pitchFamily="2" charset="-79"/>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i="0" u="none" strike="noStrike" dirty="0">
                          <a:solidFill>
                            <a:srgbClr val="000000"/>
                          </a:solidFill>
                          <a:effectLst/>
                          <a:latin typeface="Aharoni" panose="02010803020104030203" pitchFamily="2" charset="-79"/>
                          <a:cs typeface="Aharoni" panose="02010803020104030203" pitchFamily="2" charset="-79"/>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5103437"/>
                  </a:ext>
                </a:extLst>
              </a:tr>
            </a:tbl>
          </a:graphicData>
        </a:graphic>
      </p:graphicFrame>
      <p:sp>
        <p:nvSpPr>
          <p:cNvPr id="4" name="CuadroTexto 3">
            <a:extLst>
              <a:ext uri="{FF2B5EF4-FFF2-40B4-BE49-F238E27FC236}">
                <a16:creationId xmlns:a16="http://schemas.microsoft.com/office/drawing/2014/main" id="{3D424BD6-968D-47D9-A830-19336FD7DAA0}"/>
              </a:ext>
            </a:extLst>
          </p:cNvPr>
          <p:cNvSpPr txBox="1"/>
          <p:nvPr/>
        </p:nvSpPr>
        <p:spPr>
          <a:xfrm>
            <a:off x="191876" y="612939"/>
            <a:ext cx="6209210" cy="400110"/>
          </a:xfrm>
          <a:prstGeom prst="rect">
            <a:avLst/>
          </a:prstGeom>
          <a:noFill/>
        </p:spPr>
        <p:txBody>
          <a:bodyPr wrap="square" rtlCol="0">
            <a:spAutoFit/>
          </a:bodyPr>
          <a:lstStyle/>
          <a:p>
            <a:r>
              <a:rPr lang="es-ES" sz="2000" b="1" dirty="0">
                <a:solidFill>
                  <a:srgbClr val="C00000"/>
                </a:solidFill>
              </a:rPr>
              <a:t>Permanece en el grado al término del año lectivo</a:t>
            </a:r>
            <a:endParaRPr lang="es-PE" sz="2000" b="1" dirty="0">
              <a:solidFill>
                <a:srgbClr val="C00000"/>
              </a:solidFill>
            </a:endParaRPr>
          </a:p>
        </p:txBody>
      </p:sp>
      <p:sp>
        <p:nvSpPr>
          <p:cNvPr id="6" name="CuadroTexto 5">
            <a:extLst>
              <a:ext uri="{FF2B5EF4-FFF2-40B4-BE49-F238E27FC236}">
                <a16:creationId xmlns:a16="http://schemas.microsoft.com/office/drawing/2014/main" id="{ED5D20C9-D487-4CFB-9F14-D77B06BDBFDE}"/>
              </a:ext>
            </a:extLst>
          </p:cNvPr>
          <p:cNvSpPr txBox="1"/>
          <p:nvPr/>
        </p:nvSpPr>
        <p:spPr>
          <a:xfrm>
            <a:off x="191876" y="1013049"/>
            <a:ext cx="11448189" cy="646331"/>
          </a:xfrm>
          <a:prstGeom prst="rect">
            <a:avLst/>
          </a:prstGeom>
          <a:noFill/>
        </p:spPr>
        <p:txBody>
          <a:bodyPr wrap="square">
            <a:spAutoFit/>
          </a:bodyPr>
          <a:lstStyle/>
          <a:p>
            <a:r>
              <a:rPr lang="es-ES" dirty="0"/>
              <a:t>Dice: El estudiante alcanza el nivel de logro “C” en más de la mitad de las competencias asociadas a cuatro áreas o talleres y “B” en las demás competencias.</a:t>
            </a:r>
            <a:endParaRPr lang="es-PE" dirty="0"/>
          </a:p>
        </p:txBody>
      </p:sp>
      <p:sp>
        <p:nvSpPr>
          <p:cNvPr id="8" name="CuadroTexto 7">
            <a:extLst>
              <a:ext uri="{FF2B5EF4-FFF2-40B4-BE49-F238E27FC236}">
                <a16:creationId xmlns:a16="http://schemas.microsoft.com/office/drawing/2014/main" id="{A68304AD-DEA6-4C0D-8CF5-36A722237A20}"/>
              </a:ext>
            </a:extLst>
          </p:cNvPr>
          <p:cNvSpPr txBox="1"/>
          <p:nvPr/>
        </p:nvSpPr>
        <p:spPr>
          <a:xfrm>
            <a:off x="103242" y="5473871"/>
            <a:ext cx="11844115" cy="584775"/>
          </a:xfrm>
          <a:prstGeom prst="rect">
            <a:avLst/>
          </a:prstGeom>
          <a:noFill/>
        </p:spPr>
        <p:txBody>
          <a:bodyPr wrap="square" rtlCol="0">
            <a:spAutoFit/>
          </a:bodyPr>
          <a:lstStyle/>
          <a:p>
            <a:r>
              <a:rPr lang="es-ES" sz="1600" dirty="0"/>
              <a:t>El estudiante alcanza el nivel de logro “C” en más de la mitad de las competencias asociadas a cuatro áreas cualquiera o talleres y cualquier otro nivel de logro  en las demás competencias de todas las áreas o talleres. </a:t>
            </a:r>
            <a:endParaRPr lang="es-PE" sz="1600" dirty="0"/>
          </a:p>
        </p:txBody>
      </p:sp>
      <p:sp>
        <p:nvSpPr>
          <p:cNvPr id="9" name="CuadroTexto 8">
            <a:extLst>
              <a:ext uri="{FF2B5EF4-FFF2-40B4-BE49-F238E27FC236}">
                <a16:creationId xmlns:a16="http://schemas.microsoft.com/office/drawing/2014/main" id="{0AF5BB7E-3575-40FF-AC89-E4D8EA7D3F9D}"/>
              </a:ext>
            </a:extLst>
          </p:cNvPr>
          <p:cNvSpPr txBox="1"/>
          <p:nvPr/>
        </p:nvSpPr>
        <p:spPr>
          <a:xfrm>
            <a:off x="131831" y="6027003"/>
            <a:ext cx="11928337" cy="830997"/>
          </a:xfrm>
          <a:prstGeom prst="rect">
            <a:avLst/>
          </a:prstGeom>
          <a:noFill/>
        </p:spPr>
        <p:txBody>
          <a:bodyPr wrap="square" rtlCol="0">
            <a:spAutoFit/>
          </a:bodyPr>
          <a:lstStyle/>
          <a:p>
            <a:r>
              <a:rPr lang="es-ES" sz="1600" dirty="0"/>
              <a:t>En el ejemplo el estudiante permanece en el grado porque cumple el criterio establecido: Alcanza el nivel de logro “C”  en  más de la mitad de las competencias de cuatro áreas( matemática, personal social, ciencia y tecnología y educación religiosa)  y </a:t>
            </a:r>
            <a:r>
              <a:rPr lang="es-ES" sz="1600" dirty="0">
                <a:highlight>
                  <a:srgbClr val="FFFF00"/>
                </a:highlight>
              </a:rPr>
              <a:t>cualquier otro nivel de logro en las demás competencias de todas las áreas o talleres.</a:t>
            </a:r>
            <a:endParaRPr lang="es-PE" sz="1600" dirty="0"/>
          </a:p>
        </p:txBody>
      </p:sp>
      <p:sp>
        <p:nvSpPr>
          <p:cNvPr id="10" name="Rectángulo 9">
            <a:extLst>
              <a:ext uri="{FF2B5EF4-FFF2-40B4-BE49-F238E27FC236}">
                <a16:creationId xmlns:a16="http://schemas.microsoft.com/office/drawing/2014/main" id="{7C3578B0-6D6B-46C2-9177-E53456B27F60}"/>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2374966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3B487EC3-0943-4E70-90E1-012C5987F4A9}"/>
              </a:ext>
            </a:extLst>
          </p:cNvPr>
          <p:cNvSpPr txBox="1"/>
          <p:nvPr/>
        </p:nvSpPr>
        <p:spPr>
          <a:xfrm>
            <a:off x="292521" y="1018285"/>
            <a:ext cx="7762903" cy="646331"/>
          </a:xfrm>
          <a:prstGeom prst="rect">
            <a:avLst/>
          </a:prstGeom>
          <a:noFill/>
        </p:spPr>
        <p:txBody>
          <a:bodyPr wrap="square">
            <a:spAutoFit/>
          </a:bodyPr>
          <a:lstStyle/>
          <a:p>
            <a:r>
              <a:rPr lang="es-ES" dirty="0"/>
              <a:t>Dice: si no cumple los requerimientos de promoción o permanencia al término del año lectivo.</a:t>
            </a:r>
            <a:endParaRPr lang="es-PE" dirty="0"/>
          </a:p>
        </p:txBody>
      </p:sp>
      <p:graphicFrame>
        <p:nvGraphicFramePr>
          <p:cNvPr id="7" name="Tabla 6">
            <a:extLst>
              <a:ext uri="{FF2B5EF4-FFF2-40B4-BE49-F238E27FC236}">
                <a16:creationId xmlns:a16="http://schemas.microsoft.com/office/drawing/2014/main" id="{2905CCA9-48A1-4FFB-B454-243262781525}"/>
              </a:ext>
            </a:extLst>
          </p:cNvPr>
          <p:cNvGraphicFramePr>
            <a:graphicFrameLocks noGrp="1"/>
          </p:cNvGraphicFramePr>
          <p:nvPr>
            <p:extLst>
              <p:ext uri="{D42A27DB-BD31-4B8C-83A1-F6EECF244321}">
                <p14:modId xmlns:p14="http://schemas.microsoft.com/office/powerpoint/2010/main" val="3906612583"/>
              </p:ext>
            </p:extLst>
          </p:nvPr>
        </p:nvGraphicFramePr>
        <p:xfrm>
          <a:off x="292531" y="1724620"/>
          <a:ext cx="11681368" cy="3801838"/>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MARTINEZ PAUCAR, SANDRO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283944">
                <a:tc>
                  <a:txBody>
                    <a:bodyPr/>
                    <a:lstStyle/>
                    <a:p>
                      <a:pPr algn="ctr" fontAlgn="ctr"/>
                      <a:r>
                        <a:rPr lang="es-MX" sz="1200" b="0" i="0" u="none" strike="noStrike" dirty="0">
                          <a:solidFill>
                            <a:srgbClr val="000000"/>
                          </a:solidFill>
                          <a:effectLst/>
                          <a:latin typeface="Calibri" panose="020F0502020204030204" pitchFamily="34" charset="0"/>
                        </a:rPr>
                        <a:t>CASANOVA ALIAGA FELIX</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AD</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1206330"/>
                  </a:ext>
                </a:extLst>
              </a:tr>
            </a:tbl>
          </a:graphicData>
        </a:graphic>
      </p:graphicFrame>
      <p:sp>
        <p:nvSpPr>
          <p:cNvPr id="8" name="CuadroTexto 7">
            <a:extLst>
              <a:ext uri="{FF2B5EF4-FFF2-40B4-BE49-F238E27FC236}">
                <a16:creationId xmlns:a16="http://schemas.microsoft.com/office/drawing/2014/main" id="{4E7EF738-5CCA-4583-B0E2-01A3DC570715}"/>
              </a:ext>
            </a:extLst>
          </p:cNvPr>
          <p:cNvSpPr txBox="1"/>
          <p:nvPr/>
        </p:nvSpPr>
        <p:spPr>
          <a:xfrm>
            <a:off x="292530" y="5631965"/>
            <a:ext cx="11606937" cy="1077218"/>
          </a:xfrm>
          <a:prstGeom prst="rect">
            <a:avLst/>
          </a:prstGeom>
          <a:noFill/>
        </p:spPr>
        <p:txBody>
          <a:bodyPr wrap="square" rtlCol="0">
            <a:spAutoFit/>
          </a:bodyPr>
          <a:lstStyle/>
          <a:p>
            <a:pPr algn="just"/>
            <a:r>
              <a:rPr lang="es-ES" sz="1600" dirty="0"/>
              <a:t>En el ejemplo el estudiante 1 pasa  a recuperación pedagógica  porque  no cumple el criterio establecido en tres áreas (comunicación,  matemática y educación física). </a:t>
            </a:r>
          </a:p>
          <a:p>
            <a:pPr algn="just"/>
            <a:r>
              <a:rPr lang="es-ES" sz="1600" dirty="0"/>
              <a:t>En el ejemplo el estudiante 2 pasa a recuperación pedagógica  porque  no cumple el criterio establecido en una de las áreas (comunicación). Basta con que una área no cumple el criterio establecido en la promoción pasa a recuperación.  </a:t>
            </a:r>
          </a:p>
        </p:txBody>
      </p:sp>
      <p:sp>
        <p:nvSpPr>
          <p:cNvPr id="9" name="Título 3">
            <a:extLst>
              <a:ext uri="{FF2B5EF4-FFF2-40B4-BE49-F238E27FC236}">
                <a16:creationId xmlns:a16="http://schemas.microsoft.com/office/drawing/2014/main" id="{F04D44E6-53BD-45C9-8032-45E3D3BDE567}"/>
              </a:ext>
            </a:extLst>
          </p:cNvPr>
          <p:cNvSpPr txBox="1">
            <a:spLocks/>
          </p:cNvSpPr>
          <p:nvPr/>
        </p:nvSpPr>
        <p:spPr>
          <a:xfrm>
            <a:off x="8679543" y="704554"/>
            <a:ext cx="3219920" cy="8546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6600" b="1">
                <a:solidFill>
                  <a:srgbClr val="C00000"/>
                </a:solidFill>
                <a:latin typeface="Arial Black" panose="020B0A04020102020204" pitchFamily="34" charset="0"/>
              </a:rPr>
              <a:t>3° y 5°</a:t>
            </a:r>
            <a:endParaRPr lang="es-PE" sz="6600" b="1" dirty="0">
              <a:solidFill>
                <a:srgbClr val="C00000"/>
              </a:solidFill>
              <a:latin typeface="Arial Black" panose="020B0A04020102020204" pitchFamily="34" charset="0"/>
            </a:endParaRPr>
          </a:p>
        </p:txBody>
      </p:sp>
      <p:sp>
        <p:nvSpPr>
          <p:cNvPr id="10" name="CuadroTexto 9">
            <a:extLst>
              <a:ext uri="{FF2B5EF4-FFF2-40B4-BE49-F238E27FC236}">
                <a16:creationId xmlns:a16="http://schemas.microsoft.com/office/drawing/2014/main" id="{DE1AB931-40E7-4419-8D89-76EC38978795}"/>
              </a:ext>
            </a:extLst>
          </p:cNvPr>
          <p:cNvSpPr txBox="1"/>
          <p:nvPr/>
        </p:nvSpPr>
        <p:spPr>
          <a:xfrm>
            <a:off x="292526" y="138079"/>
            <a:ext cx="8387012" cy="954107"/>
          </a:xfrm>
          <a:prstGeom prst="rect">
            <a:avLst/>
          </a:prstGeom>
          <a:noFill/>
        </p:spPr>
        <p:txBody>
          <a:bodyPr wrap="square" rtlCol="0">
            <a:spAutoFit/>
          </a:bodyPr>
          <a:lstStyle/>
          <a:p>
            <a:r>
              <a:rPr lang="es-ES" sz="2800" b="1" dirty="0">
                <a:solidFill>
                  <a:srgbClr val="7030A0"/>
                </a:solidFill>
              </a:rPr>
              <a:t>Reciben acompañamiento al estudiante o recuperación pedagógica</a:t>
            </a:r>
            <a:endParaRPr lang="es-PE" sz="2800" b="1" dirty="0">
              <a:solidFill>
                <a:srgbClr val="7030A0"/>
              </a:solidFill>
            </a:endParaRPr>
          </a:p>
        </p:txBody>
      </p:sp>
    </p:spTree>
    <p:extLst>
      <p:ext uri="{BB962C8B-B14F-4D97-AF65-F5344CB8AC3E}">
        <p14:creationId xmlns:p14="http://schemas.microsoft.com/office/powerpoint/2010/main" val="3143785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4280778" y="93637"/>
            <a:ext cx="2284779" cy="650934"/>
          </a:xfrm>
          <a:prstGeom prst="rect">
            <a:avLst/>
          </a:prstGeom>
        </p:spPr>
        <p:txBody>
          <a:bodyPr>
            <a:normAutofit fontScale="90000"/>
          </a:bodyPr>
          <a:lstStyle/>
          <a:p>
            <a:r>
              <a:rPr lang="es-ES" b="1" dirty="0">
                <a:solidFill>
                  <a:srgbClr val="C00000"/>
                </a:solidFill>
                <a:latin typeface="Arial Black" panose="020B0A04020102020204" pitchFamily="34" charset="0"/>
              </a:rPr>
              <a:t>3° Y 5°</a:t>
            </a:r>
            <a:endParaRPr lang="es-PE" dirty="0"/>
          </a:p>
        </p:txBody>
      </p:sp>
      <p:sp>
        <p:nvSpPr>
          <p:cNvPr id="4" name="CuadroTexto 3">
            <a:extLst>
              <a:ext uri="{FF2B5EF4-FFF2-40B4-BE49-F238E27FC236}">
                <a16:creationId xmlns:a16="http://schemas.microsoft.com/office/drawing/2014/main" id="{EA7938CE-097F-4ECF-99F9-8001650E2F73}"/>
              </a:ext>
            </a:extLst>
          </p:cNvPr>
          <p:cNvSpPr txBox="1"/>
          <p:nvPr/>
        </p:nvSpPr>
        <p:spPr>
          <a:xfrm>
            <a:off x="113771" y="744571"/>
            <a:ext cx="7280365" cy="400110"/>
          </a:xfrm>
          <a:prstGeom prst="rect">
            <a:avLst/>
          </a:prstGeom>
          <a:noFill/>
        </p:spPr>
        <p:txBody>
          <a:bodyPr wrap="square" rtlCol="0">
            <a:spAutoFit/>
          </a:bodyPr>
          <a:lstStyle/>
          <a:p>
            <a:r>
              <a:rPr lang="es-ES" sz="2000" b="1" dirty="0">
                <a:solidFill>
                  <a:srgbClr val="C00000"/>
                </a:solidFill>
              </a:rPr>
              <a:t>Reciben acompañamiento al estudiante o recuperación pedagógica</a:t>
            </a:r>
            <a:endParaRPr lang="es-PE" sz="2000" b="1" dirty="0">
              <a:solidFill>
                <a:srgbClr val="C00000"/>
              </a:solidFill>
            </a:endParaRPr>
          </a:p>
        </p:txBody>
      </p:sp>
      <p:sp>
        <p:nvSpPr>
          <p:cNvPr id="6" name="CuadroTexto 5">
            <a:extLst>
              <a:ext uri="{FF2B5EF4-FFF2-40B4-BE49-F238E27FC236}">
                <a16:creationId xmlns:a16="http://schemas.microsoft.com/office/drawing/2014/main" id="{3B487EC3-0943-4E70-90E1-012C5987F4A9}"/>
              </a:ext>
            </a:extLst>
          </p:cNvPr>
          <p:cNvSpPr txBox="1"/>
          <p:nvPr/>
        </p:nvSpPr>
        <p:spPr>
          <a:xfrm>
            <a:off x="113771" y="1065522"/>
            <a:ext cx="11666337" cy="369332"/>
          </a:xfrm>
          <a:prstGeom prst="rect">
            <a:avLst/>
          </a:prstGeom>
          <a:noFill/>
        </p:spPr>
        <p:txBody>
          <a:bodyPr wrap="square">
            <a:spAutoFit/>
          </a:bodyPr>
          <a:lstStyle/>
          <a:p>
            <a:r>
              <a:rPr lang="es-ES" dirty="0"/>
              <a:t>Dice: si no cumple los requerimientos de promoción o permanencia al término del año lectivo.</a:t>
            </a:r>
            <a:endParaRPr lang="es-PE" dirty="0"/>
          </a:p>
        </p:txBody>
      </p:sp>
      <p:graphicFrame>
        <p:nvGraphicFramePr>
          <p:cNvPr id="7" name="Tabla 6">
            <a:extLst>
              <a:ext uri="{FF2B5EF4-FFF2-40B4-BE49-F238E27FC236}">
                <a16:creationId xmlns:a16="http://schemas.microsoft.com/office/drawing/2014/main" id="{2905CCA9-48A1-4FFB-B454-243262781525}"/>
              </a:ext>
            </a:extLst>
          </p:cNvPr>
          <p:cNvGraphicFramePr>
            <a:graphicFrameLocks noGrp="1"/>
          </p:cNvGraphicFramePr>
          <p:nvPr>
            <p:extLst>
              <p:ext uri="{D42A27DB-BD31-4B8C-83A1-F6EECF244321}">
                <p14:modId xmlns:p14="http://schemas.microsoft.com/office/powerpoint/2010/main" val="2871979696"/>
              </p:ext>
            </p:extLst>
          </p:nvPr>
        </p:nvGraphicFramePr>
        <p:xfrm>
          <a:off x="292531" y="1492394"/>
          <a:ext cx="11681368" cy="3801838"/>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GARCÍA PURIHUAMÁN NANCY</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MX"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283944">
                <a:tc>
                  <a:txBody>
                    <a:bodyPr/>
                    <a:lstStyle/>
                    <a:p>
                      <a:pPr algn="ctr" fontAlgn="ctr"/>
                      <a:r>
                        <a:rPr lang="es-ES" sz="1200" b="0" i="0" u="none" strike="noStrike" dirty="0">
                          <a:solidFill>
                            <a:srgbClr val="000000"/>
                          </a:solidFill>
                          <a:effectLst/>
                          <a:latin typeface="Calibri" panose="020F0502020204030204" pitchFamily="34" charset="0"/>
                        </a:rPr>
                        <a:t>MANAYAYQUISPE EDWIN</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1206330"/>
                  </a:ext>
                </a:extLst>
              </a:tr>
            </a:tbl>
          </a:graphicData>
        </a:graphic>
      </p:graphicFrame>
      <p:sp>
        <p:nvSpPr>
          <p:cNvPr id="8" name="CuadroTexto 7">
            <a:extLst>
              <a:ext uri="{FF2B5EF4-FFF2-40B4-BE49-F238E27FC236}">
                <a16:creationId xmlns:a16="http://schemas.microsoft.com/office/drawing/2014/main" id="{4E7EF738-5CCA-4583-B0E2-01A3DC570715}"/>
              </a:ext>
            </a:extLst>
          </p:cNvPr>
          <p:cNvSpPr txBox="1"/>
          <p:nvPr/>
        </p:nvSpPr>
        <p:spPr>
          <a:xfrm>
            <a:off x="292530" y="5399739"/>
            <a:ext cx="11606937" cy="1077218"/>
          </a:xfrm>
          <a:prstGeom prst="rect">
            <a:avLst/>
          </a:prstGeom>
          <a:noFill/>
        </p:spPr>
        <p:txBody>
          <a:bodyPr wrap="square" rtlCol="0">
            <a:spAutoFit/>
          </a:bodyPr>
          <a:lstStyle/>
          <a:p>
            <a:pPr algn="just"/>
            <a:r>
              <a:rPr lang="es-ES" sz="1600" dirty="0"/>
              <a:t>En el ejemplo el estudiante 1 pasa  a recuperación pedagógica  porque  no cumple el criterio establecido en tres áreas (matemática, ciencia y tecnología y educación física). </a:t>
            </a:r>
          </a:p>
          <a:p>
            <a:pPr algn="just"/>
            <a:r>
              <a:rPr lang="es-ES" sz="1600" dirty="0"/>
              <a:t>En el ejemplo el estudiante 2 pasa a recuperación pedagógica  porque  no cumple el criterio establecido en una de las áreas (matemática). Basta con que una área no cumple el criterio establecido en la promoción pasa a recuperación.  </a:t>
            </a:r>
          </a:p>
        </p:txBody>
      </p:sp>
      <p:sp>
        <p:nvSpPr>
          <p:cNvPr id="9" name="Rectángulo 8">
            <a:extLst>
              <a:ext uri="{FF2B5EF4-FFF2-40B4-BE49-F238E27FC236}">
                <a16:creationId xmlns:a16="http://schemas.microsoft.com/office/drawing/2014/main" id="{EFAC58B2-9CEA-486A-A566-BE4740059558}"/>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1644280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BADA6EDD-FCCF-4EAE-8DD5-D3D4A4A16DC7}"/>
              </a:ext>
            </a:extLst>
          </p:cNvPr>
          <p:cNvSpPr txBox="1"/>
          <p:nvPr/>
        </p:nvSpPr>
        <p:spPr>
          <a:xfrm>
            <a:off x="235130" y="1218076"/>
            <a:ext cx="6898837" cy="369332"/>
          </a:xfrm>
          <a:prstGeom prst="rect">
            <a:avLst/>
          </a:prstGeom>
          <a:noFill/>
        </p:spPr>
        <p:txBody>
          <a:bodyPr wrap="square">
            <a:spAutoFit/>
          </a:bodyPr>
          <a:lstStyle/>
          <a:p>
            <a:r>
              <a:rPr lang="es-ES" dirty="0"/>
              <a:t>Dice: Si no alcanzó los requerimientos para la promoción.</a:t>
            </a:r>
            <a:endParaRPr lang="es-PE" dirty="0"/>
          </a:p>
        </p:txBody>
      </p:sp>
      <p:graphicFrame>
        <p:nvGraphicFramePr>
          <p:cNvPr id="7" name="Tabla 6">
            <a:extLst>
              <a:ext uri="{FF2B5EF4-FFF2-40B4-BE49-F238E27FC236}">
                <a16:creationId xmlns:a16="http://schemas.microsoft.com/office/drawing/2014/main" id="{C588F95B-24A4-4418-A820-771C7206B30D}"/>
              </a:ext>
            </a:extLst>
          </p:cNvPr>
          <p:cNvGraphicFramePr>
            <a:graphicFrameLocks noGrp="1"/>
          </p:cNvGraphicFramePr>
          <p:nvPr>
            <p:extLst>
              <p:ext uri="{D42A27DB-BD31-4B8C-83A1-F6EECF244321}">
                <p14:modId xmlns:p14="http://schemas.microsoft.com/office/powerpoint/2010/main" val="629405537"/>
              </p:ext>
            </p:extLst>
          </p:nvPr>
        </p:nvGraphicFramePr>
        <p:xfrm>
          <a:off x="235131" y="1729882"/>
          <a:ext cx="11681368" cy="3745291"/>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MARTINEZ PAUCAR, SANDRO</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283944">
                <a:tc>
                  <a:txBody>
                    <a:bodyPr/>
                    <a:lstStyle/>
                    <a:p>
                      <a:pPr algn="ctr" fontAlgn="ctr"/>
                      <a:r>
                        <a:rPr lang="es-MX" sz="1200" b="0" i="0" u="none" strike="noStrike" dirty="0">
                          <a:solidFill>
                            <a:srgbClr val="000000"/>
                          </a:solidFill>
                          <a:effectLst/>
                          <a:latin typeface="Calibri" panose="020F0502020204030204" pitchFamily="34" charset="0"/>
                        </a:rPr>
                        <a:t>CASANOVA ALIAGA FELIX</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AD</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1206330"/>
                  </a:ext>
                </a:extLst>
              </a:tr>
            </a:tbl>
          </a:graphicData>
        </a:graphic>
      </p:graphicFrame>
      <p:sp>
        <p:nvSpPr>
          <p:cNvPr id="8" name="CuadroTexto 7">
            <a:extLst>
              <a:ext uri="{FF2B5EF4-FFF2-40B4-BE49-F238E27FC236}">
                <a16:creationId xmlns:a16="http://schemas.microsoft.com/office/drawing/2014/main" id="{E22E6715-B331-4C07-A3F3-ACFD85CA3235}"/>
              </a:ext>
            </a:extLst>
          </p:cNvPr>
          <p:cNvSpPr txBox="1"/>
          <p:nvPr/>
        </p:nvSpPr>
        <p:spPr>
          <a:xfrm>
            <a:off x="235131" y="5600357"/>
            <a:ext cx="11606936" cy="1077218"/>
          </a:xfrm>
          <a:prstGeom prst="rect">
            <a:avLst/>
          </a:prstGeom>
          <a:noFill/>
        </p:spPr>
        <p:txBody>
          <a:bodyPr wrap="square" rtlCol="0">
            <a:spAutoFit/>
          </a:bodyPr>
          <a:lstStyle/>
          <a:p>
            <a:pPr algn="just"/>
            <a:r>
              <a:rPr lang="es-ES" sz="1600" dirty="0"/>
              <a:t>En el ejemplo el  estudiante 1 permanece en el grado porque de las tres áreas que  pasó  a recuperación, solo dos pudo superar (matemática y educación física)  y una de ellas no lo logró (comunicación). </a:t>
            </a:r>
          </a:p>
          <a:p>
            <a:r>
              <a:rPr lang="es-ES" sz="1600" dirty="0"/>
              <a:t>En el ejemplo el estudiante 2 es promovido porque cumplen el criterio establecido para la promoción, es decir superó la dificultad en el área de comunicación en el periodo de recuperación.</a:t>
            </a:r>
            <a:endParaRPr lang="es-PE" sz="1600" dirty="0"/>
          </a:p>
        </p:txBody>
      </p:sp>
      <p:sp>
        <p:nvSpPr>
          <p:cNvPr id="9" name="Título 3">
            <a:extLst>
              <a:ext uri="{FF2B5EF4-FFF2-40B4-BE49-F238E27FC236}">
                <a16:creationId xmlns:a16="http://schemas.microsoft.com/office/drawing/2014/main" id="{F04D44E6-53BD-45C9-8032-45E3D3BDE567}"/>
              </a:ext>
            </a:extLst>
          </p:cNvPr>
          <p:cNvSpPr txBox="1">
            <a:spLocks/>
          </p:cNvSpPr>
          <p:nvPr/>
        </p:nvSpPr>
        <p:spPr>
          <a:xfrm>
            <a:off x="8679543" y="704554"/>
            <a:ext cx="3219920" cy="8546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6600" b="1">
                <a:solidFill>
                  <a:srgbClr val="C00000"/>
                </a:solidFill>
                <a:latin typeface="Arial Black" panose="020B0A04020102020204" pitchFamily="34" charset="0"/>
              </a:rPr>
              <a:t>3° y 5°</a:t>
            </a:r>
            <a:endParaRPr lang="es-PE" sz="6600" b="1" dirty="0">
              <a:solidFill>
                <a:srgbClr val="C00000"/>
              </a:solidFill>
              <a:latin typeface="Arial Black" panose="020B0A04020102020204" pitchFamily="34" charset="0"/>
            </a:endParaRPr>
          </a:p>
        </p:txBody>
      </p:sp>
      <p:sp>
        <p:nvSpPr>
          <p:cNvPr id="10" name="CuadroTexto 9">
            <a:extLst>
              <a:ext uri="{FF2B5EF4-FFF2-40B4-BE49-F238E27FC236}">
                <a16:creationId xmlns:a16="http://schemas.microsoft.com/office/drawing/2014/main" id="{DE1AB931-40E7-4419-8D89-76EC38978795}"/>
              </a:ext>
            </a:extLst>
          </p:cNvPr>
          <p:cNvSpPr txBox="1"/>
          <p:nvPr/>
        </p:nvSpPr>
        <p:spPr>
          <a:xfrm>
            <a:off x="292526" y="138079"/>
            <a:ext cx="8387017" cy="954107"/>
          </a:xfrm>
          <a:prstGeom prst="rect">
            <a:avLst/>
          </a:prstGeom>
          <a:noFill/>
        </p:spPr>
        <p:txBody>
          <a:bodyPr wrap="square" rtlCol="0">
            <a:spAutoFit/>
          </a:bodyPr>
          <a:lstStyle/>
          <a:p>
            <a:r>
              <a:rPr lang="es-ES" sz="2800" b="1" dirty="0">
                <a:solidFill>
                  <a:srgbClr val="7030A0"/>
                </a:solidFill>
              </a:rPr>
              <a:t>Permanece en el grado al término del acompañamiento al estudiante o evaluación de recuperación</a:t>
            </a:r>
            <a:endParaRPr lang="es-PE" sz="2800" b="1" dirty="0">
              <a:solidFill>
                <a:srgbClr val="7030A0"/>
              </a:solidFill>
            </a:endParaRPr>
          </a:p>
        </p:txBody>
      </p:sp>
    </p:spTree>
    <p:extLst>
      <p:ext uri="{BB962C8B-B14F-4D97-AF65-F5344CB8AC3E}">
        <p14:creationId xmlns:p14="http://schemas.microsoft.com/office/powerpoint/2010/main" val="277560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C1FD7A-068F-4581-A616-DDC5A20BA5FD}"/>
              </a:ext>
            </a:extLst>
          </p:cNvPr>
          <p:cNvSpPr>
            <a:spLocks noGrp="1"/>
          </p:cNvSpPr>
          <p:nvPr>
            <p:ph type="title" idx="4294967295"/>
          </p:nvPr>
        </p:nvSpPr>
        <p:spPr>
          <a:xfrm>
            <a:off x="4555671" y="53060"/>
            <a:ext cx="2637609" cy="931010"/>
          </a:xfrm>
          <a:prstGeom prst="rect">
            <a:avLst/>
          </a:prstGeom>
        </p:spPr>
        <p:txBody>
          <a:bodyPr/>
          <a:lstStyle/>
          <a:p>
            <a:r>
              <a:rPr lang="es-ES" b="1" dirty="0">
                <a:solidFill>
                  <a:srgbClr val="C00000"/>
                </a:solidFill>
                <a:latin typeface="Arial Black" panose="020B0A04020102020204" pitchFamily="34" charset="0"/>
              </a:rPr>
              <a:t>3° Y 5°</a:t>
            </a:r>
            <a:endParaRPr lang="es-PE" dirty="0"/>
          </a:p>
        </p:txBody>
      </p:sp>
      <p:sp>
        <p:nvSpPr>
          <p:cNvPr id="4" name="CuadroTexto 3">
            <a:extLst>
              <a:ext uri="{FF2B5EF4-FFF2-40B4-BE49-F238E27FC236}">
                <a16:creationId xmlns:a16="http://schemas.microsoft.com/office/drawing/2014/main" id="{AA8576F4-DB26-4A6A-8A79-714F3B4A7097}"/>
              </a:ext>
            </a:extLst>
          </p:cNvPr>
          <p:cNvSpPr txBox="1"/>
          <p:nvPr/>
        </p:nvSpPr>
        <p:spPr>
          <a:xfrm>
            <a:off x="235131" y="719034"/>
            <a:ext cx="10659292" cy="400110"/>
          </a:xfrm>
          <a:prstGeom prst="rect">
            <a:avLst/>
          </a:prstGeom>
          <a:noFill/>
        </p:spPr>
        <p:txBody>
          <a:bodyPr wrap="square" rtlCol="0">
            <a:spAutoFit/>
          </a:bodyPr>
          <a:lstStyle/>
          <a:p>
            <a:r>
              <a:rPr lang="es-ES" sz="2000" b="1" dirty="0">
                <a:solidFill>
                  <a:srgbClr val="C00000"/>
                </a:solidFill>
              </a:rPr>
              <a:t>Permanece en el grado al término del acompañamiento al estudiante o evaluación de recuperación</a:t>
            </a:r>
            <a:endParaRPr lang="es-PE" sz="2000" b="1" dirty="0">
              <a:solidFill>
                <a:srgbClr val="C00000"/>
              </a:solidFill>
            </a:endParaRPr>
          </a:p>
        </p:txBody>
      </p:sp>
      <p:sp>
        <p:nvSpPr>
          <p:cNvPr id="6" name="CuadroTexto 5">
            <a:extLst>
              <a:ext uri="{FF2B5EF4-FFF2-40B4-BE49-F238E27FC236}">
                <a16:creationId xmlns:a16="http://schemas.microsoft.com/office/drawing/2014/main" id="{BADA6EDD-FCCF-4EAE-8DD5-D3D4A4A16DC7}"/>
              </a:ext>
            </a:extLst>
          </p:cNvPr>
          <p:cNvSpPr txBox="1"/>
          <p:nvPr/>
        </p:nvSpPr>
        <p:spPr>
          <a:xfrm>
            <a:off x="235130" y="1218076"/>
            <a:ext cx="6898837" cy="369332"/>
          </a:xfrm>
          <a:prstGeom prst="rect">
            <a:avLst/>
          </a:prstGeom>
          <a:noFill/>
        </p:spPr>
        <p:txBody>
          <a:bodyPr wrap="square">
            <a:spAutoFit/>
          </a:bodyPr>
          <a:lstStyle/>
          <a:p>
            <a:r>
              <a:rPr lang="es-ES" dirty="0"/>
              <a:t>Dice: Si no alcanzó los requerimientos para la promoción.</a:t>
            </a:r>
            <a:endParaRPr lang="es-PE" dirty="0"/>
          </a:p>
        </p:txBody>
      </p:sp>
      <p:graphicFrame>
        <p:nvGraphicFramePr>
          <p:cNvPr id="7" name="Tabla 6">
            <a:extLst>
              <a:ext uri="{FF2B5EF4-FFF2-40B4-BE49-F238E27FC236}">
                <a16:creationId xmlns:a16="http://schemas.microsoft.com/office/drawing/2014/main" id="{C588F95B-24A4-4418-A820-771C7206B30D}"/>
              </a:ext>
            </a:extLst>
          </p:cNvPr>
          <p:cNvGraphicFramePr>
            <a:graphicFrameLocks noGrp="1"/>
          </p:cNvGraphicFramePr>
          <p:nvPr>
            <p:extLst>
              <p:ext uri="{D42A27DB-BD31-4B8C-83A1-F6EECF244321}">
                <p14:modId xmlns:p14="http://schemas.microsoft.com/office/powerpoint/2010/main" val="2011433802"/>
              </p:ext>
            </p:extLst>
          </p:nvPr>
        </p:nvGraphicFramePr>
        <p:xfrm>
          <a:off x="235131" y="1686340"/>
          <a:ext cx="11681368" cy="3745291"/>
        </p:xfrm>
        <a:graphic>
          <a:graphicData uri="http://schemas.openxmlformats.org/drawingml/2006/table">
            <a:tbl>
              <a:tblPr>
                <a:tableStyleId>{5C22544A-7EE6-4342-B048-85BDC9FD1C3A}</a:tableStyleId>
              </a:tblPr>
              <a:tblGrid>
                <a:gridCol w="2030614">
                  <a:extLst>
                    <a:ext uri="{9D8B030D-6E8A-4147-A177-3AD203B41FA5}">
                      <a16:colId xmlns:a16="http://schemas.microsoft.com/office/drawing/2014/main" val="3770573962"/>
                    </a:ext>
                  </a:extLst>
                </a:gridCol>
                <a:gridCol w="289693">
                  <a:extLst>
                    <a:ext uri="{9D8B030D-6E8A-4147-A177-3AD203B41FA5}">
                      <a16:colId xmlns:a16="http://schemas.microsoft.com/office/drawing/2014/main" val="1890127621"/>
                    </a:ext>
                  </a:extLst>
                </a:gridCol>
                <a:gridCol w="289693">
                  <a:extLst>
                    <a:ext uri="{9D8B030D-6E8A-4147-A177-3AD203B41FA5}">
                      <a16:colId xmlns:a16="http://schemas.microsoft.com/office/drawing/2014/main" val="2674824989"/>
                    </a:ext>
                  </a:extLst>
                </a:gridCol>
                <a:gridCol w="289693">
                  <a:extLst>
                    <a:ext uri="{9D8B030D-6E8A-4147-A177-3AD203B41FA5}">
                      <a16:colId xmlns:a16="http://schemas.microsoft.com/office/drawing/2014/main" val="2963100442"/>
                    </a:ext>
                  </a:extLst>
                </a:gridCol>
                <a:gridCol w="289693">
                  <a:extLst>
                    <a:ext uri="{9D8B030D-6E8A-4147-A177-3AD203B41FA5}">
                      <a16:colId xmlns:a16="http://schemas.microsoft.com/office/drawing/2014/main" val="2825201326"/>
                    </a:ext>
                  </a:extLst>
                </a:gridCol>
                <a:gridCol w="289693">
                  <a:extLst>
                    <a:ext uri="{9D8B030D-6E8A-4147-A177-3AD203B41FA5}">
                      <a16:colId xmlns:a16="http://schemas.microsoft.com/office/drawing/2014/main" val="386587899"/>
                    </a:ext>
                  </a:extLst>
                </a:gridCol>
                <a:gridCol w="289693">
                  <a:extLst>
                    <a:ext uri="{9D8B030D-6E8A-4147-A177-3AD203B41FA5}">
                      <a16:colId xmlns:a16="http://schemas.microsoft.com/office/drawing/2014/main" val="2566509099"/>
                    </a:ext>
                  </a:extLst>
                </a:gridCol>
                <a:gridCol w="289693">
                  <a:extLst>
                    <a:ext uri="{9D8B030D-6E8A-4147-A177-3AD203B41FA5}">
                      <a16:colId xmlns:a16="http://schemas.microsoft.com/office/drawing/2014/main" val="1158452753"/>
                    </a:ext>
                  </a:extLst>
                </a:gridCol>
                <a:gridCol w="289693">
                  <a:extLst>
                    <a:ext uri="{9D8B030D-6E8A-4147-A177-3AD203B41FA5}">
                      <a16:colId xmlns:a16="http://schemas.microsoft.com/office/drawing/2014/main" val="2313366047"/>
                    </a:ext>
                  </a:extLst>
                </a:gridCol>
                <a:gridCol w="289693">
                  <a:extLst>
                    <a:ext uri="{9D8B030D-6E8A-4147-A177-3AD203B41FA5}">
                      <a16:colId xmlns:a16="http://schemas.microsoft.com/office/drawing/2014/main" val="3528942983"/>
                    </a:ext>
                  </a:extLst>
                </a:gridCol>
                <a:gridCol w="289693">
                  <a:extLst>
                    <a:ext uri="{9D8B030D-6E8A-4147-A177-3AD203B41FA5}">
                      <a16:colId xmlns:a16="http://schemas.microsoft.com/office/drawing/2014/main" val="925761651"/>
                    </a:ext>
                  </a:extLst>
                </a:gridCol>
                <a:gridCol w="353150">
                  <a:extLst>
                    <a:ext uri="{9D8B030D-6E8A-4147-A177-3AD203B41FA5}">
                      <a16:colId xmlns:a16="http://schemas.microsoft.com/office/drawing/2014/main" val="1101106132"/>
                    </a:ext>
                  </a:extLst>
                </a:gridCol>
                <a:gridCol w="355908">
                  <a:extLst>
                    <a:ext uri="{9D8B030D-6E8A-4147-A177-3AD203B41FA5}">
                      <a16:colId xmlns:a16="http://schemas.microsoft.com/office/drawing/2014/main" val="3853244420"/>
                    </a:ext>
                  </a:extLst>
                </a:gridCol>
                <a:gridCol w="289693">
                  <a:extLst>
                    <a:ext uri="{9D8B030D-6E8A-4147-A177-3AD203B41FA5}">
                      <a16:colId xmlns:a16="http://schemas.microsoft.com/office/drawing/2014/main" val="2688080003"/>
                    </a:ext>
                  </a:extLst>
                </a:gridCol>
                <a:gridCol w="289693">
                  <a:extLst>
                    <a:ext uri="{9D8B030D-6E8A-4147-A177-3AD203B41FA5}">
                      <a16:colId xmlns:a16="http://schemas.microsoft.com/office/drawing/2014/main" val="2863998708"/>
                    </a:ext>
                  </a:extLst>
                </a:gridCol>
                <a:gridCol w="289693">
                  <a:extLst>
                    <a:ext uri="{9D8B030D-6E8A-4147-A177-3AD203B41FA5}">
                      <a16:colId xmlns:a16="http://schemas.microsoft.com/office/drawing/2014/main" val="4108777382"/>
                    </a:ext>
                  </a:extLst>
                </a:gridCol>
                <a:gridCol w="373962">
                  <a:extLst>
                    <a:ext uri="{9D8B030D-6E8A-4147-A177-3AD203B41FA5}">
                      <a16:colId xmlns:a16="http://schemas.microsoft.com/office/drawing/2014/main" val="325458549"/>
                    </a:ext>
                  </a:extLst>
                </a:gridCol>
                <a:gridCol w="429164">
                  <a:extLst>
                    <a:ext uri="{9D8B030D-6E8A-4147-A177-3AD203B41FA5}">
                      <a16:colId xmlns:a16="http://schemas.microsoft.com/office/drawing/2014/main" val="3234454128"/>
                    </a:ext>
                  </a:extLst>
                </a:gridCol>
                <a:gridCol w="354733">
                  <a:extLst>
                    <a:ext uri="{9D8B030D-6E8A-4147-A177-3AD203B41FA5}">
                      <a16:colId xmlns:a16="http://schemas.microsoft.com/office/drawing/2014/main" val="2220710856"/>
                    </a:ext>
                  </a:extLst>
                </a:gridCol>
                <a:gridCol w="289693">
                  <a:extLst>
                    <a:ext uri="{9D8B030D-6E8A-4147-A177-3AD203B41FA5}">
                      <a16:colId xmlns:a16="http://schemas.microsoft.com/office/drawing/2014/main" val="922119634"/>
                    </a:ext>
                  </a:extLst>
                </a:gridCol>
                <a:gridCol w="289693">
                  <a:extLst>
                    <a:ext uri="{9D8B030D-6E8A-4147-A177-3AD203B41FA5}">
                      <a16:colId xmlns:a16="http://schemas.microsoft.com/office/drawing/2014/main" val="2334997819"/>
                    </a:ext>
                  </a:extLst>
                </a:gridCol>
                <a:gridCol w="653374">
                  <a:extLst>
                    <a:ext uri="{9D8B030D-6E8A-4147-A177-3AD203B41FA5}">
                      <a16:colId xmlns:a16="http://schemas.microsoft.com/office/drawing/2014/main" val="1961149201"/>
                    </a:ext>
                  </a:extLst>
                </a:gridCol>
                <a:gridCol w="467524">
                  <a:extLst>
                    <a:ext uri="{9D8B030D-6E8A-4147-A177-3AD203B41FA5}">
                      <a16:colId xmlns:a16="http://schemas.microsoft.com/office/drawing/2014/main" val="1714746915"/>
                    </a:ext>
                  </a:extLst>
                </a:gridCol>
                <a:gridCol w="289693">
                  <a:extLst>
                    <a:ext uri="{9D8B030D-6E8A-4147-A177-3AD203B41FA5}">
                      <a16:colId xmlns:a16="http://schemas.microsoft.com/office/drawing/2014/main" val="878828857"/>
                    </a:ext>
                  </a:extLst>
                </a:gridCol>
                <a:gridCol w="289693">
                  <a:extLst>
                    <a:ext uri="{9D8B030D-6E8A-4147-A177-3AD203B41FA5}">
                      <a16:colId xmlns:a16="http://schemas.microsoft.com/office/drawing/2014/main" val="3569679696"/>
                    </a:ext>
                  </a:extLst>
                </a:gridCol>
                <a:gridCol w="289693">
                  <a:extLst>
                    <a:ext uri="{9D8B030D-6E8A-4147-A177-3AD203B41FA5}">
                      <a16:colId xmlns:a16="http://schemas.microsoft.com/office/drawing/2014/main" val="3311068349"/>
                    </a:ext>
                  </a:extLst>
                </a:gridCol>
                <a:gridCol w="289693">
                  <a:extLst>
                    <a:ext uri="{9D8B030D-6E8A-4147-A177-3AD203B41FA5}">
                      <a16:colId xmlns:a16="http://schemas.microsoft.com/office/drawing/2014/main" val="1373713909"/>
                    </a:ext>
                  </a:extLst>
                </a:gridCol>
                <a:gridCol w="289693">
                  <a:extLst>
                    <a:ext uri="{9D8B030D-6E8A-4147-A177-3AD203B41FA5}">
                      <a16:colId xmlns:a16="http://schemas.microsoft.com/office/drawing/2014/main" val="1996307305"/>
                    </a:ext>
                  </a:extLst>
                </a:gridCol>
                <a:gridCol w="289693">
                  <a:extLst>
                    <a:ext uri="{9D8B030D-6E8A-4147-A177-3AD203B41FA5}">
                      <a16:colId xmlns:a16="http://schemas.microsoft.com/office/drawing/2014/main" val="3621373355"/>
                    </a:ext>
                  </a:extLst>
                </a:gridCol>
                <a:gridCol w="289693">
                  <a:extLst>
                    <a:ext uri="{9D8B030D-6E8A-4147-A177-3AD203B41FA5}">
                      <a16:colId xmlns:a16="http://schemas.microsoft.com/office/drawing/2014/main" val="2632924287"/>
                    </a:ext>
                  </a:extLst>
                </a:gridCol>
                <a:gridCol w="289693">
                  <a:extLst>
                    <a:ext uri="{9D8B030D-6E8A-4147-A177-3AD203B41FA5}">
                      <a16:colId xmlns:a16="http://schemas.microsoft.com/office/drawing/2014/main" val="827107990"/>
                    </a:ext>
                  </a:extLst>
                </a:gridCol>
              </a:tblGrid>
              <a:tr h="561895">
                <a:tc rowSpan="2">
                  <a:txBody>
                    <a:bodyPr/>
                    <a:lstStyle/>
                    <a:p>
                      <a:pPr algn="ctr" fontAlgn="ctr">
                        <a:tabLst>
                          <a:tab pos="2333625" algn="l"/>
                        </a:tabLst>
                      </a:pPr>
                      <a:r>
                        <a:rPr lang="es-PE" sz="800" u="none" strike="noStrike" dirty="0">
                          <a:effectLst/>
                        </a:rPr>
                        <a:t>APELLIDOS Y NOMBRES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ctr"/>
                      <a:r>
                        <a:rPr lang="es-PE" sz="800" b="1" u="none" strike="noStrike" dirty="0">
                          <a:effectLst/>
                        </a:rPr>
                        <a:t>COMUNICACIÓN</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endParaRPr lang="es-PE"/>
                    </a:p>
                  </a:txBody>
                  <a:tcPr/>
                </a:tc>
                <a:tc hMerge="1">
                  <a:txBody>
                    <a:bodyPr/>
                    <a:lstStyle/>
                    <a:p>
                      <a:endParaRPr lang="es-PE"/>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800" b="1" i="0" u="none" strike="noStrike" dirty="0">
                          <a:solidFill>
                            <a:srgbClr val="000000"/>
                          </a:solidFill>
                          <a:effectLst/>
                          <a:latin typeface="Calibri" panose="020F0502020204030204" pitchFamily="34" charset="0"/>
                        </a:rPr>
                        <a:t>Castellano como segunda lengua/lengua</a:t>
                      </a:r>
                      <a:r>
                        <a:rPr lang="es-ES" sz="800" b="1" i="0" u="none" strike="noStrike" baseline="0" dirty="0">
                          <a:solidFill>
                            <a:srgbClr val="000000"/>
                          </a:solidFill>
                          <a:effectLst/>
                          <a:latin typeface="Calibri" panose="020F0502020204030204" pitchFamily="34" charset="0"/>
                        </a:rPr>
                        <a:t> originaria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hMerge="1">
                  <a:txBody>
                    <a:bodyPr/>
                    <a:lstStyle/>
                    <a:p>
                      <a:pPr algn="ctr" fontAlgn="ct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gridSpan="4">
                  <a:txBody>
                    <a:bodyPr/>
                    <a:lstStyle/>
                    <a:p>
                      <a:pPr algn="ctr" fontAlgn="ctr"/>
                      <a:r>
                        <a:rPr lang="es-PE" sz="800" b="1" u="none" strike="noStrike" dirty="0">
                          <a:effectLst/>
                        </a:rPr>
                        <a:t>MATEMÁTICA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hMerge="1">
                  <a:txBody>
                    <a:bodyPr/>
                    <a:lstStyle/>
                    <a:p>
                      <a:endParaRPr lang="es-PE"/>
                    </a:p>
                  </a:txBody>
                  <a:tcPr/>
                </a:tc>
                <a:tc hMerge="1">
                  <a:txBody>
                    <a:bodyPr/>
                    <a:lstStyle/>
                    <a:p>
                      <a:endParaRPr lang="es-PE"/>
                    </a:p>
                  </a:txBody>
                  <a:tcPr/>
                </a:tc>
                <a:tc hMerge="1">
                  <a:txBody>
                    <a:bodyPr/>
                    <a:lstStyle/>
                    <a:p>
                      <a:endParaRPr lang="es-PE"/>
                    </a:p>
                  </a:txBody>
                  <a:tcPr/>
                </a:tc>
                <a:tc gridSpan="5">
                  <a:txBody>
                    <a:bodyPr/>
                    <a:lstStyle/>
                    <a:p>
                      <a:pPr algn="ctr" fontAlgn="ctr"/>
                      <a:r>
                        <a:rPr lang="es-PE" sz="800" b="1" u="none" strike="noStrike" dirty="0">
                          <a:effectLst/>
                        </a:rPr>
                        <a:t>PERSONAL SOCIAL </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CIENCIA Y TECNOLOGÍA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PE"/>
                    </a:p>
                  </a:txBody>
                  <a:tcPr/>
                </a:tc>
                <a:tc hMerge="1">
                  <a:txBody>
                    <a:bodyPr/>
                    <a:lstStyle/>
                    <a:p>
                      <a:endParaRPr lang="es-PE"/>
                    </a:p>
                  </a:txBody>
                  <a:tcPr/>
                </a:tc>
                <a:tc gridSpan="2">
                  <a:txBody>
                    <a:bodyPr/>
                    <a:lstStyle/>
                    <a:p>
                      <a:pPr algn="ctr" fontAlgn="ctr"/>
                      <a:r>
                        <a:rPr lang="es-PE" sz="800" b="1" u="none" strike="noStrike" dirty="0">
                          <a:effectLst/>
                        </a:rPr>
                        <a:t>ARTE Y CULTURA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es-PE"/>
                    </a:p>
                  </a:txBody>
                  <a:tcPr/>
                </a:tc>
                <a:tc gridSpan="2">
                  <a:txBody>
                    <a:bodyPr/>
                    <a:lstStyle/>
                    <a:p>
                      <a:pPr algn="ctr" fontAlgn="ctr"/>
                      <a:r>
                        <a:rPr lang="es-PE" sz="800" b="1" u="none" strike="noStrike" dirty="0">
                          <a:effectLst/>
                        </a:rPr>
                        <a:t>EDUCACIÓN RELIGIOSA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PE"/>
                    </a:p>
                  </a:txBody>
                  <a:tcPr/>
                </a:tc>
                <a:tc gridSpan="3">
                  <a:txBody>
                    <a:bodyPr/>
                    <a:lstStyle/>
                    <a:p>
                      <a:pPr algn="ctr" fontAlgn="ctr"/>
                      <a:r>
                        <a:rPr lang="es-PE" sz="800" b="1" u="none" strike="noStrike" dirty="0">
                          <a:effectLst/>
                        </a:rPr>
                        <a:t>EDUCACIÓN FÍSICA</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lang="es-PE"/>
                    </a:p>
                  </a:txBody>
                  <a:tcPr/>
                </a:tc>
                <a:tc hMerge="1">
                  <a:txBody>
                    <a:bodyPr/>
                    <a:lstStyle/>
                    <a:p>
                      <a:endParaRPr lang="es-PE"/>
                    </a:p>
                  </a:txBody>
                  <a:tcPr/>
                </a:tc>
                <a:tc gridSpan="3">
                  <a:txBody>
                    <a:bodyPr/>
                    <a:lstStyle/>
                    <a:p>
                      <a:pPr algn="ctr" fontAlgn="ctr"/>
                      <a:r>
                        <a:rPr lang="es-PE" sz="800" b="1" u="none" strike="noStrike" dirty="0">
                          <a:effectLst/>
                        </a:rPr>
                        <a:t>INGLES</a:t>
                      </a:r>
                      <a:endParaRPr lang="es-PE" sz="8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endParaRPr lang="es-PE"/>
                    </a:p>
                  </a:txBody>
                  <a:tcPr/>
                </a:tc>
                <a:tc hMerge="1">
                  <a:txBody>
                    <a:bodyPr/>
                    <a:lstStyle/>
                    <a:p>
                      <a:endParaRPr lang="es-PE"/>
                    </a:p>
                  </a:txBody>
                  <a:tcPr/>
                </a:tc>
                <a:tc gridSpan="2">
                  <a:txBody>
                    <a:bodyPr/>
                    <a:lstStyle/>
                    <a:p>
                      <a:pPr algn="ctr" fontAlgn="ctr"/>
                      <a:r>
                        <a:rPr lang="es-PE" sz="1000" b="1" u="none" strike="noStrike" dirty="0">
                          <a:effectLst/>
                        </a:rPr>
                        <a:t>COMP. TRANSV.</a:t>
                      </a:r>
                      <a:endParaRPr lang="es-PE" sz="1000" b="1"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PE"/>
                    </a:p>
                  </a:txBody>
                  <a:tcPr/>
                </a:tc>
                <a:extLst>
                  <a:ext uri="{0D108BD9-81ED-4DB2-BD59-A6C34878D82A}">
                    <a16:rowId xmlns:a16="http://schemas.microsoft.com/office/drawing/2014/main" val="3895838724"/>
                  </a:ext>
                </a:extLst>
              </a:tr>
              <a:tr h="2615508">
                <a:tc vMerge="1">
                  <a:txBody>
                    <a:bodyPr/>
                    <a:lstStyle/>
                    <a:p>
                      <a:endParaRPr lang="es-PE"/>
                    </a:p>
                  </a:txBody>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pPr algn="ctr" fontAlgn="ctr"/>
                      <a:r>
                        <a:rPr lang="es-ES" sz="900" u="none" strike="noStrike" dirty="0">
                          <a:effectLst/>
                        </a:rPr>
                        <a:t>Se comunica oralmente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Lee diversos tipos de textos escritos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ES" sz="900" u="none" strike="noStrike" dirty="0">
                          <a:effectLst/>
                        </a:rPr>
                        <a:t>Escribe diversos tipos de textos en su lengua materna.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s-PE" sz="900" u="none" strike="noStrike" dirty="0">
                          <a:effectLst/>
                        </a:rPr>
                        <a:t>Resuelve problemas de cantidad.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800" u="none" strike="noStrike" dirty="0">
                          <a:effectLst/>
                        </a:rPr>
                        <a:t> Resuelve problemas de regularidad, equivalencia y cambio.</a:t>
                      </a:r>
                      <a:endParaRPr lang="es-ES" sz="8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forma, movimiento y localización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ES" sz="900" u="none" strike="noStrike" dirty="0">
                          <a:effectLst/>
                        </a:rPr>
                        <a:t>Resuelve problemas de gestión de datos e incertidumbre.</a:t>
                      </a:r>
                      <a:endParaRPr lang="es-ES" sz="900" b="0" i="0" u="none" strike="noStrike" dirty="0">
                        <a:solidFill>
                          <a:srgbClr val="000000"/>
                        </a:solidFill>
                        <a:effectLst/>
                        <a:latin typeface="Arial" panose="020B060402020202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E0"/>
                    </a:solidFill>
                  </a:tcPr>
                </a:tc>
                <a:tc>
                  <a:txBody>
                    <a:bodyPr/>
                    <a:lstStyle/>
                    <a:p>
                      <a:pPr algn="ctr" fontAlgn="ctr"/>
                      <a:r>
                        <a:rPr lang="es-PE" sz="900" u="none" strike="noStrike" dirty="0">
                          <a:effectLst/>
                        </a:rPr>
                        <a:t>Construye su identidad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Convive y participa democráticamente en la búsqueda del bien común</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PE" sz="900" u="none" strike="noStrike" dirty="0">
                          <a:effectLst/>
                        </a:rPr>
                        <a:t> Construye interpretaciones históricas.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Gestiona responsablemente el espacio y el ambiente</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 Gestiona responsablemente los recursos económicos.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s-ES" sz="900" u="none" strike="noStrike" dirty="0">
                          <a:effectLst/>
                        </a:rPr>
                        <a:t>Indaga mediante métodos científicos para construir sus conocimientos.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Explica el mundo físico basándose en conocimientos sobre los seres vivos, materia y energía, biodiversidad, Tierra y universo.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ES" sz="900" u="none" strike="noStrike" dirty="0">
                          <a:effectLst/>
                        </a:rPr>
                        <a:t> Diseña y construye soluciones tecnológicas para resolver problemas de su entorno.</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PE" sz="900" u="none" strike="noStrike" dirty="0">
                          <a:effectLst/>
                        </a:rPr>
                        <a:t>Aprecia de manera crítica manifestaciones artístico-culturales.</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Crea proyectos desde los lenguajes artísticos.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ctr"/>
                      <a:r>
                        <a:rPr lang="es-ES" sz="900" u="none" strike="noStrike" dirty="0">
                          <a:effectLst/>
                        </a:rPr>
                        <a:t>Construye su identidad como persona humana, amada por Dios, digna, libre y trascendente, comprendiendo la doctrina de su propia religión, abierto al diálogo con las que le son cercanas.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ES" sz="900" u="none" strike="noStrike" dirty="0">
                          <a:effectLst/>
                        </a:rPr>
                        <a:t>Asume la experiencia del encuentro personal y comunitario con Dios en su proyecto de vida en coherencia con su creencia religiosa.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ctr"/>
                      <a:r>
                        <a:rPr lang="es-PE" sz="900" u="none" strike="noStrike" dirty="0">
                          <a:effectLst/>
                        </a:rPr>
                        <a:t>Se desenvuelve de manera autónoma a través de su motricidad.</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Asume una vida saludable.</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ES" sz="900" u="none" strike="noStrike" dirty="0">
                          <a:effectLst/>
                        </a:rPr>
                        <a:t>Interactúa a través de sus habilidades sociomotrices.</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ctr"/>
                      <a:r>
                        <a:rPr lang="es-PE" sz="900" u="none" strike="noStrike" dirty="0">
                          <a:effectLst/>
                        </a:rPr>
                        <a:t>Se comunica oralmente en inglés como lengua extranjera.</a:t>
                      </a:r>
                      <a:endParaRPr lang="es-PE"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Lee diversos tipos de textos escritos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es-ES" sz="900" u="none" strike="noStrike" dirty="0">
                          <a:effectLst/>
                        </a:rPr>
                        <a:t> Escribe diversos tipos de textos en inglés como lengua extranjera.</a:t>
                      </a:r>
                      <a:endParaRPr lang="es-ES" sz="900" b="0" i="0" u="none" strike="noStrike" dirty="0">
                        <a:solidFill>
                          <a:srgbClr val="000000"/>
                        </a:solidFill>
                        <a:effectLst/>
                        <a:latin typeface="Calibri" panose="020F0502020204030204" pitchFamily="34" charset="0"/>
                      </a:endParaRPr>
                    </a:p>
                  </a:txBody>
                  <a:tcPr marL="8842" marR="8842" marT="88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t"/>
                      <a:r>
                        <a:rPr lang="es-ES" sz="900" u="none" strike="noStrike" dirty="0">
                          <a:effectLst/>
                        </a:rPr>
                        <a:t>Se desenvuelve en entornos virtuales generados por las TIC</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ES" sz="900" u="none" strike="noStrike" dirty="0">
                          <a:effectLst/>
                        </a:rPr>
                        <a:t>Gestiona su aprendizaje de manera autónoma</a:t>
                      </a:r>
                      <a:endParaRPr lang="es-ES" sz="900" b="0" i="0" u="none" strike="noStrike" dirty="0">
                        <a:solidFill>
                          <a:srgbClr val="000000"/>
                        </a:solidFill>
                        <a:effectLst/>
                        <a:latin typeface="Calibri" panose="020F0502020204030204" pitchFamily="34" charset="0"/>
                      </a:endParaRPr>
                    </a:p>
                  </a:txBody>
                  <a:tcPr marL="8842" marR="8842" marT="8842"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10775"/>
                  </a:ext>
                </a:extLst>
              </a:tr>
              <a:tr h="283944">
                <a:tc>
                  <a:txBody>
                    <a:bodyPr/>
                    <a:lstStyle/>
                    <a:p>
                      <a:pPr algn="ctr" fontAlgn="ctr"/>
                      <a:r>
                        <a:rPr lang="es-MX" sz="1200" b="0" i="0" u="none" strike="noStrike" dirty="0">
                          <a:solidFill>
                            <a:srgbClr val="000000"/>
                          </a:solidFill>
                          <a:effectLst/>
                          <a:latin typeface="Calibri" panose="020F0502020204030204" pitchFamily="34" charset="0"/>
                        </a:rPr>
                        <a:t>CALLACA DE LA CRUZ ÁNGEL</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526518"/>
                  </a:ext>
                </a:extLst>
              </a:tr>
              <a:tr h="283944">
                <a:tc>
                  <a:txBody>
                    <a:bodyPr/>
                    <a:lstStyle/>
                    <a:p>
                      <a:pPr algn="ctr" fontAlgn="ctr"/>
                      <a:r>
                        <a:rPr lang="es-ES" sz="1200" b="0" i="0" u="none" strike="noStrike" dirty="0">
                          <a:solidFill>
                            <a:srgbClr val="000000"/>
                          </a:solidFill>
                          <a:effectLst/>
                          <a:latin typeface="Calibri" panose="020F0502020204030204" pitchFamily="34" charset="0"/>
                        </a:rPr>
                        <a:t>TANTARICO HUAMÁN HILDA</a:t>
                      </a:r>
                      <a:endParaRPr lang="es-PE"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Calibri" panose="020F0502020204030204" pitchFamily="34" charset="0"/>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C</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PE" sz="1200" b="1" u="none" strike="noStrike" dirty="0">
                          <a:solidFill>
                            <a:schemeClr val="tx1"/>
                          </a:solidFill>
                          <a:effectLst/>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B</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MX" sz="1200" b="1" i="0" u="none" strike="noStrike" dirty="0">
                          <a:solidFill>
                            <a:schemeClr val="tx1"/>
                          </a:solidFill>
                          <a:effectLst/>
                          <a:latin typeface="Calibri" panose="020F0502020204030204" pitchFamily="34" charset="0"/>
                        </a:rPr>
                        <a:t>A</a:t>
                      </a:r>
                      <a:endParaRPr lang="es-PE" sz="1200" b="1" i="0" u="none" strike="noStrike" dirty="0">
                        <a:solidFill>
                          <a:schemeClr val="tx1"/>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S" sz="1200" b="1" i="0" u="none" strike="noStrike" dirty="0">
                          <a:solidFill>
                            <a:schemeClr val="tx1"/>
                          </a:solidFill>
                          <a:effectLst/>
                          <a:latin typeface="Arial" panose="020B0604020202020204" pitchFamily="34" charset="0"/>
                        </a:rPr>
                        <a:t>-</a:t>
                      </a:r>
                      <a:endParaRPr lang="es-PE" sz="1200" b="1" i="0" u="none" strike="noStrike" dirty="0">
                        <a:solidFill>
                          <a:schemeClr val="tx1"/>
                        </a:solidFill>
                        <a:effectLst/>
                        <a:latin typeface="Arial" panose="020B060402020202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PE" sz="1200" b="1" u="none" strike="noStrike" dirty="0">
                          <a:effectLst/>
                        </a:rPr>
                        <a:t>A</a:t>
                      </a:r>
                      <a:endParaRPr lang="es-PE" sz="1200" b="1" i="0" u="none" strike="noStrike" dirty="0">
                        <a:solidFill>
                          <a:srgbClr val="000000"/>
                        </a:solidFill>
                        <a:effectLst/>
                        <a:latin typeface="Calibri" panose="020F0502020204030204" pitchFamily="34" charset="0"/>
                      </a:endParaRPr>
                    </a:p>
                  </a:txBody>
                  <a:tcPr marL="8842" marR="8842" marT="8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1206330"/>
                  </a:ext>
                </a:extLst>
              </a:tr>
            </a:tbl>
          </a:graphicData>
        </a:graphic>
      </p:graphicFrame>
      <p:sp>
        <p:nvSpPr>
          <p:cNvPr id="8" name="CuadroTexto 7">
            <a:extLst>
              <a:ext uri="{FF2B5EF4-FFF2-40B4-BE49-F238E27FC236}">
                <a16:creationId xmlns:a16="http://schemas.microsoft.com/office/drawing/2014/main" id="{E22E6715-B331-4C07-A3F3-ACFD85CA3235}"/>
              </a:ext>
            </a:extLst>
          </p:cNvPr>
          <p:cNvSpPr txBox="1"/>
          <p:nvPr/>
        </p:nvSpPr>
        <p:spPr>
          <a:xfrm>
            <a:off x="235131" y="5600357"/>
            <a:ext cx="11606936" cy="1077218"/>
          </a:xfrm>
          <a:prstGeom prst="rect">
            <a:avLst/>
          </a:prstGeom>
          <a:noFill/>
        </p:spPr>
        <p:txBody>
          <a:bodyPr wrap="square" rtlCol="0">
            <a:spAutoFit/>
          </a:bodyPr>
          <a:lstStyle/>
          <a:p>
            <a:pPr algn="just"/>
            <a:r>
              <a:rPr lang="es-ES" sz="1600" dirty="0"/>
              <a:t>En el ejemplo el  estudiante 1 permanece en el grado porque de las tres áreas que  pasó  a recuperación, solo dos pudo superar (matemática y educación física)  y una de ellas no lo logró (ciencia y tecnología). </a:t>
            </a:r>
          </a:p>
          <a:p>
            <a:r>
              <a:rPr lang="es-ES" sz="1600" dirty="0"/>
              <a:t>En el ejemplo el estudiante 2 es promovido porque cumplen el criterio establecido para la promoción, es decir superó la dificultad en el área de matemática en el periodo de recuperación.</a:t>
            </a:r>
            <a:endParaRPr lang="es-PE" sz="1600" dirty="0"/>
          </a:p>
        </p:txBody>
      </p:sp>
      <p:sp>
        <p:nvSpPr>
          <p:cNvPr id="9" name="Rectángulo 8">
            <a:extLst>
              <a:ext uri="{FF2B5EF4-FFF2-40B4-BE49-F238E27FC236}">
                <a16:creationId xmlns:a16="http://schemas.microsoft.com/office/drawing/2014/main" id="{5C9CD4F1-A009-4C35-8C65-865BA157D376}"/>
              </a:ext>
            </a:extLst>
          </p:cNvPr>
          <p:cNvSpPr/>
          <p:nvPr/>
        </p:nvSpPr>
        <p:spPr>
          <a:xfrm>
            <a:off x="10659762" y="296091"/>
            <a:ext cx="930876" cy="3794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EIB</a:t>
            </a:r>
            <a:endParaRPr lang="es-PE" dirty="0">
              <a:solidFill>
                <a:schemeClr val="tx1"/>
              </a:solidFill>
            </a:endParaRPr>
          </a:p>
        </p:txBody>
      </p:sp>
    </p:spTree>
    <p:extLst>
      <p:ext uri="{BB962C8B-B14F-4D97-AF65-F5344CB8AC3E}">
        <p14:creationId xmlns:p14="http://schemas.microsoft.com/office/powerpoint/2010/main" val="1893711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698347" y="620595"/>
            <a:ext cx="10793436" cy="4278094"/>
          </a:xfrm>
          <a:prstGeom prst="rect">
            <a:avLst/>
          </a:prstGeom>
        </p:spPr>
        <p:txBody>
          <a:bodyPr wrap="square">
            <a:spAutoFit/>
          </a:bodyPr>
          <a:lstStyle/>
          <a:p>
            <a:pPr algn="just"/>
            <a:r>
              <a:rPr lang="es-ES" sz="3200" dirty="0">
                <a:latin typeface="Nunito"/>
              </a:rPr>
              <a:t>Ahora, la maestra Martha quiere elaborar conclusiones descriptivas y solicita apoyo al director para realizar esta tarea. </a:t>
            </a:r>
          </a:p>
          <a:p>
            <a:pPr marL="457200" indent="-457200" algn="just">
              <a:buFontTx/>
              <a:buChar char="-"/>
            </a:pPr>
            <a:r>
              <a:rPr lang="es-PE" sz="3200" dirty="0">
                <a:latin typeface="Nunito"/>
              </a:rPr>
              <a:t>¿Qué se debe tener en cuenta para elaborar las conclusiones descriptivas? </a:t>
            </a:r>
          </a:p>
          <a:p>
            <a:pPr marL="457200" indent="-457200" algn="just">
              <a:buFontTx/>
              <a:buChar char="-"/>
            </a:pPr>
            <a:r>
              <a:rPr lang="es-PE" sz="3200" dirty="0">
                <a:latin typeface="Nunito"/>
              </a:rPr>
              <a:t>¿Cómo puedes ayudar a la maestra Martha a realizar conclusiones descriptivas?</a:t>
            </a:r>
          </a:p>
          <a:p>
            <a:pPr algn="just"/>
            <a:endParaRPr lang="es-ES" sz="4800" dirty="0">
              <a:latin typeface="Nunito"/>
            </a:endParaRPr>
          </a:p>
        </p:txBody>
      </p:sp>
      <p:pic>
        <p:nvPicPr>
          <p:cNvPr id="2" name="Imagen 1">
            <a:extLst>
              <a:ext uri="{FF2B5EF4-FFF2-40B4-BE49-F238E27FC236}">
                <a16:creationId xmlns:a16="http://schemas.microsoft.com/office/drawing/2014/main" id="{D6A29D6E-FBBB-4DAE-8CBC-C17035D779AD}"/>
              </a:ext>
            </a:extLst>
          </p:cNvPr>
          <p:cNvPicPr>
            <a:picLocks noChangeAspect="1"/>
          </p:cNvPicPr>
          <p:nvPr/>
        </p:nvPicPr>
        <p:blipFill>
          <a:blip r:embed="rId2"/>
          <a:stretch>
            <a:fillRect/>
          </a:stretch>
        </p:blipFill>
        <p:spPr>
          <a:xfrm>
            <a:off x="7539057" y="4126871"/>
            <a:ext cx="3448074" cy="1980313"/>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2780657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p:nvPr/>
        </p:nvPicPr>
        <p:blipFill rotWithShape="1">
          <a:blip r:embed="rId2"/>
          <a:srcRect l="32000" t="26252" r="19140" b="16717"/>
          <a:stretch/>
        </p:blipFill>
        <p:spPr bwMode="auto">
          <a:xfrm>
            <a:off x="1460500" y="1990124"/>
            <a:ext cx="8737600" cy="4555525"/>
          </a:xfrm>
          <a:prstGeom prst="rect">
            <a:avLst/>
          </a:prstGeom>
          <a:ln>
            <a:noFill/>
          </a:ln>
          <a:extLst>
            <a:ext uri="{53640926-AAD7-44D8-BBD7-CCE9431645EC}">
              <a14:shadowObscured xmlns:a14="http://schemas.microsoft.com/office/drawing/2010/main"/>
            </a:ext>
          </a:extLst>
        </p:spPr>
      </p:pic>
      <p:graphicFrame>
        <p:nvGraphicFramePr>
          <p:cNvPr id="2" name="Tabla 1"/>
          <p:cNvGraphicFramePr>
            <a:graphicFrameLocks noGrp="1"/>
          </p:cNvGraphicFramePr>
          <p:nvPr/>
        </p:nvGraphicFramePr>
        <p:xfrm>
          <a:off x="215900" y="250224"/>
          <a:ext cx="11722100" cy="1224598"/>
        </p:xfrm>
        <a:graphic>
          <a:graphicData uri="http://schemas.openxmlformats.org/drawingml/2006/table">
            <a:tbl>
              <a:tblPr>
                <a:tableStyleId>{5C22544A-7EE6-4342-B048-85BDC9FD1C3A}</a:tableStyleId>
              </a:tblPr>
              <a:tblGrid>
                <a:gridCol w="11722100">
                  <a:extLst>
                    <a:ext uri="{9D8B030D-6E8A-4147-A177-3AD203B41FA5}">
                      <a16:colId xmlns:a16="http://schemas.microsoft.com/office/drawing/2014/main" val="640226097"/>
                    </a:ext>
                  </a:extLst>
                </a:gridCol>
              </a:tblGrid>
              <a:tr h="905476">
                <a:tc>
                  <a:txBody>
                    <a:bodyPr/>
                    <a:lstStyle/>
                    <a:p>
                      <a:pPr algn="ctr">
                        <a:lnSpc>
                          <a:spcPct val="115000"/>
                        </a:lnSpc>
                        <a:spcAft>
                          <a:spcPts val="0"/>
                        </a:spcAft>
                      </a:pPr>
                      <a:r>
                        <a:rPr lang="es-PE" sz="3600" b="1" kern="1200" dirty="0">
                          <a:solidFill>
                            <a:srgbClr val="C00000"/>
                          </a:solidFill>
                          <a:latin typeface="Arial Black" panose="020B0A04020102020204" pitchFamily="34" charset="0"/>
                          <a:ea typeface="+mj-ea"/>
                          <a:cs typeface="+mj-cs"/>
                        </a:rPr>
                        <a:t>¿Cómo puedes ayudar a la maestra Martha a realizar conclusiones descriptivas?</a:t>
                      </a:r>
                      <a:endParaRPr lang="en-US" sz="3600" b="1" kern="1200" dirty="0">
                        <a:solidFill>
                          <a:srgbClr val="C00000"/>
                        </a:solidFill>
                        <a:latin typeface="Arial Black" panose="020B0A04020102020204" pitchFamily="34" charset="0"/>
                        <a:ea typeface="+mj-ea"/>
                        <a:cs typeface="+mj-cs"/>
                      </a:endParaRPr>
                    </a:p>
                  </a:txBody>
                  <a:tcPr marL="89535" marR="89535" marT="0" marB="0"/>
                </a:tc>
                <a:extLst>
                  <a:ext uri="{0D108BD9-81ED-4DB2-BD59-A6C34878D82A}">
                    <a16:rowId xmlns:a16="http://schemas.microsoft.com/office/drawing/2014/main" val="1915565522"/>
                  </a:ext>
                </a:extLst>
              </a:tr>
            </a:tbl>
          </a:graphicData>
        </a:graphic>
      </p:graphicFrame>
    </p:spTree>
    <p:extLst>
      <p:ext uri="{BB962C8B-B14F-4D97-AF65-F5344CB8AC3E}">
        <p14:creationId xmlns:p14="http://schemas.microsoft.com/office/powerpoint/2010/main" val="279266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CD174977-8B79-4D5F-AADD-960C645E2969}"/>
              </a:ext>
            </a:extLst>
          </p:cNvPr>
          <p:cNvGraphicFramePr>
            <a:graphicFrameLocks noGrp="1"/>
          </p:cNvGraphicFramePr>
          <p:nvPr/>
        </p:nvGraphicFramePr>
        <p:xfrm>
          <a:off x="662614" y="521462"/>
          <a:ext cx="10515600" cy="3136138"/>
        </p:xfrm>
        <a:graphic>
          <a:graphicData uri="http://schemas.openxmlformats.org/drawingml/2006/table">
            <a:tbl>
              <a:tblPr>
                <a:tableStyleId>{5C22544A-7EE6-4342-B048-85BDC9FD1C3A}</a:tableStyleId>
              </a:tblPr>
              <a:tblGrid>
                <a:gridCol w="10515600">
                  <a:extLst>
                    <a:ext uri="{9D8B030D-6E8A-4147-A177-3AD203B41FA5}">
                      <a16:colId xmlns:a16="http://schemas.microsoft.com/office/drawing/2014/main" val="4217897052"/>
                    </a:ext>
                  </a:extLst>
                </a:gridCol>
              </a:tblGrid>
              <a:tr h="0">
                <a:tc>
                  <a:txBody>
                    <a:bodyPr/>
                    <a:lstStyle/>
                    <a:p>
                      <a:pPr marL="471170" algn="l">
                        <a:lnSpc>
                          <a:spcPct val="115000"/>
                        </a:lnSpc>
                      </a:pPr>
                      <a:r>
                        <a:rPr lang="es-PE" sz="1800" kern="1200" dirty="0">
                          <a:solidFill>
                            <a:schemeClr val="tx1"/>
                          </a:solidFill>
                          <a:latin typeface="+mn-lt"/>
                          <a:ea typeface="+mn-ea"/>
                          <a:cs typeface="+mn-cs"/>
                        </a:rPr>
                        <a:t>En el presente año, Martha es la profesora de 6to grado, ha observado que varios de sus estudiantes tienen dificultades para cumplir con sus tareas. Durante una asamblea de aula, al dialogar sobre las causas detrás de esto, los estudiantes expresaron su falta de motivación para realizar las tareas en casa, argumentando que no le encontraban sentido. Esta situación preocupó a Martha, ya que próximamente los estudiantes pasarían de 6to grado a secundaria.  Dialogaron sobre qué tan preparadas o preparados están y qué necesitan para llegar satisfactoriamente a la secundaria. Pensaron en cómo se organizan para hacer sus tareas, lo cual es una muestra importante de la autonomía que van logrando para aprender y afrontar la vida escolar. Por ello, surgió la siguiente pregunta: ¿qué vamos a hacer para resolver la dificultad que tenemos ahora con relación a las tareas? </a:t>
                      </a:r>
                    </a:p>
                    <a:p>
                      <a:pPr marL="471170" algn="l">
                        <a:lnSpc>
                          <a:spcPct val="115000"/>
                        </a:lnSpc>
                      </a:pPr>
                      <a:r>
                        <a:rPr lang="es-PE" sz="1800" kern="1200" dirty="0">
                          <a:solidFill>
                            <a:schemeClr val="tx1"/>
                          </a:solidFill>
                          <a:latin typeface="+mn-lt"/>
                          <a:ea typeface="+mn-ea"/>
                          <a:cs typeface="+mn-cs"/>
                        </a:rPr>
                        <a:t>Juntos acordaron:</a:t>
                      </a:r>
                    </a:p>
                  </a:txBody>
                  <a:tcPr marL="89535" marR="89535" marT="0" marB="0">
                    <a:solidFill>
                      <a:schemeClr val="bg1"/>
                    </a:solidFill>
                  </a:tcPr>
                </a:tc>
                <a:extLst>
                  <a:ext uri="{0D108BD9-81ED-4DB2-BD59-A6C34878D82A}">
                    <a16:rowId xmlns:a16="http://schemas.microsoft.com/office/drawing/2014/main" val="2755798269"/>
                  </a:ext>
                </a:extLst>
              </a:tr>
            </a:tbl>
          </a:graphicData>
        </a:graphic>
      </p:graphicFrame>
      <p:pic>
        <p:nvPicPr>
          <p:cNvPr id="5" name="Picture 3" descr="Niños Leyendo Libros, Niños Y Niñas De Diferentes Nacionalidades.  Ilustración Vectorial En Estilo De Dibujos Animados Planos Fotos, retratos,  imágenes y fotografía de archivo libres de derecho. Image 205547829">
            <a:extLst>
              <a:ext uri="{FF2B5EF4-FFF2-40B4-BE49-F238E27FC236}">
                <a16:creationId xmlns:a16="http://schemas.microsoft.com/office/drawing/2014/main" id="{54EB4768-8BC0-406F-9852-B0568ED6CD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1696" y="4133801"/>
            <a:ext cx="3497690" cy="2002045"/>
          </a:xfrm>
          <a:prstGeom prst="rect">
            <a:avLst/>
          </a:prstGeom>
          <a:noFill/>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8" name="CuadroTexto 7">
            <a:extLst>
              <a:ext uri="{FF2B5EF4-FFF2-40B4-BE49-F238E27FC236}">
                <a16:creationId xmlns:a16="http://schemas.microsoft.com/office/drawing/2014/main" id="{9F402E4B-2247-44E2-83C2-41265E265CAB}"/>
              </a:ext>
            </a:extLst>
          </p:cNvPr>
          <p:cNvSpPr txBox="1"/>
          <p:nvPr/>
        </p:nvSpPr>
        <p:spPr>
          <a:xfrm>
            <a:off x="662614" y="3721100"/>
            <a:ext cx="7224086" cy="2303451"/>
          </a:xfrm>
          <a:prstGeom prst="rect">
            <a:avLst/>
          </a:prstGeom>
          <a:noFill/>
        </p:spPr>
        <p:txBody>
          <a:bodyPr wrap="square">
            <a:spAutoFit/>
          </a:bodyPr>
          <a:lstStyle/>
          <a:p>
            <a:pPr marL="471170" algn="l">
              <a:lnSpc>
                <a:spcPct val="115000"/>
              </a:lnSpc>
            </a:pPr>
            <a:r>
              <a:rPr lang="es-PE" sz="1800" kern="1200" dirty="0">
                <a:solidFill>
                  <a:schemeClr val="tx1"/>
                </a:solidFill>
                <a:latin typeface="+mn-lt"/>
                <a:ea typeface="+mn-ea"/>
                <a:cs typeface="+mn-cs"/>
              </a:rPr>
              <a:t>1°    Informarse sobre cómo deben ser las tareas. (Lectura) </a:t>
            </a:r>
          </a:p>
          <a:p>
            <a:pPr marL="471170" algn="l">
              <a:lnSpc>
                <a:spcPct val="115000"/>
              </a:lnSpc>
            </a:pPr>
            <a:r>
              <a:rPr lang="es-PE" sz="1800" kern="1200" dirty="0">
                <a:solidFill>
                  <a:schemeClr val="tx1"/>
                </a:solidFill>
                <a:latin typeface="+mn-lt"/>
                <a:ea typeface="+mn-ea"/>
                <a:cs typeface="+mn-cs"/>
              </a:rPr>
              <a:t>2°    Reflexionar y dialogar sobre ¿Cómo hago mis tareas?, para ello escribir un texto descriptivo (Escritura)</a:t>
            </a:r>
          </a:p>
          <a:p>
            <a:pPr marL="471170" algn="l">
              <a:lnSpc>
                <a:spcPct val="115000"/>
              </a:lnSpc>
            </a:pPr>
            <a:r>
              <a:rPr lang="es-PE" sz="1800" kern="1200" dirty="0">
                <a:solidFill>
                  <a:schemeClr val="tx1"/>
                </a:solidFill>
                <a:latin typeface="+mn-lt"/>
                <a:ea typeface="+mn-ea"/>
                <a:cs typeface="+mn-cs"/>
              </a:rPr>
              <a:t>3°     Investigamos y discutimos sobre las tareas, su sentido, ventajas, dificultades. (Lectura y oralidad) </a:t>
            </a:r>
          </a:p>
          <a:p>
            <a:pPr marL="471170" algn="l">
              <a:lnSpc>
                <a:spcPct val="115000"/>
              </a:lnSpc>
            </a:pPr>
            <a:r>
              <a:rPr lang="es-PE" sz="1800" kern="1200" dirty="0">
                <a:solidFill>
                  <a:schemeClr val="tx1"/>
                </a:solidFill>
                <a:latin typeface="+mn-lt"/>
                <a:ea typeface="+mn-ea"/>
                <a:cs typeface="+mn-cs"/>
              </a:rPr>
              <a:t>4°     Escribimos decálogo de los aspectos a tener en cuenta para asumir las tareas con éxito en la secundaria.</a:t>
            </a:r>
          </a:p>
        </p:txBody>
      </p:sp>
    </p:spTree>
    <p:extLst>
      <p:ext uri="{BB962C8B-B14F-4D97-AF65-F5344CB8AC3E}">
        <p14:creationId xmlns:p14="http://schemas.microsoft.com/office/powerpoint/2010/main" val="1213705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326F561-33FB-4EB7-A955-3E0EC089D3E7}"/>
              </a:ext>
            </a:extLst>
          </p:cNvPr>
          <p:cNvPicPr>
            <a:picLocks noChangeAspect="1"/>
          </p:cNvPicPr>
          <p:nvPr/>
        </p:nvPicPr>
        <p:blipFill>
          <a:blip r:embed="rId2"/>
          <a:stretch>
            <a:fillRect/>
          </a:stretch>
        </p:blipFill>
        <p:spPr>
          <a:xfrm>
            <a:off x="457265" y="1686510"/>
            <a:ext cx="5880181" cy="4079290"/>
          </a:xfrm>
          <a:prstGeom prst="rect">
            <a:avLst/>
          </a:prstGeom>
        </p:spPr>
      </p:pic>
      <p:sp>
        <p:nvSpPr>
          <p:cNvPr id="2" name="Rectángulo 1"/>
          <p:cNvSpPr/>
          <p:nvPr/>
        </p:nvSpPr>
        <p:spPr>
          <a:xfrm>
            <a:off x="316627" y="287106"/>
            <a:ext cx="11558745" cy="1200329"/>
          </a:xfrm>
          <a:prstGeom prst="rect">
            <a:avLst/>
          </a:prstGeom>
        </p:spPr>
        <p:txBody>
          <a:bodyPr wrap="square">
            <a:spAutoFit/>
          </a:bodyPr>
          <a:lstStyle/>
          <a:p>
            <a:pPr algn="ctr"/>
            <a:r>
              <a:rPr lang="es-PE" sz="3600" b="1" dirty="0">
                <a:solidFill>
                  <a:srgbClr val="C00000"/>
                </a:solidFill>
                <a:latin typeface="Arial Black" panose="020B0A04020102020204" pitchFamily="34" charset="0"/>
                <a:ea typeface="+mj-ea"/>
                <a:cs typeface="+mj-cs"/>
              </a:rPr>
              <a:t>¿Cómo saber si el nivel de logro responde al desarrollo de la competencia? </a:t>
            </a:r>
            <a:endParaRPr lang="en-US" sz="3600" b="1" dirty="0">
              <a:solidFill>
                <a:srgbClr val="C00000"/>
              </a:solidFill>
              <a:latin typeface="Arial Black" panose="020B0A04020102020204" pitchFamily="34" charset="0"/>
              <a:ea typeface="+mj-ea"/>
              <a:cs typeface="+mj-cs"/>
            </a:endParaRPr>
          </a:p>
        </p:txBody>
      </p:sp>
      <p:pic>
        <p:nvPicPr>
          <p:cNvPr id="6" name="Imagen 5">
            <a:extLst>
              <a:ext uri="{FF2B5EF4-FFF2-40B4-BE49-F238E27FC236}">
                <a16:creationId xmlns:a16="http://schemas.microsoft.com/office/drawing/2014/main" id="{5A6F7CD1-1578-4BA3-B88F-2A34148AFD22}"/>
              </a:ext>
            </a:extLst>
          </p:cNvPr>
          <p:cNvPicPr/>
          <p:nvPr/>
        </p:nvPicPr>
        <p:blipFill rotWithShape="1">
          <a:blip r:embed="rId3"/>
          <a:srcRect l="17519" t="15666" r="17655" b="10540"/>
          <a:stretch/>
        </p:blipFill>
        <p:spPr bwMode="auto">
          <a:xfrm>
            <a:off x="6362846" y="1724610"/>
            <a:ext cx="5400273" cy="3952289"/>
          </a:xfrm>
          <a:prstGeom prst="rect">
            <a:avLst/>
          </a:prstGeom>
          <a:ln>
            <a:noFill/>
          </a:ln>
          <a:extLst>
            <a:ext uri="{53640926-AAD7-44D8-BBD7-CCE9431645EC}">
              <a14:shadowObscured xmlns:a14="http://schemas.microsoft.com/office/drawing/2010/main"/>
            </a:ext>
          </a:extLst>
        </p:spPr>
      </p:pic>
      <p:sp>
        <p:nvSpPr>
          <p:cNvPr id="7" name="Título 1">
            <a:extLst>
              <a:ext uri="{FF2B5EF4-FFF2-40B4-BE49-F238E27FC236}">
                <a16:creationId xmlns:a16="http://schemas.microsoft.com/office/drawing/2014/main" id="{941AF36C-9A0D-42AB-8517-C009CA7E132C}"/>
              </a:ext>
            </a:extLst>
          </p:cNvPr>
          <p:cNvSpPr txBox="1">
            <a:spLocks/>
          </p:cNvSpPr>
          <p:nvPr/>
        </p:nvSpPr>
        <p:spPr>
          <a:xfrm>
            <a:off x="3200465" y="5888675"/>
            <a:ext cx="6238078" cy="47383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solidFill>
                  <a:srgbClr val="00B0F0"/>
                </a:solidFill>
                <a:latin typeface="Arial Black" panose="020B0A04020102020204" pitchFamily="34" charset="0"/>
              </a:rPr>
              <a:t>ANÁLISIS DE  EVIDENCIAS</a:t>
            </a:r>
            <a:endParaRPr lang="es-PE" sz="2800" b="1" dirty="0">
              <a:solidFill>
                <a:srgbClr val="00B0F0"/>
              </a:solidFill>
              <a:latin typeface="Arial Black" panose="020B0A04020102020204" pitchFamily="34" charset="0"/>
            </a:endParaRPr>
          </a:p>
        </p:txBody>
      </p:sp>
    </p:spTree>
    <p:extLst>
      <p:ext uri="{BB962C8B-B14F-4D97-AF65-F5344CB8AC3E}">
        <p14:creationId xmlns:p14="http://schemas.microsoft.com/office/powerpoint/2010/main" val="229905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B0B500-43E6-4FB7-8F5B-99FAD5DB4038}"/>
              </a:ext>
            </a:extLst>
          </p:cNvPr>
          <p:cNvSpPr>
            <a:spLocks noGrp="1"/>
          </p:cNvSpPr>
          <p:nvPr>
            <p:ph type="title" idx="4294967295"/>
          </p:nvPr>
        </p:nvSpPr>
        <p:spPr>
          <a:xfrm>
            <a:off x="838200" y="365125"/>
            <a:ext cx="10515600" cy="549275"/>
          </a:xfrm>
          <a:prstGeom prst="rect">
            <a:avLst/>
          </a:prstGeom>
        </p:spPr>
        <p:txBody>
          <a:bodyPr/>
          <a:lstStyle/>
          <a:p>
            <a:r>
              <a:rPr lang="es-ES" b="1" dirty="0">
                <a:solidFill>
                  <a:srgbClr val="C00000"/>
                </a:solidFill>
                <a:latin typeface="Arial Black" panose="020B0A04020102020204" pitchFamily="34" charset="0"/>
              </a:rPr>
              <a:t>PROPÓSITO</a:t>
            </a:r>
            <a:endParaRPr lang="es-PE" b="1" dirty="0">
              <a:solidFill>
                <a:srgbClr val="C00000"/>
              </a:solidFill>
              <a:latin typeface="Arial Black" panose="020B0A04020102020204" pitchFamily="34" charset="0"/>
            </a:endParaRPr>
          </a:p>
        </p:txBody>
      </p:sp>
      <p:sp>
        <p:nvSpPr>
          <p:cNvPr id="3" name="Marcador de contenido 2">
            <a:extLst>
              <a:ext uri="{FF2B5EF4-FFF2-40B4-BE49-F238E27FC236}">
                <a16:creationId xmlns:a16="http://schemas.microsoft.com/office/drawing/2014/main" id="{5BF354D0-2185-4287-8FF3-42491B8120D9}"/>
              </a:ext>
            </a:extLst>
          </p:cNvPr>
          <p:cNvSpPr>
            <a:spLocks noGrp="1"/>
          </p:cNvSpPr>
          <p:nvPr>
            <p:ph idx="4294967295"/>
          </p:nvPr>
        </p:nvSpPr>
        <p:spPr>
          <a:xfrm>
            <a:off x="838200" y="1728817"/>
            <a:ext cx="9690100" cy="1606566"/>
          </a:xfrm>
          <a:prstGeom prst="rect">
            <a:avLst/>
          </a:prstGeom>
        </p:spPr>
        <p:txBody>
          <a:bodyPr>
            <a:normAutofit lnSpcReduction="10000"/>
          </a:bodyPr>
          <a:lstStyle/>
          <a:p>
            <a:pPr marL="0" indent="0" algn="just">
              <a:buNone/>
            </a:pPr>
            <a:r>
              <a:rPr lang="es-ES" dirty="0">
                <a:effectLst/>
                <a:latin typeface="Calibri" panose="020F0502020204030204" pitchFamily="34" charset="0"/>
                <a:ea typeface="Calibri" panose="020F0502020204030204" pitchFamily="34" charset="0"/>
              </a:rPr>
              <a:t>Brindar orientaciones a los directivos de las IIEE de la Ugel Huaraz, sobre las disposiciones acerca de la evaluación formativa al culminar el periodo lectivo 2023 en el marco de la RVM N.° 00094-2020-MINEDU.</a:t>
            </a:r>
          </a:p>
        </p:txBody>
      </p:sp>
      <p:sp>
        <p:nvSpPr>
          <p:cNvPr id="4" name="Título 1">
            <a:extLst>
              <a:ext uri="{FF2B5EF4-FFF2-40B4-BE49-F238E27FC236}">
                <a16:creationId xmlns:a16="http://schemas.microsoft.com/office/drawing/2014/main" id="{F3B0B500-43E6-4FB7-8F5B-99FAD5DB4038}"/>
              </a:ext>
            </a:extLst>
          </p:cNvPr>
          <p:cNvSpPr txBox="1">
            <a:spLocks/>
          </p:cNvSpPr>
          <p:nvPr/>
        </p:nvSpPr>
        <p:spPr>
          <a:xfrm>
            <a:off x="743465" y="3429001"/>
            <a:ext cx="10515600" cy="9862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dirty="0">
                <a:solidFill>
                  <a:srgbClr val="C00000"/>
                </a:solidFill>
                <a:latin typeface="Arial Black" panose="020B0A04020102020204" pitchFamily="34" charset="0"/>
              </a:rPr>
              <a:t>PRODUCTO</a:t>
            </a:r>
            <a:r>
              <a:rPr lang="es-ES" sz="2800" dirty="0">
                <a:latin typeface="Calibri" panose="020F0502020204030204" pitchFamily="34" charset="0"/>
                <a:ea typeface="Calibri" panose="020F0502020204030204" pitchFamily="34" charset="0"/>
                <a:cs typeface="+mn-cs"/>
              </a:rPr>
              <a:t>  </a:t>
            </a:r>
            <a:endParaRPr lang="es-PE" sz="2800" dirty="0">
              <a:latin typeface="Calibri" panose="020F0502020204030204" pitchFamily="34" charset="0"/>
              <a:ea typeface="Calibri" panose="020F0502020204030204" pitchFamily="34" charset="0"/>
              <a:cs typeface="+mn-cs"/>
            </a:endParaRPr>
          </a:p>
        </p:txBody>
      </p:sp>
      <p:sp>
        <p:nvSpPr>
          <p:cNvPr id="7" name="Título 1">
            <a:extLst>
              <a:ext uri="{FF2B5EF4-FFF2-40B4-BE49-F238E27FC236}">
                <a16:creationId xmlns:a16="http://schemas.microsoft.com/office/drawing/2014/main" id="{C4FD66E9-45AF-4CD5-9AAC-D830071079AB}"/>
              </a:ext>
            </a:extLst>
          </p:cNvPr>
          <p:cNvSpPr txBox="1">
            <a:spLocks/>
          </p:cNvSpPr>
          <p:nvPr/>
        </p:nvSpPr>
        <p:spPr>
          <a:xfrm>
            <a:off x="743465" y="4606480"/>
            <a:ext cx="10515600" cy="11324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dirty="0">
                <a:latin typeface="Calibri" panose="020F0502020204030204" pitchFamily="34" charset="0"/>
                <a:ea typeface="Calibri" panose="020F0502020204030204" pitchFamily="34" charset="0"/>
                <a:cs typeface="+mn-cs"/>
              </a:rPr>
              <a:t>Diseño de ruta de acciones para las orientaciones en la institución educativa.  </a:t>
            </a:r>
            <a:endParaRPr lang="es-PE" sz="2800" dirty="0">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751667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05794" y="128660"/>
            <a:ext cx="11386450" cy="461665"/>
          </a:xfrm>
          <a:prstGeom prst="rect">
            <a:avLst/>
          </a:prstGeom>
        </p:spPr>
        <p:txBody>
          <a:bodyPr wrap="none">
            <a:spAutoFit/>
          </a:bodyPr>
          <a:lstStyle/>
          <a:p>
            <a:r>
              <a:rPr lang="es-PE" sz="2400" b="1" dirty="0">
                <a:solidFill>
                  <a:srgbClr val="000000"/>
                </a:solidFill>
                <a:latin typeface="Century Gothic" panose="020B0502020202020204" pitchFamily="34" charset="0"/>
                <a:ea typeface="Arial" panose="020B0604020202020204" pitchFamily="34" charset="0"/>
                <a:cs typeface="Arial" panose="020B0604020202020204" pitchFamily="34" charset="0"/>
              </a:rPr>
              <a:t>Lee diversos tipos de textos escritos en su lengua materna - Cuarto Grado </a:t>
            </a:r>
            <a:endParaRPr lang="en-US" sz="2400" b="1" dirty="0">
              <a:solidFill>
                <a:srgbClr val="000000"/>
              </a:solidFill>
              <a:latin typeface="Century Gothic" panose="020B0502020202020204" pitchFamily="34" charset="0"/>
              <a:ea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nvGraphicFramePr>
        <p:xfrm>
          <a:off x="293094" y="593470"/>
          <a:ext cx="11670306" cy="5695156"/>
        </p:xfrm>
        <a:graphic>
          <a:graphicData uri="http://schemas.openxmlformats.org/drawingml/2006/table">
            <a:tbl>
              <a:tblPr firstRow="1" firstCol="1" bandRow="1"/>
              <a:tblGrid>
                <a:gridCol w="634006">
                  <a:extLst>
                    <a:ext uri="{9D8B030D-6E8A-4147-A177-3AD203B41FA5}">
                      <a16:colId xmlns:a16="http://schemas.microsoft.com/office/drawing/2014/main" val="445442338"/>
                    </a:ext>
                  </a:extLst>
                </a:gridCol>
                <a:gridCol w="1435100">
                  <a:extLst>
                    <a:ext uri="{9D8B030D-6E8A-4147-A177-3AD203B41FA5}">
                      <a16:colId xmlns:a16="http://schemas.microsoft.com/office/drawing/2014/main" val="3747969449"/>
                    </a:ext>
                  </a:extLst>
                </a:gridCol>
                <a:gridCol w="2044700">
                  <a:extLst>
                    <a:ext uri="{9D8B030D-6E8A-4147-A177-3AD203B41FA5}">
                      <a16:colId xmlns:a16="http://schemas.microsoft.com/office/drawing/2014/main" val="1319139712"/>
                    </a:ext>
                  </a:extLst>
                </a:gridCol>
                <a:gridCol w="1841500">
                  <a:extLst>
                    <a:ext uri="{9D8B030D-6E8A-4147-A177-3AD203B41FA5}">
                      <a16:colId xmlns:a16="http://schemas.microsoft.com/office/drawing/2014/main" val="3875780509"/>
                    </a:ext>
                  </a:extLst>
                </a:gridCol>
                <a:gridCol w="1841500">
                  <a:extLst>
                    <a:ext uri="{9D8B030D-6E8A-4147-A177-3AD203B41FA5}">
                      <a16:colId xmlns:a16="http://schemas.microsoft.com/office/drawing/2014/main" val="523000384"/>
                    </a:ext>
                  </a:extLst>
                </a:gridCol>
                <a:gridCol w="1866900">
                  <a:extLst>
                    <a:ext uri="{9D8B030D-6E8A-4147-A177-3AD203B41FA5}">
                      <a16:colId xmlns:a16="http://schemas.microsoft.com/office/drawing/2014/main" val="164902143"/>
                    </a:ext>
                  </a:extLst>
                </a:gridCol>
                <a:gridCol w="2006600">
                  <a:extLst>
                    <a:ext uri="{9D8B030D-6E8A-4147-A177-3AD203B41FA5}">
                      <a16:colId xmlns:a16="http://schemas.microsoft.com/office/drawing/2014/main" val="3247358632"/>
                    </a:ext>
                  </a:extLst>
                </a:gridCol>
              </a:tblGrid>
              <a:tr h="333630">
                <a:tc>
                  <a:txBody>
                    <a:bodyPr/>
                    <a:lstStyle/>
                    <a:p>
                      <a:pPr algn="ctr">
                        <a:lnSpc>
                          <a:spcPct val="107000"/>
                        </a:lnSpc>
                        <a:spcAft>
                          <a:spcPts val="0"/>
                        </a:spcAft>
                      </a:pPr>
                      <a:r>
                        <a:rPr lang="es-PE" sz="16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Com </a:t>
                      </a:r>
                      <a:endParaRPr lang="en-US" sz="160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Capacidades </a:t>
                      </a:r>
                      <a:endParaRPr lang="en-US" sz="160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dirty="0">
                          <a:solidFill>
                            <a:srgbClr val="FFFFFF"/>
                          </a:solidFill>
                          <a:effectLst/>
                          <a:latin typeface="Calibri" panose="020F0502020204030204" pitchFamily="34" charset="0"/>
                          <a:ea typeface="Times New Roman" panose="02020603050405020304" pitchFamily="18" charset="0"/>
                        </a:rPr>
                        <a:t>Estándar Nivel 2</a:t>
                      </a:r>
                      <a:endParaRPr lang="en-US" sz="1600" dirty="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dirty="0">
                          <a:solidFill>
                            <a:srgbClr val="FFFFFF"/>
                          </a:solidFill>
                          <a:effectLst/>
                          <a:latin typeface="Calibri" panose="020F0502020204030204" pitchFamily="34" charset="0"/>
                          <a:ea typeface="Times New Roman" panose="02020603050405020304" pitchFamily="18" charset="0"/>
                        </a:rPr>
                        <a:t>Estándar Nivel 3</a:t>
                      </a:r>
                      <a:endParaRPr lang="en-US" sz="1600" dirty="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a:solidFill>
                            <a:srgbClr val="FFFFFF"/>
                          </a:solidFill>
                          <a:effectLst/>
                          <a:latin typeface="Calibri" panose="020F0502020204030204" pitchFamily="34" charset="0"/>
                          <a:ea typeface="Times New Roman" panose="02020603050405020304" pitchFamily="18" charset="0"/>
                        </a:rPr>
                        <a:t>Estándar Nivel 4</a:t>
                      </a:r>
                      <a:endParaRPr lang="en-US" sz="160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a:solidFill>
                            <a:srgbClr val="FFFFFF"/>
                          </a:solidFill>
                          <a:effectLst/>
                          <a:latin typeface="Calibri" panose="020F0502020204030204" pitchFamily="34" charset="0"/>
                          <a:ea typeface="Times New Roman" panose="02020603050405020304" pitchFamily="18" charset="0"/>
                        </a:rPr>
                        <a:t>Estándar Nivel 5</a:t>
                      </a:r>
                      <a:endParaRPr lang="en-US" sz="160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es-PE" sz="1600" b="1">
                          <a:solidFill>
                            <a:srgbClr val="FFFFFF"/>
                          </a:solidFill>
                          <a:effectLst/>
                          <a:latin typeface="Calibri" panose="020F0502020204030204" pitchFamily="34" charset="0"/>
                          <a:ea typeface="Times New Roman" panose="02020603050405020304" pitchFamily="18" charset="0"/>
                        </a:rPr>
                        <a:t>Estándar Nivel 6</a:t>
                      </a:r>
                      <a:endParaRPr lang="en-US" sz="160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998812491"/>
                  </a:ext>
                </a:extLst>
              </a:tr>
              <a:tr h="1005840">
                <a:tc rowSpan="6">
                  <a:txBody>
                    <a:bodyPr/>
                    <a:lstStyle/>
                    <a:p>
                      <a:pPr marL="71755" marR="71755" algn="ctr">
                        <a:lnSpc>
                          <a:spcPct val="107000"/>
                        </a:lnSpc>
                        <a:spcAft>
                          <a:spcPts val="0"/>
                        </a:spcAft>
                      </a:pPr>
                      <a:r>
                        <a:rPr lang="es-ES" sz="1400" b="1" dirty="0">
                          <a:solidFill>
                            <a:srgbClr val="000000"/>
                          </a:solidFill>
                          <a:effectLst/>
                          <a:latin typeface="Calibri" panose="020F0502020204030204" pitchFamily="34" charset="0"/>
                          <a:ea typeface="Times New Roman" panose="02020603050405020304" pitchFamily="18" charset="0"/>
                        </a:rPr>
                        <a:t>Lee diversos tipos de textos escritos en su lengua materna</a:t>
                      </a:r>
                      <a:endParaRPr lang="en-US" sz="1400" dirty="0">
                        <a:effectLst/>
                        <a:latin typeface="Calibri" panose="020F0502020204030204" pitchFamily="34" charset="0"/>
                        <a:ea typeface="Calibri" panose="020F0502020204030204" pitchFamily="34" charset="0"/>
                      </a:endParaRPr>
                    </a:p>
                  </a:txBody>
                  <a:tcPr marL="62683" marR="62683"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endParaRPr lang="en-US" sz="1200" dirty="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s-E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Lee diversos tipos de textos que tratan temas reales o imaginarios que le son cotidianos, en los que predominan palabras conocidas y que se acompañan con ilustraciones.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Lee diversos tipos de textos de estructura simple en los que predominan palabras conocidas e ilustraciones que apoyan las ideas centrales.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Lee diversos tipos de textos que presentan estructura simple con algunos elementos complejos y con vocabulario variado.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Lee diversos tipos de textos con varios elementos complejos en su estructura y con vocabulario variado.</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Lee diversos tipos de texto con estructuras complejas y vocabulario variado.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5086712"/>
                  </a:ext>
                </a:extLst>
              </a:tr>
              <a:tr h="596066">
                <a:tc vMerge="1">
                  <a:txBody>
                    <a:bodyPr/>
                    <a:lstStyle/>
                    <a:p>
                      <a:endParaRPr lang="en-US"/>
                    </a:p>
                  </a:txBody>
                  <a:tcPr>
                    <a:lnT w="12700" cap="flat" cmpd="sng" algn="ctr">
                      <a:solidFill>
                        <a:srgbClr val="000000"/>
                      </a:solidFill>
                      <a:prstDash val="solid"/>
                      <a:round/>
                      <a:headEnd type="none" w="med" len="med"/>
                      <a:tailEnd type="none" w="med" len="med"/>
                    </a:lnT>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s-PE" sz="1200" b="1" u="sng"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Obtiene</a:t>
                      </a:r>
                      <a:r>
                        <a:rPr lang="es-PE" sz="1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r>
                        <a:rPr lang="es-P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información del texto escrito</a:t>
                      </a:r>
                      <a:endParaRPr lang="en-US" sz="1200" dirty="0">
                        <a:effectLst/>
                        <a:latin typeface="Calibri" panose="020F0502020204030204" pitchFamily="34" charset="0"/>
                        <a:ea typeface="Calibri" panose="020F0502020204030204" pitchFamily="34" charset="0"/>
                      </a:endParaRPr>
                    </a:p>
                  </a:txBody>
                  <a:tcPr marL="62683" marR="62683"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Obtiene información poco evidente distinguiéndola de otra semejante.</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Obtiene información poco evidente distinguiéndola de otras próximas y semejantes.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Obtiene información e integra datos que están en distintas partes del texto.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Obtiene información e integra datos que están en distintas partes del texto. </a:t>
                      </a:r>
                      <a:endParaRPr lang="en-US" sz="11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292800"/>
                  </a:ext>
                </a:extLst>
              </a:tr>
              <a:tr h="476853">
                <a:tc vMerge="1">
                  <a:txBody>
                    <a:bodyPr/>
                    <a:lstStyle/>
                    <a:p>
                      <a:endParaRPr lang="en-US"/>
                    </a:p>
                  </a:txBody>
                  <a:tcPr/>
                </a:tc>
                <a:tc rowSpan="2">
                  <a:txBody>
                    <a:bodyPr/>
                    <a:lstStyle/>
                    <a:p>
                      <a:pPr algn="just">
                        <a:lnSpc>
                          <a:spcPct val="107000"/>
                        </a:lnSpc>
                        <a:spcAft>
                          <a:spcPts val="0"/>
                        </a:spcAft>
                      </a:pPr>
                      <a:r>
                        <a:rPr lang="es-PE" sz="1200" b="1" u="sng"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Infiere</a:t>
                      </a:r>
                      <a:r>
                        <a:rPr lang="es-PE" sz="1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r>
                        <a:rPr lang="es-P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 </a:t>
                      </a:r>
                      <a:r>
                        <a:rPr lang="es-PE" sz="1200" b="1" u="sng"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interpreta</a:t>
                      </a:r>
                      <a:r>
                        <a:rPr lang="es-PE" sz="1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r>
                        <a:rPr lang="es-P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información del texto</a:t>
                      </a:r>
                      <a:endParaRPr lang="en-US" sz="1200" dirty="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s-ES" sz="105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Construye hipótesis o predicciones sobre la información contenida en los textos y demuestra comprensión de las ilustraciones y de algunos símbolos escritos que transmiten información</a:t>
                      </a:r>
                      <a:r>
                        <a:rPr lang="es-E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Realiza inferencias locales a partir de información explícita.</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Realiza inferencias locales a partir de información explícita e implícita.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Realiza inferencias locales a partir de información explícita e implícita.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Integra información contrapuesta que está en distintas partes del texto. </a:t>
                      </a:r>
                      <a:endParaRPr lang="en-US" sz="11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9100814"/>
                  </a:ext>
                </a:extLst>
              </a:tr>
              <a:tr h="834492">
                <a:tc vMerge="1">
                  <a:txBody>
                    <a:bodyPr/>
                    <a:lstStyle/>
                    <a:p>
                      <a:endParaRPr lang="en-US"/>
                    </a:p>
                  </a:txBody>
                  <a:tcPr/>
                </a:tc>
                <a:tc vMerge="1">
                  <a:txBody>
                    <a:bodyPr/>
                    <a:lstStyle/>
                    <a:p>
                      <a:endParaRPr lang="en-US"/>
                    </a:p>
                  </a:txBody>
                  <a:tcPr/>
                </a:tc>
                <a:tc>
                  <a:txBody>
                    <a:bodyPr/>
                    <a:lstStyle/>
                    <a:p>
                      <a:pPr marL="0" lvl="0" indent="0" algn="just">
                        <a:lnSpc>
                          <a:spcPct val="107000"/>
                        </a:lnSpc>
                        <a:spcAft>
                          <a:spcPts val="0"/>
                        </a:spcAft>
                        <a:buFont typeface="Calibri" panose="020F0502020204030204" pitchFamily="34" charset="0"/>
                        <a:buNone/>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Interpreta el texto considerando información recurrente para construir su sentido global.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Interpreta el texto considerando información relevante para construir su sentido global. </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Interpreta el texto considerando información relevante y complementaria para construir su sentido global.</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Interpreta el texto considerando información relevante y complementaria para construir su sentido global, valiéndose de otros textos.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8195349"/>
                  </a:ext>
                </a:extLst>
              </a:tr>
              <a:tr h="834492">
                <a:tc vMerge="1">
                  <a:txBody>
                    <a:bodyPr/>
                    <a:lstStyle/>
                    <a:p>
                      <a:endParaRPr lang="en-US"/>
                    </a:p>
                  </a:txBody>
                  <a:tcPr/>
                </a:tc>
                <a:tc rowSpan="2">
                  <a:txBody>
                    <a:bodyPr/>
                    <a:lstStyle/>
                    <a:p>
                      <a:pPr algn="just">
                        <a:lnSpc>
                          <a:spcPct val="107000"/>
                        </a:lnSpc>
                        <a:spcAft>
                          <a:spcPts val="0"/>
                        </a:spcAft>
                      </a:pPr>
                      <a:r>
                        <a:rPr lang="es-PE" sz="1200" b="1" u="sng"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Reflexiona</a:t>
                      </a:r>
                      <a:r>
                        <a:rPr lang="es-PE" sz="1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r>
                        <a:rPr lang="es-P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y </a:t>
                      </a:r>
                      <a:r>
                        <a:rPr lang="es-PE" sz="1200" b="1" u="sng"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evalúa</a:t>
                      </a:r>
                      <a:r>
                        <a:rPr lang="es-PE" sz="12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r>
                        <a:rPr lang="es-P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la forma, el contenido y contexto del texto</a:t>
                      </a:r>
                      <a:endParaRPr lang="en-US" sz="1200" dirty="0">
                        <a:effectLst/>
                        <a:latin typeface="Calibri" panose="020F0502020204030204" pitchFamily="34" charset="0"/>
                        <a:ea typeface="Calibri" panose="020F0502020204030204" pitchFamily="34"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es-E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Expresa sus gustos y preferencias en relación a los textos leídos a partir de su propia experiencia. Utiliza algunas convenciones básicas de los textos escritos.</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Opina sobre sucesos e ideas importantes del texto a partir de su propia experiencia.</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lvl="0" indent="0" algn="just">
                        <a:lnSpc>
                          <a:spcPct val="107000"/>
                        </a:lnSpc>
                        <a:spcAft>
                          <a:spcPts val="0"/>
                        </a:spcAft>
                        <a:buFont typeface="Calibri" panose="020F0502020204030204" pitchFamily="34" charset="0"/>
                        <a:buNone/>
                      </a:pPr>
                      <a:r>
                        <a:rPr lang="es-PE"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Reflexiona sobre sucesos e ideas importantes del texto y explica la intención de los recursos textuales más comunes a partir de su conocimiento y experiencia.</a:t>
                      </a:r>
                      <a:endParaRPr lang="en-US" sz="110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Reflexiona sobre aspectos variados del texto a partir de su conocimiento y experiencia.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Reflexiona sobre formas y contenidos del texto a partir de su conocimiento y experiencia. </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8582879"/>
                  </a:ext>
                </a:extLst>
              </a:tr>
              <a:tr h="834492">
                <a:tc vMerge="1">
                  <a:txBody>
                    <a:bodyPr/>
                    <a:lstStyle/>
                    <a:p>
                      <a:endParaRPr lang="en-US"/>
                    </a:p>
                  </a:txBody>
                  <a:tcPr/>
                </a:tc>
                <a:tc vMerge="1">
                  <a:txBody>
                    <a:bodyPr/>
                    <a:lstStyle/>
                    <a:p>
                      <a:endParaRPr lang="en-US"/>
                    </a:p>
                  </a:txBody>
                  <a:tcPr/>
                </a:tc>
                <a:tc vMerge="1">
                  <a:txBody>
                    <a:bodyPr/>
                    <a:lstStyle/>
                    <a:p>
                      <a:pPr marL="0" marR="0" indent="0" algn="just" defTabSz="914400" rtl="0" eaLnBrk="1" fontAlgn="auto" latinLnBrk="0" hangingPunct="1">
                        <a:lnSpc>
                          <a:spcPct val="107000"/>
                        </a:lnSpc>
                        <a:spcBef>
                          <a:spcPts val="0"/>
                        </a:spcBef>
                        <a:spcAft>
                          <a:spcPts val="0"/>
                        </a:spcAft>
                        <a:buClrTx/>
                        <a:buSzTx/>
                        <a:buFontTx/>
                        <a:buNone/>
                        <a:tabLst/>
                        <a:defRPr/>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lnSpc>
                          <a:spcPct val="107000"/>
                        </a:lnSpc>
                        <a:spcAft>
                          <a:spcPts val="0"/>
                        </a:spcAft>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lnSpc>
                          <a:spcPct val="107000"/>
                        </a:lnSpc>
                        <a:spcAft>
                          <a:spcPts val="0"/>
                        </a:spcAft>
                      </a:pP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Evalúa el uso del lenguaje, la intención de los recursos textuales y el efecto del texto en el lector a partir de su conocimiento y del contexto sociocultural.</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just">
                        <a:lnSpc>
                          <a:spcPct val="107000"/>
                        </a:lnSpc>
                        <a:spcAft>
                          <a:spcPts val="0"/>
                        </a:spcAft>
                        <a:buFont typeface="Calibri" panose="020F0502020204030204" pitchFamily="34" charset="0"/>
                        <a:buNone/>
                      </a:pPr>
                      <a:r>
                        <a:rPr lang="es-PE"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Evalúa el uso del lenguaje, la intención de los recursos textuales y el efecto del texto en el lector a partir de su conocimiento y del contexto sociocultural.</a:t>
                      </a:r>
                      <a:endParaRPr lang="en-US" sz="11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2683" marR="626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935485"/>
                  </a:ext>
                </a:extLst>
              </a:tr>
            </a:tbl>
          </a:graphicData>
        </a:graphic>
      </p:graphicFrame>
    </p:spTree>
    <p:extLst>
      <p:ext uri="{BB962C8B-B14F-4D97-AF65-F5344CB8AC3E}">
        <p14:creationId xmlns:p14="http://schemas.microsoft.com/office/powerpoint/2010/main" val="2836470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5794" y="306460"/>
            <a:ext cx="11126764" cy="461665"/>
          </a:xfrm>
          <a:prstGeom prst="rect">
            <a:avLst/>
          </a:prstGeom>
        </p:spPr>
        <p:txBody>
          <a:bodyPr wrap="none">
            <a:spAutoFit/>
          </a:bodyPr>
          <a:lstStyle/>
          <a:p>
            <a:r>
              <a:rPr lang="es-PE" sz="2400" b="1" dirty="0">
                <a:solidFill>
                  <a:srgbClr val="000000"/>
                </a:solidFill>
                <a:latin typeface="Century Gothic" panose="020B0502020202020204" pitchFamily="34" charset="0"/>
                <a:ea typeface="Arial" panose="020B0604020202020204" pitchFamily="34" charset="0"/>
                <a:cs typeface="Arial" panose="020B0604020202020204" pitchFamily="34" charset="0"/>
              </a:rPr>
              <a:t>Lee diversos tipos de textos escritos en su lengua materna – Tercer Grado </a:t>
            </a:r>
            <a:endParaRPr lang="en-US" sz="4000" dirty="0"/>
          </a:p>
        </p:txBody>
      </p:sp>
      <p:graphicFrame>
        <p:nvGraphicFramePr>
          <p:cNvPr id="7" name="Tabla 6">
            <a:extLst>
              <a:ext uri="{FF2B5EF4-FFF2-40B4-BE49-F238E27FC236}">
                <a16:creationId xmlns:a16="http://schemas.microsoft.com/office/drawing/2014/main" id="{173A9CDB-1419-4E11-B750-39668BB22503}"/>
              </a:ext>
            </a:extLst>
          </p:cNvPr>
          <p:cNvGraphicFramePr>
            <a:graphicFrameLocks noGrp="1"/>
          </p:cNvGraphicFramePr>
          <p:nvPr/>
        </p:nvGraphicFramePr>
        <p:xfrm>
          <a:off x="305794" y="912220"/>
          <a:ext cx="11467106" cy="5594645"/>
        </p:xfrm>
        <a:graphic>
          <a:graphicData uri="http://schemas.openxmlformats.org/drawingml/2006/table">
            <a:tbl>
              <a:tblPr firstRow="1" firstCol="1" bandRow="1"/>
              <a:tblGrid>
                <a:gridCol w="336053">
                  <a:extLst>
                    <a:ext uri="{9D8B030D-6E8A-4147-A177-3AD203B41FA5}">
                      <a16:colId xmlns:a16="http://schemas.microsoft.com/office/drawing/2014/main" val="2090564628"/>
                    </a:ext>
                  </a:extLst>
                </a:gridCol>
                <a:gridCol w="762000">
                  <a:extLst>
                    <a:ext uri="{9D8B030D-6E8A-4147-A177-3AD203B41FA5}">
                      <a16:colId xmlns:a16="http://schemas.microsoft.com/office/drawing/2014/main" val="4273182053"/>
                    </a:ext>
                  </a:extLst>
                </a:gridCol>
                <a:gridCol w="762000">
                  <a:extLst>
                    <a:ext uri="{9D8B030D-6E8A-4147-A177-3AD203B41FA5}">
                      <a16:colId xmlns:a16="http://schemas.microsoft.com/office/drawing/2014/main" val="108369920"/>
                    </a:ext>
                  </a:extLst>
                </a:gridCol>
                <a:gridCol w="1752600">
                  <a:extLst>
                    <a:ext uri="{9D8B030D-6E8A-4147-A177-3AD203B41FA5}">
                      <a16:colId xmlns:a16="http://schemas.microsoft.com/office/drawing/2014/main" val="4072706782"/>
                    </a:ext>
                  </a:extLst>
                </a:gridCol>
                <a:gridCol w="1917700">
                  <a:extLst>
                    <a:ext uri="{9D8B030D-6E8A-4147-A177-3AD203B41FA5}">
                      <a16:colId xmlns:a16="http://schemas.microsoft.com/office/drawing/2014/main" val="3111139364"/>
                    </a:ext>
                  </a:extLst>
                </a:gridCol>
                <a:gridCol w="1866900">
                  <a:extLst>
                    <a:ext uri="{9D8B030D-6E8A-4147-A177-3AD203B41FA5}">
                      <a16:colId xmlns:a16="http://schemas.microsoft.com/office/drawing/2014/main" val="3807692873"/>
                    </a:ext>
                  </a:extLst>
                </a:gridCol>
                <a:gridCol w="1905000">
                  <a:extLst>
                    <a:ext uri="{9D8B030D-6E8A-4147-A177-3AD203B41FA5}">
                      <a16:colId xmlns:a16="http://schemas.microsoft.com/office/drawing/2014/main" val="3578266945"/>
                    </a:ext>
                  </a:extLst>
                </a:gridCol>
                <a:gridCol w="2164853">
                  <a:extLst>
                    <a:ext uri="{9D8B030D-6E8A-4147-A177-3AD203B41FA5}">
                      <a16:colId xmlns:a16="http://schemas.microsoft.com/office/drawing/2014/main" val="3693102729"/>
                    </a:ext>
                  </a:extLst>
                </a:gridCol>
              </a:tblGrid>
              <a:tr h="56577">
                <a:tc rowSpan="2">
                  <a:txBody>
                    <a:bodyPr/>
                    <a:lstStyle/>
                    <a:p>
                      <a:pPr algn="just">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Com</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rowSpan="2">
                  <a:txBody>
                    <a:bodyPr/>
                    <a:lstStyle/>
                    <a:p>
                      <a:pPr algn="just">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Capacidades </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rowSpan="2">
                  <a:txBody>
                    <a:bodyPr/>
                    <a:lstStyle/>
                    <a:p>
                      <a:pPr algn="just">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Habilidades eje </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gridSpan="5">
                  <a:txBody>
                    <a:bodyPr/>
                    <a:lstStyle/>
                    <a:p>
                      <a:pPr>
                        <a:lnSpc>
                          <a:spcPct val="107000"/>
                        </a:lnSpc>
                      </a:pPr>
                      <a:endParaRPr lang="es-PE" sz="800">
                        <a:effectLst/>
                        <a:latin typeface="+mn-lt"/>
                        <a:cs typeface="Times New Roman" panose="02020603050405020304" pitchFamily="18" charset="0"/>
                      </a:endParaRPr>
                    </a:p>
                  </a:txBody>
                  <a:tcPr marL="10720" marR="10720" marT="297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3643691030"/>
                  </a:ext>
                </a:extLst>
              </a:tr>
              <a:tr h="33748">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gn="ctr">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2do Grado</a:t>
                      </a:r>
                      <a:endParaRPr lang="es-PE" sz="80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a:txBody>
                    <a:bodyPr/>
                    <a:lstStyle/>
                    <a:p>
                      <a:pPr algn="ctr">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3er Grado</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a:txBody>
                    <a:bodyPr/>
                    <a:lstStyle/>
                    <a:p>
                      <a:pPr algn="ctr">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4to Grado</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a:txBody>
                    <a:bodyPr/>
                    <a:lstStyle/>
                    <a:p>
                      <a:pPr algn="ctr">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5to Grado</a:t>
                      </a:r>
                      <a:endParaRPr lang="es-PE" sz="8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a:txBody>
                    <a:bodyPr/>
                    <a:lstStyle/>
                    <a:p>
                      <a:pPr algn="ctr">
                        <a:lnSpc>
                          <a:spcPct val="115000"/>
                        </a:lnSpc>
                      </a:pPr>
                      <a:r>
                        <a:rPr lang="es-PE" sz="800" b="1">
                          <a:solidFill>
                            <a:srgbClr val="FFFFFF"/>
                          </a:solidFill>
                          <a:effectLst/>
                          <a:latin typeface="+mn-lt"/>
                          <a:ea typeface="Times New Roman" panose="02020603050405020304" pitchFamily="18" charset="0"/>
                          <a:cs typeface="Times New Roman" panose="02020603050405020304" pitchFamily="18" charset="0"/>
                        </a:rPr>
                        <a:t>6to Grado</a:t>
                      </a:r>
                      <a:endParaRPr lang="es-PE" sz="8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extLst>
                  <a:ext uri="{0D108BD9-81ED-4DB2-BD59-A6C34878D82A}">
                    <a16:rowId xmlns:a16="http://schemas.microsoft.com/office/drawing/2014/main" val="3502351498"/>
                  </a:ext>
                </a:extLst>
              </a:tr>
              <a:tr h="458134">
                <a:tc rowSpan="6">
                  <a:txBody>
                    <a:bodyPr/>
                    <a:lstStyle/>
                    <a:p>
                      <a:pPr marL="457200" indent="66675" algn="just">
                        <a:lnSpc>
                          <a:spcPct val="115000"/>
                        </a:lnSpc>
                      </a:pPr>
                      <a:r>
                        <a:rPr lang="es-ES" sz="800" b="1" dirty="0">
                          <a:solidFill>
                            <a:srgbClr val="000000"/>
                          </a:solidFill>
                          <a:effectLst/>
                          <a:latin typeface="+mn-lt"/>
                          <a:ea typeface="Times New Roman" panose="02020603050405020304" pitchFamily="18" charset="0"/>
                          <a:cs typeface="Times New Roman" panose="02020603050405020304" pitchFamily="18" charset="0"/>
                        </a:rPr>
                        <a:t>Lee diversos tipos de textos escritos en su lengua materna</a:t>
                      </a:r>
                      <a:endParaRPr lang="es-PE" sz="800" dirty="0">
                        <a:effectLst/>
                        <a:latin typeface="+mn-lt"/>
                        <a:ea typeface="Calibri" panose="020F0502020204030204" pitchFamily="34" charset="0"/>
                        <a:cs typeface="Times New Roman" panose="02020603050405020304" pitchFamily="18" charset="0"/>
                      </a:endParaRPr>
                    </a:p>
                  </a:txBody>
                  <a:tcPr marL="10720" marR="10720" marT="297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rowSpan="2">
                  <a:txBody>
                    <a:bodyPr/>
                    <a:lstStyle/>
                    <a:p>
                      <a:pPr algn="just">
                        <a:lnSpc>
                          <a:spcPct val="115000"/>
                        </a:lnSpc>
                      </a:pPr>
                      <a:r>
                        <a:rPr lang="es-PE" sz="800">
                          <a:solidFill>
                            <a:srgbClr val="000000"/>
                          </a:solidFill>
                          <a:effectLst/>
                          <a:latin typeface="+mn-lt"/>
                          <a:ea typeface="Times New Roman" panose="02020603050405020304" pitchFamily="18" charset="0"/>
                          <a:cs typeface="Times New Roman" panose="02020603050405020304" pitchFamily="18" charset="0"/>
                        </a:rPr>
                        <a:t>Obtiene información del texto escrito</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800" b="1">
                          <a:solidFill>
                            <a:srgbClr val="000000"/>
                          </a:solidFill>
                          <a:effectLst/>
                          <a:latin typeface="+mn-lt"/>
                          <a:ea typeface="Times New Roman" panose="02020603050405020304" pitchFamily="18" charset="0"/>
                          <a:cs typeface="Times New Roman" panose="02020603050405020304" pitchFamily="18" charset="0"/>
                        </a:rPr>
                        <a:t>Localiza</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Identifica información explícita que se encuentra en distintas partes del texto, en diversos tipos de textos de estructura simple, con palabras conocidas e ilustraciones. Establece la secuencia de los textos que lee (instrucciones, historias, noticias), según su propósito de lectura.</a:t>
                      </a:r>
                      <a:endParaRPr lang="es-PE" sz="600" dirty="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es-PE" sz="600">
                          <a:solidFill>
                            <a:srgbClr val="000000"/>
                          </a:solidFill>
                          <a:effectLst/>
                          <a:latin typeface="+mn-lt"/>
                          <a:ea typeface="Times New Roman" panose="02020603050405020304" pitchFamily="18" charset="0"/>
                          <a:cs typeface="Times New Roman" panose="02020603050405020304" pitchFamily="18" charset="0"/>
                        </a:rPr>
                        <a:t>• Identifica información explícita que se encuentra en distintas partes del texto, en diversos tipos de textos de estructura simple, con algunos elementos complejos (por ejemplo, sin referentes próximos, guiones de diálogo, ilustraciones), con palabras conocidas y, en ocasiones, con vocabulario variado, de acuerdo a las temáticas abordadas.</a:t>
                      </a:r>
                      <a:endParaRPr lang="es-PE" sz="6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pPr>
                      <a:r>
                        <a:rPr lang="es-PE" sz="600">
                          <a:effectLst/>
                          <a:latin typeface="+mn-lt"/>
                          <a:ea typeface="Times New Roman" panose="02020603050405020304" pitchFamily="18" charset="0"/>
                          <a:cs typeface="Times New Roman" panose="02020603050405020304" pitchFamily="18" charset="0"/>
                        </a:rPr>
                        <a:t>• Identifica información explícita y relevante que se encuentra en distintas partes del texto, en diversos tipos de textos de estructura simple, con algunos elementos complejos, así como vocabulario variado, de acuerdo a las temáticas abordadas.</a:t>
                      </a:r>
                      <a:endParaRPr lang="es-PE" sz="6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•Identifica información explícita, relevante y complementaria que se encuentra en distintas partes del texto con varios elementos complejos en su estructura, así como con vocabulario variado, de acuerdo a las temáticas abordadas, según su propósito de lectura.</a:t>
                      </a:r>
                      <a:endParaRPr lang="es-PE" sz="6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Identifica información explícita, relevante y complementaria que se encuentra en distintas partes del texto o al realizar una lectura intertextual de diversos tipos de textos con varios elementos complejos en su estructura, así como con vocabulario variado, de acuerdo a las temáticas abordadas, según su propósito de lectura.</a:t>
                      </a:r>
                      <a:endParaRPr lang="es-PE" sz="6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38556"/>
                  </a:ext>
                </a:extLst>
              </a:tr>
              <a:tr h="458134">
                <a:tc vMerge="1">
                  <a:txBody>
                    <a:bodyPr/>
                    <a:lstStyle/>
                    <a:p>
                      <a:endParaRPr lang="es-PE"/>
                    </a:p>
                  </a:txBody>
                  <a:tcPr/>
                </a:tc>
                <a:tc vMerge="1">
                  <a:txBody>
                    <a:bodyPr/>
                    <a:lstStyle/>
                    <a:p>
                      <a:endParaRPr lang="es-PE"/>
                    </a:p>
                  </a:txBody>
                  <a:tcPr/>
                </a:tc>
                <a:tc>
                  <a:txBody>
                    <a:bodyPr/>
                    <a:lstStyle/>
                    <a:p>
                      <a:pPr algn="just">
                        <a:lnSpc>
                          <a:spcPct val="115000"/>
                        </a:lnSpc>
                      </a:pPr>
                      <a:r>
                        <a:rPr lang="es-PE" sz="800" b="1">
                          <a:solidFill>
                            <a:srgbClr val="000000"/>
                          </a:solidFill>
                          <a:effectLst/>
                          <a:latin typeface="+mn-lt"/>
                          <a:ea typeface="Times New Roman" panose="02020603050405020304" pitchFamily="18" charset="0"/>
                          <a:cs typeface="Times New Roman" panose="02020603050405020304" pitchFamily="18" charset="0"/>
                        </a:rPr>
                        <a:t>Selecciona</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Distingue información de otra semejante (ej. las características de dos personajes, elige entre dos datos de un animal, etc.) en diversos tipos de textos de estructura simple, con palabras conocidas e ilustraciones, según su propósito de lectura. </a:t>
                      </a:r>
                      <a:endParaRPr lang="es-PE" sz="600" dirty="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es-PE" sz="600" dirty="0">
                          <a:solidFill>
                            <a:srgbClr val="000000"/>
                          </a:solidFill>
                          <a:effectLst/>
                          <a:latin typeface="+mn-lt"/>
                          <a:ea typeface="Times New Roman" panose="02020603050405020304" pitchFamily="18" charset="0"/>
                          <a:cs typeface="Times New Roman" panose="02020603050405020304" pitchFamily="18" charset="0"/>
                        </a:rPr>
                        <a:t>• Distingue información de otra próxima y semejante, en la que selecciona datos específicos (por ejemplo, el lugar de un hecho en una noticia), en diversos tipos de textos de estructura simple, con algunos elementos complejos, con palabras conocidas y, en ocasiones, con vocabulario variado, de acuerdo a las temáticas abordadas.</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pPr>
                      <a:r>
                        <a:rPr lang="es-PE" sz="600">
                          <a:effectLst/>
                          <a:latin typeface="+mn-lt"/>
                          <a:ea typeface="Times New Roman" panose="02020603050405020304" pitchFamily="18" charset="0"/>
                          <a:cs typeface="Times New Roman" panose="02020603050405020304" pitchFamily="18" charset="0"/>
                        </a:rPr>
                        <a:t>• Distingue información de otra semejante, en la que selecciona datos específicos, en diversos tipos de textos de estructura simple, con algunos elementos complejos, así como vocabulario variado, de acuerdo a las temáticas abordadas.</a:t>
                      </a:r>
                      <a:endParaRPr lang="es-PE" sz="6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Selecciona datos específicos e integra información explícita cuando se encuentra en distintas partes del texto con varios elementos complejos en su estructura, así como con vocabulario variado, de acuerdo a las temáticas abordadas, según su propósito de lectura.</a:t>
                      </a:r>
                      <a:endParaRPr lang="es-PE" sz="6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Selecciona datos específicos e integra información explícita cuando se encuentra en distintas partes del texto, o al realizar una lectura intertextual de diversos tipos de textos con varios elementos complejos en su estructura, así como con vocabulario variado, de acuerdo a las temáticas abordadas, según su propósito de lectura.</a:t>
                      </a:r>
                      <a:endParaRPr lang="es-PE" sz="600">
                        <a:effectLst/>
                        <a:latin typeface="+mn-lt"/>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9911413"/>
                  </a:ext>
                </a:extLst>
              </a:tr>
              <a:tr h="1082742">
                <a:tc vMerge="1">
                  <a:txBody>
                    <a:bodyPr/>
                    <a:lstStyle/>
                    <a:p>
                      <a:endParaRPr lang="es-PE"/>
                    </a:p>
                  </a:txBody>
                  <a:tcPr/>
                </a:tc>
                <a:tc rowSpan="2">
                  <a:txBody>
                    <a:bodyPr/>
                    <a:lstStyle/>
                    <a:p>
                      <a:pPr algn="just">
                        <a:lnSpc>
                          <a:spcPct val="115000"/>
                        </a:lnSpc>
                      </a:pPr>
                      <a:r>
                        <a:rPr lang="es-PE" sz="800">
                          <a:solidFill>
                            <a:srgbClr val="000000"/>
                          </a:solidFill>
                          <a:effectLst/>
                          <a:latin typeface="+mn-lt"/>
                          <a:ea typeface="Times New Roman" panose="02020603050405020304" pitchFamily="18" charset="0"/>
                          <a:cs typeface="Times New Roman" panose="02020603050405020304" pitchFamily="18" charset="0"/>
                        </a:rPr>
                        <a:t>Infiere e interpreta información del texto</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800" b="1">
                          <a:solidFill>
                            <a:srgbClr val="000000"/>
                          </a:solidFill>
                          <a:effectLst/>
                          <a:latin typeface="+mn-lt"/>
                          <a:ea typeface="Times New Roman" panose="02020603050405020304" pitchFamily="18" charset="0"/>
                          <a:cs typeface="Times New Roman" panose="02020603050405020304" pitchFamily="18" charset="0"/>
                        </a:rPr>
                        <a:t>Infiere</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Predice de qué tratará el texto y cuál es su propósito comunicativo, a partir de algunos indicios, como título, ilustraciones, silueta, formato, palabras, frases y expresiones que se encuentran en los textos que le leen o que lee por sí mismo.</a:t>
                      </a:r>
                      <a:br>
                        <a:rPr lang="es-PE" sz="600" dirty="0">
                          <a:effectLst/>
                          <a:latin typeface="+mn-lt"/>
                          <a:ea typeface="Times New Roman" panose="02020603050405020304" pitchFamily="18" charset="0"/>
                          <a:cs typeface="Times New Roman" panose="02020603050405020304" pitchFamily="18" charset="0"/>
                        </a:rPr>
                      </a:br>
                      <a:r>
                        <a:rPr lang="es-PE" sz="600" dirty="0">
                          <a:effectLst/>
                          <a:latin typeface="+mn-lt"/>
                          <a:ea typeface="Times New Roman" panose="02020603050405020304" pitchFamily="18" charset="0"/>
                          <a:cs typeface="Times New Roman" panose="02020603050405020304" pitchFamily="18" charset="0"/>
                        </a:rPr>
                        <a:t>• Deduce características implícitas de personajes, animales, objetos y lugares; determina el significado de palabras según el contexto y hace comparaciones; asimismo, establece relaciones lógicas de causa-efecto, semejanza-diferencia y enseñanza y propósito, a partir de información explícita del texto.</a:t>
                      </a:r>
                      <a:endParaRPr lang="es-PE" sz="600" dirty="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es-PE" sz="600" dirty="0">
                          <a:solidFill>
                            <a:srgbClr val="000000"/>
                          </a:solidFill>
                          <a:effectLst/>
                          <a:latin typeface="+mn-lt"/>
                          <a:ea typeface="Times New Roman" panose="02020603050405020304" pitchFamily="18" charset="0"/>
                          <a:cs typeface="Times New Roman" panose="02020603050405020304" pitchFamily="18" charset="0"/>
                        </a:rPr>
                        <a:t>• Predice de qué tratará el texto, a partir de algunos indicios como silueta del texto, palabras, frases, colores y dimensiones de las imágenes; asimismo, contrasta la información del texto que lee.</a:t>
                      </a:r>
                      <a:endParaRPr lang="es-PE" sz="600" dirty="0">
                        <a:effectLst/>
                        <a:latin typeface="+mn-lt"/>
                        <a:ea typeface="Calibri" panose="020F0502020204030204" pitchFamily="34" charset="0"/>
                        <a:cs typeface="Times New Roman" panose="02020603050405020304" pitchFamily="18" charset="0"/>
                      </a:endParaRPr>
                    </a:p>
                    <a:p>
                      <a:pPr algn="just">
                        <a:lnSpc>
                          <a:spcPct val="115000"/>
                        </a:lnSpc>
                      </a:pPr>
                      <a:r>
                        <a:rPr lang="es-PE" sz="600" dirty="0">
                          <a:solidFill>
                            <a:srgbClr val="000000"/>
                          </a:solidFill>
                          <a:effectLst/>
                          <a:latin typeface="+mn-lt"/>
                          <a:ea typeface="Times New Roman" panose="02020603050405020304" pitchFamily="18" charset="0"/>
                          <a:cs typeface="Times New Roman" panose="02020603050405020304" pitchFamily="18" charset="0"/>
                        </a:rPr>
                        <a:t>• Deduce características implícitas de personajes, animales, objetos y lugares, y determina el significado de palabras según el contexto y hace comparaciones; así como el tema y destinatario. Establece relaciones lógicas de causa-efecto, semejanza-diferencia y enseñanza y propósito, a partir de la información explícita e implícita relevante del texto.</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Predice de qué tratará el texto, a partir de algunos indicios como subtítulos, colores y dimensiones de las imágenes, índice, tipografía, negritas, subrayado, etc.; asimismo, contrasta la información del texto que lee. </a:t>
                      </a:r>
                      <a:endParaRPr lang="es-PE" sz="600" dirty="0">
                        <a:effectLst/>
                        <a:latin typeface="+mn-lt"/>
                        <a:ea typeface="Calibri" panose="020F0502020204030204" pitchFamily="34" charset="0"/>
                        <a:cs typeface="Times New Roman" panose="02020603050405020304" pitchFamily="18" charset="0"/>
                      </a:endParaRPr>
                    </a:p>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Deduce características implícitas de personajes, animales, objetos y lugares, y determina el significado de palabras y frases según el contexto, así como de expresiones con sentido figurado (refranes, comparaciones, etc.). Establece relaciones lógicas de intención-finalidad y tema y subtema, a partir de información relevante explícita e implícita.</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Predice de qué tratará el texto, a partir de algunos indicios como subtítulos, colores y dimensiones de las imágenes, índice, tipografía, negritas, subrayado, fotografías, reseñas, etc.; asimismo, contrasta la información del texto que lee.</a:t>
                      </a:r>
                      <a:endParaRPr lang="es-PE" sz="600" dirty="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Deduce características implícitas de personajes, seres, objetos, hechos y lugares, y determina el significado de palabras, según el contexto, y de expresiones con sentido figurado. Establece relaciones lógicas entre las ideas del texto escrito, como intención-finalidad, tema y subtemas, causa-efecto, semejanza-diferencia y enseñanza y propósito, a partir de información relevante explícita e implícita.</a:t>
                      </a:r>
                      <a:endParaRPr lang="es-PE" sz="60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Predice de qué tratará el texto, a partir de algunos indicios como subtítulos, colores y dimensiones de las imágenes, índice, tipografía, negritas, subrayado, fotografías, reseñas (solapa, contratapa), notas del autor, biografía del autor o ilustrador, etc.; asimismo, contrasta la información del texto que lee.</a:t>
                      </a:r>
                      <a:endParaRPr lang="es-PE" sz="600" dirty="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Deduce características implícitas de seres, objetos, hechos y lugares, y determina el significado de palabras, según el contexto, y de expresiones con sentido figurado. Establece relaciones lógicas entre las ideas del texto escrito, como intención-finalidad, tema y subtemas, causa-efecto, semejanza-diferencia y enseñanza y propósito, a partir de información relevante y complementaria, y al realizar una lectura intertextual.</a:t>
                      </a:r>
                      <a:endParaRPr lang="es-PE" sz="60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2231991"/>
                  </a:ext>
                </a:extLst>
              </a:tr>
              <a:tr h="458134">
                <a:tc vMerge="1">
                  <a:txBody>
                    <a:bodyPr/>
                    <a:lstStyle/>
                    <a:p>
                      <a:endParaRPr lang="es-PE"/>
                    </a:p>
                  </a:txBody>
                  <a:tcPr/>
                </a:tc>
                <a:tc vMerge="1">
                  <a:txBody>
                    <a:bodyPr/>
                    <a:lstStyle/>
                    <a:p>
                      <a:endParaRPr lang="es-PE"/>
                    </a:p>
                  </a:txBody>
                  <a:tcPr/>
                </a:tc>
                <a:tc>
                  <a:txBody>
                    <a:bodyPr/>
                    <a:lstStyle/>
                    <a:p>
                      <a:pPr algn="just">
                        <a:lnSpc>
                          <a:spcPct val="115000"/>
                        </a:lnSpc>
                      </a:pPr>
                      <a:r>
                        <a:rPr lang="es-PE" sz="800" b="1">
                          <a:solidFill>
                            <a:srgbClr val="000000"/>
                          </a:solidFill>
                          <a:effectLst/>
                          <a:latin typeface="+mn-lt"/>
                          <a:ea typeface="Times New Roman" panose="02020603050405020304" pitchFamily="18" charset="0"/>
                          <a:cs typeface="Times New Roman" panose="02020603050405020304" pitchFamily="18" charset="0"/>
                        </a:rPr>
                        <a:t>Interpreta</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Explica el tema y el propósito de los textos que lee por sí mismo, así como las relaciones texto-ilustración.</a:t>
                      </a:r>
                      <a:endParaRPr lang="es-PE" sz="600" dirty="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es-PE" sz="600" dirty="0">
                          <a:solidFill>
                            <a:srgbClr val="000000"/>
                          </a:solidFill>
                          <a:effectLst/>
                          <a:latin typeface="+mn-lt"/>
                          <a:ea typeface="Times New Roman" panose="02020603050405020304" pitchFamily="18" charset="0"/>
                          <a:cs typeface="Times New Roman" panose="02020603050405020304" pitchFamily="18" charset="0"/>
                        </a:rPr>
                        <a:t>• Explica el tema, el propósito, la enseñanza, las relaciones texto-ilustración, así como adjetivaciones y las motivaciones de personas y personajes.</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Explica el tema, el propósito, las motivaciones de personas y personajes, las comparaciones y personificaciones, así como las enseñanzas y los valores del texto, clasificando y sintetizando la información.</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Explica el tema, el propósito, los puntos de vista y las motivaciones de personas y personajes, las comparaciones e hipérboles, el problema central, las enseñanzas y los valores del texto, clasificando y sintetizando la información, para interpretar el sentido global del texto.</a:t>
                      </a:r>
                      <a:endParaRPr lang="es-PE" sz="60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Explica el tema, el propósito, los puntos de vista y las motivaciones de personas y personajes, las comparaciones e hipérboles, el problema central, las enseñanzas, los valores y la intención del autor, clasificando y sintetizando la información, y elabora conclusiones sobre el texto para interpretar su sentido global.</a:t>
                      </a:r>
                      <a:endParaRPr lang="es-PE" sz="60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3720762"/>
                  </a:ext>
                </a:extLst>
              </a:tr>
              <a:tr h="1150557">
                <a:tc vMerge="1">
                  <a:txBody>
                    <a:bodyPr/>
                    <a:lstStyle/>
                    <a:p>
                      <a:endParaRPr lang="es-PE"/>
                    </a:p>
                  </a:txBody>
                  <a:tcPr/>
                </a:tc>
                <a:tc rowSpan="2">
                  <a:txBody>
                    <a:bodyPr/>
                    <a:lstStyle/>
                    <a:p>
                      <a:pPr algn="just">
                        <a:lnSpc>
                          <a:spcPct val="115000"/>
                        </a:lnSpc>
                      </a:pPr>
                      <a:r>
                        <a:rPr lang="es-PE" sz="800">
                          <a:solidFill>
                            <a:srgbClr val="000000"/>
                          </a:solidFill>
                          <a:effectLst/>
                          <a:latin typeface="+mn-lt"/>
                          <a:ea typeface="Times New Roman" panose="02020603050405020304" pitchFamily="18" charset="0"/>
                          <a:cs typeface="Times New Roman" panose="02020603050405020304" pitchFamily="18" charset="0"/>
                        </a:rPr>
                        <a:t>Reflexiona y evalúa la forma, el contenido y contexto del texto</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just">
                        <a:lnSpc>
                          <a:spcPct val="115000"/>
                        </a:lnSpc>
                      </a:pPr>
                      <a:r>
                        <a:rPr lang="es-PE" sz="800" b="1">
                          <a:solidFill>
                            <a:srgbClr val="000000"/>
                          </a:solidFill>
                          <a:effectLst/>
                          <a:latin typeface="+mn-lt"/>
                          <a:ea typeface="Times New Roman" panose="02020603050405020304" pitchFamily="18" charset="0"/>
                          <a:cs typeface="Times New Roman" panose="02020603050405020304" pitchFamily="18" charset="0"/>
                        </a:rPr>
                        <a:t>Reflexiona</a:t>
                      </a:r>
                      <a:endParaRPr lang="es-PE" sz="800">
                        <a:effectLst/>
                        <a:latin typeface="+mn-lt"/>
                        <a:ea typeface="Calibri" panose="020F0502020204030204" pitchFamily="34" charset="0"/>
                        <a:cs typeface="Times New Roman" panose="02020603050405020304" pitchFamily="18" charset="0"/>
                      </a:endParaRPr>
                    </a:p>
                  </a:txBody>
                  <a:tcPr marL="10720" marR="1072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rowSpan="2">
                  <a:txBody>
                    <a:bodyPr/>
                    <a:lstStyle/>
                    <a:p>
                      <a:pPr marL="457200" algn="just">
                        <a:lnSpc>
                          <a:spcPct val="115000"/>
                        </a:lnSpc>
                      </a:pPr>
                      <a:r>
                        <a:rPr lang="es-PE" sz="600" dirty="0">
                          <a:effectLst/>
                          <a:latin typeface="+mn-lt"/>
                          <a:ea typeface="Times New Roman" panose="02020603050405020304" pitchFamily="18" charset="0"/>
                          <a:cs typeface="Times New Roman" panose="02020603050405020304" pitchFamily="18" charset="0"/>
                        </a:rPr>
                        <a:t>• Opina acerca de personas, personajes y hechos expresando sus preferencias. Elige o recomienda textos a partir de su experiencia, necesidades e intereses, con el fin de reflexionar sobre los textos que lee.</a:t>
                      </a:r>
                      <a:endParaRPr lang="es-PE" sz="600" dirty="0">
                        <a:effectLst/>
                        <a:latin typeface="+mn-lt"/>
                        <a:ea typeface="Calibri" panose="020F0502020204030204" pitchFamily="34" charset="0"/>
                        <a:cs typeface="Times New Roman" panose="02020603050405020304" pitchFamily="18" charset="0"/>
                      </a:endParaRPr>
                    </a:p>
                  </a:txBody>
                  <a:tcPr marL="21440" marR="21440" marT="29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ct val="115000"/>
                        </a:lnSpc>
                      </a:pPr>
                      <a:r>
                        <a:rPr lang="es-PE" sz="600" dirty="0">
                          <a:solidFill>
                            <a:srgbClr val="000000"/>
                          </a:solidFill>
                          <a:effectLst/>
                          <a:latin typeface="+mn-lt"/>
                          <a:ea typeface="Times New Roman" panose="02020603050405020304" pitchFamily="18" charset="0"/>
                          <a:cs typeface="Times New Roman" panose="02020603050405020304" pitchFamily="18" charset="0"/>
                        </a:rPr>
                        <a:t>• Opina acerca del contenido del texto, explica el sentido de algunos recursos textuales (ilustraciones, tamaño de letra, etc.) y justifica sus preferencias cuando elige o recomienda textos a partir de su experiencia, necesidades e intereses, con el fin de reflexionar sobre los textos que lee.</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just">
                        <a:lnSpc>
                          <a:spcPct val="115000"/>
                        </a:lnSpc>
                      </a:pPr>
                      <a:r>
                        <a:rPr lang="es-PE" sz="600" dirty="0">
                          <a:effectLst/>
                          <a:latin typeface="+mn-lt"/>
                          <a:ea typeface="Times New Roman" panose="02020603050405020304" pitchFamily="18" charset="0"/>
                          <a:cs typeface="Times New Roman" panose="02020603050405020304" pitchFamily="18" charset="0"/>
                        </a:rPr>
                        <a:t>• Opina acerca del contenido del texto, explica el sentido de algunos recursos textuales (uso de negritas, mayúsculas, índice, tipografía, subrayado, etc.), a partir de su experiencia y contexto, y justifica sus preferencias cuando elige o recomienda textos según sus necesidades, intereses y su relación con otros textos, con el fin de reflexionar sobre los textos que lee.</a:t>
                      </a:r>
                      <a:endParaRPr lang="es-PE" sz="600" dirty="0">
                        <a:effectLst/>
                        <a:latin typeface="+mn-lt"/>
                        <a:ea typeface="Calibri" panose="020F0502020204030204" pitchFamily="34" charset="0"/>
                        <a:cs typeface="Times New Roman" panose="02020603050405020304" pitchFamily="18" charset="0"/>
                      </a:endParaRPr>
                    </a:p>
                  </a:txBody>
                  <a:tcPr marL="10720" marR="10720" marT="297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Opina sobre el contenido del texto, la organización textual, la intención de algunos recursos textuales (negritas, esquemas) y el efecto del texto en los lectores, a partir de su experiencia y del contexto sociocultural en que se desenvuelve.</a:t>
                      </a:r>
                      <a:br>
                        <a:rPr lang="es-PE" sz="600" dirty="0">
                          <a:effectLst/>
                          <a:latin typeface="+mn-lt"/>
                          <a:ea typeface="Times New Roman" panose="02020603050405020304" pitchFamily="18" charset="0"/>
                          <a:cs typeface="Times New Roman" panose="02020603050405020304" pitchFamily="18" charset="0"/>
                        </a:rPr>
                      </a:br>
                      <a:r>
                        <a:rPr lang="es-PE" sz="600" dirty="0">
                          <a:effectLst/>
                          <a:latin typeface="+mn-lt"/>
                          <a:ea typeface="Times New Roman" panose="02020603050405020304" pitchFamily="18" charset="0"/>
                          <a:cs typeface="Times New Roman" panose="02020603050405020304" pitchFamily="18" charset="0"/>
                        </a:rPr>
                        <a:t>• Justifica la elección o recomendación de textos de su preferencia, de acuerdo a sus necesidades, intereses y la relación con otros textos leídos; sustenta su posición sobre los textos cuando los comparte con otros; y compara textos entre sí para indicar algunas similitudes y diferencias entre tipos textuales.</a:t>
                      </a:r>
                      <a:endParaRPr lang="es-PE" sz="60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 Opina sobre el contenido y la organización del texto, la intención de diversos recursos textuales, la intención del autor y el efecto que produce en los lectores, a partir de su experiencia y de los contextos socioculturales en que se desenvuelve.</a:t>
                      </a:r>
                      <a:endParaRPr lang="es-PE" sz="60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a:effectLst/>
                          <a:latin typeface="+mn-lt"/>
                          <a:ea typeface="Times New Roman" panose="02020603050405020304" pitchFamily="18" charset="0"/>
                          <a:cs typeface="Times New Roman" panose="02020603050405020304" pitchFamily="18" charset="0"/>
                        </a:rPr>
                        <a:t>• Justifica la elección o recomendación de textos de su preferencia, de acuerdo a sus necesidades, intereses y la relación con otros textos leídos; sustenta su posición sobre los valores presentes en los textos, cuando los comparte con otros; y compara textos entre sí para indicar algunas similitudes y diferencias entre tipos textuales y géneros discursivos (por ejemplo: diferencias y semejanzas entre cuento y fábula).</a:t>
                      </a:r>
                      <a:endParaRPr lang="es-PE" sz="60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1323745"/>
                  </a:ext>
                </a:extLst>
              </a:tr>
              <a:tr h="1045331">
                <a:tc vMerge="1">
                  <a:txBody>
                    <a:bodyPr/>
                    <a:lstStyle/>
                    <a:p>
                      <a:endParaRPr lang="es-PE"/>
                    </a:p>
                  </a:txBody>
                  <a:tcPr>
                    <a:lnT w="12700" cap="flat" cmpd="sng" algn="ctr">
                      <a:solidFill>
                        <a:srgbClr val="000000"/>
                      </a:solidFill>
                      <a:prstDash val="solid"/>
                      <a:round/>
                      <a:headEnd type="none" w="med" len="med"/>
                      <a:tailEnd type="none" w="med" len="med"/>
                    </a:lnT>
                  </a:tcPr>
                </a:tc>
                <a:tc vMerge="1">
                  <a:txBody>
                    <a:bodyPr/>
                    <a:lstStyle/>
                    <a:p>
                      <a:endParaRPr lang="es-PE"/>
                    </a:p>
                  </a:txBody>
                  <a:tcPr>
                    <a:lnT w="12700" cap="flat" cmpd="sng" algn="ctr">
                      <a:solidFill>
                        <a:srgbClr val="000000"/>
                      </a:solidFill>
                      <a:prstDash val="solid"/>
                      <a:round/>
                      <a:headEnd type="none" w="med" len="med"/>
                      <a:tailEnd type="none" w="med" len="med"/>
                    </a:lnT>
                  </a:tcPr>
                </a:tc>
                <a:tc>
                  <a:txBody>
                    <a:bodyPr/>
                    <a:lstStyle/>
                    <a:p>
                      <a:pPr algn="just">
                        <a:lnSpc>
                          <a:spcPct val="115000"/>
                        </a:lnSpc>
                      </a:pPr>
                      <a:r>
                        <a:rPr lang="es-PE" sz="800" b="1" dirty="0">
                          <a:solidFill>
                            <a:srgbClr val="000000"/>
                          </a:solidFill>
                          <a:effectLst/>
                          <a:latin typeface="+mn-lt"/>
                          <a:ea typeface="Times New Roman" panose="02020603050405020304" pitchFamily="18" charset="0"/>
                          <a:cs typeface="Times New Roman" panose="02020603050405020304" pitchFamily="18" charset="0"/>
                        </a:rPr>
                        <a:t>Evalúa</a:t>
                      </a:r>
                      <a:endParaRPr lang="es-PE" sz="800" dirty="0">
                        <a:effectLst/>
                        <a:latin typeface="+mn-lt"/>
                        <a:ea typeface="Calibri" panose="020F0502020204030204" pitchFamily="34" charset="0"/>
                        <a:cs typeface="Times New Roman" panose="02020603050405020304" pitchFamily="18" charset="0"/>
                      </a:endParaRPr>
                    </a:p>
                  </a:txBody>
                  <a:tcPr marL="10720" marR="10720" marT="2978"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vMerge="1">
                  <a:txBody>
                    <a:bodyPr/>
                    <a:lstStyle/>
                    <a:p>
                      <a:endParaRPr lang="es-PE"/>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vMerge="1">
                  <a:txBody>
                    <a:bodyPr/>
                    <a:lstStyle/>
                    <a:p>
                      <a:endParaRPr lang="es-PE"/>
                    </a:p>
                  </a:txBody>
                  <a:tcPr>
                    <a:lnT w="12700" cap="flat" cmpd="sng" algn="ctr">
                      <a:solidFill>
                        <a:srgbClr val="000000"/>
                      </a:solidFill>
                      <a:prstDash val="solid"/>
                      <a:round/>
                      <a:headEnd type="none" w="med" len="med"/>
                      <a:tailEnd type="none" w="med" len="med"/>
                    </a:lnT>
                  </a:tcPr>
                </a:tc>
                <a:tc vMerge="1">
                  <a:txBody>
                    <a:bodyPr/>
                    <a:lstStyle/>
                    <a:p>
                      <a:endParaRPr lang="es-PE"/>
                    </a:p>
                  </a:txBody>
                  <a:tcPr>
                    <a:lnT w="12700" cap="flat" cmpd="sng" algn="ctr">
                      <a:solidFill>
                        <a:srgbClr val="000000"/>
                      </a:solidFill>
                      <a:prstDash val="solid"/>
                      <a:round/>
                      <a:headEnd type="none" w="med" len="med"/>
                      <a:tailEnd type="none" w="med" len="med"/>
                    </a:lnT>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Evalúa el contenido, la organización textual y el sentido de algunos recursos textuales (negritas, esquemas)</a:t>
                      </a:r>
                      <a:endParaRPr lang="es-PE" sz="600" dirty="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 Evalúa si la información de los textos que lee es válida, actualizada, precisa y confiable, ejemplo (nombre del autor, nombre de la institución que representa el autor, fecha de publicación, nombre de la editorial, entre otros). </a:t>
                      </a:r>
                      <a:endParaRPr lang="es-PE" sz="600" dirty="0">
                        <a:effectLst/>
                        <a:latin typeface="+mn-lt"/>
                        <a:ea typeface="Calibri" panose="020F0502020204030204" pitchFamily="34" charset="0"/>
                        <a:cs typeface="Times New Roman" panose="02020603050405020304" pitchFamily="18" charset="0"/>
                      </a:endParaRPr>
                    </a:p>
                  </a:txBody>
                  <a:tcPr marL="0" marR="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Evalúa los textos que lee, el contenido, la organización textual, el sentido de diversos recursos textuales, la intención del autor, el efecto del texto en los lectores a partir de su experiencia y de los contextos en que se desenvuelve.</a:t>
                      </a:r>
                      <a:endParaRPr lang="es-PE" sz="600" dirty="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 Evalúa si la información de los textos que lee es válida, actualizada, precisa y confiable, ejemplo (nombre del autor, nombre de la institución que representa el autor, fecha de publicación, nombre de la editorial, entre otros). </a:t>
                      </a:r>
                      <a:endParaRPr lang="es-PE" sz="600" dirty="0">
                        <a:effectLst/>
                        <a:latin typeface="+mn-lt"/>
                        <a:ea typeface="Calibri" panose="020F0502020204030204" pitchFamily="34" charset="0"/>
                        <a:cs typeface="Times New Roman" panose="02020603050405020304" pitchFamily="18" charset="0"/>
                      </a:endParaRPr>
                    </a:p>
                    <a:p>
                      <a:pPr marL="25400" marR="26670" algn="just">
                        <a:lnSpc>
                          <a:spcPct val="115000"/>
                        </a:lnSpc>
                        <a:spcAft>
                          <a:spcPts val="0"/>
                        </a:spcAft>
                      </a:pPr>
                      <a:r>
                        <a:rPr lang="es-PE" sz="600" dirty="0">
                          <a:effectLst/>
                          <a:latin typeface="+mn-lt"/>
                          <a:ea typeface="Times New Roman" panose="02020603050405020304" pitchFamily="18" charset="0"/>
                          <a:cs typeface="Times New Roman" panose="02020603050405020304" pitchFamily="18" charset="0"/>
                        </a:rPr>
                        <a:t>·Toma postura luego de identificar y evaluar la información discrepante al realizar una lectura intertextual.</a:t>
                      </a:r>
                      <a:endParaRPr lang="es-PE" sz="60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821758"/>
                  </a:ext>
                </a:extLst>
              </a:tr>
            </a:tbl>
          </a:graphicData>
        </a:graphic>
      </p:graphicFrame>
    </p:spTree>
    <p:extLst>
      <p:ext uri="{BB962C8B-B14F-4D97-AF65-F5344CB8AC3E}">
        <p14:creationId xmlns:p14="http://schemas.microsoft.com/office/powerpoint/2010/main" val="2709997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3462EC3-A68C-4871-B31E-B76FF931C257}"/>
              </a:ext>
            </a:extLst>
          </p:cNvPr>
          <p:cNvPicPr>
            <a:picLocks noChangeAspect="1"/>
          </p:cNvPicPr>
          <p:nvPr/>
        </p:nvPicPr>
        <p:blipFill>
          <a:blip r:embed="rId2"/>
          <a:stretch>
            <a:fillRect/>
          </a:stretch>
        </p:blipFill>
        <p:spPr>
          <a:xfrm>
            <a:off x="319695" y="1751794"/>
            <a:ext cx="5951117" cy="4128501"/>
          </a:xfrm>
          <a:prstGeom prst="rect">
            <a:avLst/>
          </a:prstGeom>
        </p:spPr>
      </p:pic>
      <p:sp>
        <p:nvSpPr>
          <p:cNvPr id="4" name="CuadroTexto 3">
            <a:extLst>
              <a:ext uri="{FF2B5EF4-FFF2-40B4-BE49-F238E27FC236}">
                <a16:creationId xmlns:a16="http://schemas.microsoft.com/office/drawing/2014/main" id="{BF49C537-6411-4EF8-B02A-5567DBCBF5D1}"/>
              </a:ext>
            </a:extLst>
          </p:cNvPr>
          <p:cNvSpPr txBox="1"/>
          <p:nvPr/>
        </p:nvSpPr>
        <p:spPr>
          <a:xfrm>
            <a:off x="700007" y="833566"/>
            <a:ext cx="4900693" cy="584775"/>
          </a:xfrm>
          <a:prstGeom prst="rect">
            <a:avLst/>
          </a:prstGeom>
          <a:noFill/>
        </p:spPr>
        <p:txBody>
          <a:bodyPr wrap="square" rtlCol="0">
            <a:spAutoFit/>
          </a:bodyPr>
          <a:lstStyle/>
          <a:p>
            <a:r>
              <a:rPr lang="es-ES" sz="3200" b="1" dirty="0">
                <a:solidFill>
                  <a:schemeClr val="accent5"/>
                </a:solidFill>
              </a:rPr>
              <a:t>Las dos caras de las tareas</a:t>
            </a:r>
            <a:endParaRPr lang="es-PE" sz="3200" b="1" dirty="0">
              <a:solidFill>
                <a:schemeClr val="accent5"/>
              </a:solidFill>
            </a:endParaRPr>
          </a:p>
        </p:txBody>
      </p:sp>
      <p:sp>
        <p:nvSpPr>
          <p:cNvPr id="13" name="CuadroTexto 12">
            <a:extLst>
              <a:ext uri="{FF2B5EF4-FFF2-40B4-BE49-F238E27FC236}">
                <a16:creationId xmlns:a16="http://schemas.microsoft.com/office/drawing/2014/main" id="{105DB0FB-2A91-4496-B026-BD618CA935A3}"/>
              </a:ext>
            </a:extLst>
          </p:cNvPr>
          <p:cNvSpPr txBox="1"/>
          <p:nvPr/>
        </p:nvSpPr>
        <p:spPr>
          <a:xfrm>
            <a:off x="8787170" y="4118964"/>
            <a:ext cx="2479432" cy="523220"/>
          </a:xfrm>
          <a:prstGeom prst="rect">
            <a:avLst/>
          </a:prstGeom>
          <a:noFill/>
        </p:spPr>
        <p:txBody>
          <a:bodyPr wrap="square">
            <a:spAutoFit/>
          </a:bodyPr>
          <a:lstStyle/>
          <a:p>
            <a:r>
              <a:rPr lang="es-ES" sz="2800" dirty="0"/>
              <a:t>Múltiple</a:t>
            </a:r>
            <a:endParaRPr lang="es-PE" sz="2800" dirty="0"/>
          </a:p>
        </p:txBody>
      </p:sp>
      <p:sp>
        <p:nvSpPr>
          <p:cNvPr id="15" name="CuadroTexto 14">
            <a:extLst>
              <a:ext uri="{FF2B5EF4-FFF2-40B4-BE49-F238E27FC236}">
                <a16:creationId xmlns:a16="http://schemas.microsoft.com/office/drawing/2014/main" id="{20870754-F5AE-43A9-9D47-D431E8E0C1E7}"/>
              </a:ext>
            </a:extLst>
          </p:cNvPr>
          <p:cNvSpPr txBox="1"/>
          <p:nvPr/>
        </p:nvSpPr>
        <p:spPr>
          <a:xfrm>
            <a:off x="6660018" y="2288645"/>
            <a:ext cx="2510496" cy="584775"/>
          </a:xfrm>
          <a:prstGeom prst="rect">
            <a:avLst/>
          </a:prstGeom>
          <a:noFill/>
        </p:spPr>
        <p:txBody>
          <a:bodyPr wrap="square">
            <a:spAutoFit/>
          </a:bodyPr>
          <a:lstStyle/>
          <a:p>
            <a:r>
              <a:rPr lang="es-ES" sz="3200" b="1" dirty="0">
                <a:solidFill>
                  <a:srgbClr val="C00000"/>
                </a:solidFill>
              </a:rPr>
              <a:t>Tipo textual: </a:t>
            </a:r>
            <a:endParaRPr lang="es-PE" sz="3200" dirty="0"/>
          </a:p>
        </p:txBody>
      </p:sp>
      <p:sp>
        <p:nvSpPr>
          <p:cNvPr id="16" name="CuadroTexto 15">
            <a:extLst>
              <a:ext uri="{FF2B5EF4-FFF2-40B4-BE49-F238E27FC236}">
                <a16:creationId xmlns:a16="http://schemas.microsoft.com/office/drawing/2014/main" id="{2960F126-9DE6-4521-81FB-7D5E4068969D}"/>
              </a:ext>
            </a:extLst>
          </p:cNvPr>
          <p:cNvSpPr txBox="1"/>
          <p:nvPr/>
        </p:nvSpPr>
        <p:spPr>
          <a:xfrm>
            <a:off x="6829708" y="3119014"/>
            <a:ext cx="1635370" cy="584775"/>
          </a:xfrm>
          <a:prstGeom prst="rect">
            <a:avLst/>
          </a:prstGeom>
          <a:noFill/>
        </p:spPr>
        <p:txBody>
          <a:bodyPr wrap="square">
            <a:spAutoFit/>
          </a:bodyPr>
          <a:lstStyle/>
          <a:p>
            <a:r>
              <a:rPr lang="es-ES" sz="3200" b="1" dirty="0">
                <a:solidFill>
                  <a:srgbClr val="C00000"/>
                </a:solidFill>
              </a:rPr>
              <a:t>Género:</a:t>
            </a:r>
            <a:endParaRPr lang="es-PE" sz="3200" dirty="0"/>
          </a:p>
        </p:txBody>
      </p:sp>
      <p:sp>
        <p:nvSpPr>
          <p:cNvPr id="17" name="CuadroTexto 16">
            <a:extLst>
              <a:ext uri="{FF2B5EF4-FFF2-40B4-BE49-F238E27FC236}">
                <a16:creationId xmlns:a16="http://schemas.microsoft.com/office/drawing/2014/main" id="{11324C94-C4A6-40F6-AC13-21490EA60C65}"/>
              </a:ext>
            </a:extLst>
          </p:cNvPr>
          <p:cNvSpPr txBox="1"/>
          <p:nvPr/>
        </p:nvSpPr>
        <p:spPr>
          <a:xfrm>
            <a:off x="6660018" y="4007081"/>
            <a:ext cx="2355751" cy="646331"/>
          </a:xfrm>
          <a:prstGeom prst="rect">
            <a:avLst/>
          </a:prstGeom>
          <a:noFill/>
        </p:spPr>
        <p:txBody>
          <a:bodyPr wrap="square">
            <a:spAutoFit/>
          </a:bodyPr>
          <a:lstStyle/>
          <a:p>
            <a:r>
              <a:rPr lang="es-ES" sz="3600" b="1" dirty="0">
                <a:solidFill>
                  <a:srgbClr val="C00000"/>
                </a:solidFill>
              </a:rPr>
              <a:t>Formato: </a:t>
            </a:r>
            <a:endParaRPr lang="es-PE" sz="3600" dirty="0"/>
          </a:p>
        </p:txBody>
      </p:sp>
      <p:sp>
        <p:nvSpPr>
          <p:cNvPr id="18" name="CuadroTexto 17">
            <a:extLst>
              <a:ext uri="{FF2B5EF4-FFF2-40B4-BE49-F238E27FC236}">
                <a16:creationId xmlns:a16="http://schemas.microsoft.com/office/drawing/2014/main" id="{435B0EE9-FED6-48BE-B57F-9E1C2D606709}"/>
              </a:ext>
            </a:extLst>
          </p:cNvPr>
          <p:cNvSpPr txBox="1"/>
          <p:nvPr/>
        </p:nvSpPr>
        <p:spPr>
          <a:xfrm>
            <a:off x="8787169" y="3157114"/>
            <a:ext cx="3021486" cy="523220"/>
          </a:xfrm>
          <a:prstGeom prst="rect">
            <a:avLst/>
          </a:prstGeom>
          <a:noFill/>
        </p:spPr>
        <p:txBody>
          <a:bodyPr wrap="square">
            <a:spAutoFit/>
          </a:bodyPr>
          <a:lstStyle/>
          <a:p>
            <a:r>
              <a:rPr lang="es-ES" sz="2800" dirty="0"/>
              <a:t>Artículo de opinión</a:t>
            </a:r>
          </a:p>
        </p:txBody>
      </p:sp>
      <p:sp>
        <p:nvSpPr>
          <p:cNvPr id="19" name="CuadroTexto 18">
            <a:extLst>
              <a:ext uri="{FF2B5EF4-FFF2-40B4-BE49-F238E27FC236}">
                <a16:creationId xmlns:a16="http://schemas.microsoft.com/office/drawing/2014/main" id="{9E1342E0-75A4-4BFF-B39B-4F87D33493D5}"/>
              </a:ext>
            </a:extLst>
          </p:cNvPr>
          <p:cNvSpPr txBox="1"/>
          <p:nvPr/>
        </p:nvSpPr>
        <p:spPr>
          <a:xfrm>
            <a:off x="8941915" y="2326745"/>
            <a:ext cx="2510496" cy="523220"/>
          </a:xfrm>
          <a:prstGeom prst="rect">
            <a:avLst/>
          </a:prstGeom>
          <a:noFill/>
        </p:spPr>
        <p:txBody>
          <a:bodyPr wrap="square">
            <a:spAutoFit/>
          </a:bodyPr>
          <a:lstStyle/>
          <a:p>
            <a:r>
              <a:rPr lang="es-ES" sz="2800" dirty="0"/>
              <a:t>Argumentativo</a:t>
            </a:r>
            <a:endParaRPr lang="es-PE" sz="2800" dirty="0"/>
          </a:p>
        </p:txBody>
      </p:sp>
    </p:spTree>
    <p:extLst>
      <p:ext uri="{BB962C8B-B14F-4D97-AF65-F5344CB8AC3E}">
        <p14:creationId xmlns:p14="http://schemas.microsoft.com/office/powerpoint/2010/main" val="391293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a 17">
            <a:extLst>
              <a:ext uri="{FF2B5EF4-FFF2-40B4-BE49-F238E27FC236}">
                <a16:creationId xmlns:a16="http://schemas.microsoft.com/office/drawing/2014/main" id="{61668808-0997-49E0-AEF2-DE80660457F8}"/>
              </a:ext>
            </a:extLst>
          </p:cNvPr>
          <p:cNvGraphicFramePr>
            <a:graphicFrameLocks noGrp="1"/>
          </p:cNvGraphicFramePr>
          <p:nvPr/>
        </p:nvGraphicFramePr>
        <p:xfrm>
          <a:off x="2989580" y="2615691"/>
          <a:ext cx="6212840" cy="1094806"/>
        </p:xfrm>
        <a:graphic>
          <a:graphicData uri="http://schemas.openxmlformats.org/drawingml/2006/table">
            <a:tbl>
              <a:tblPr firstRow="1" firstCol="1" bandRow="1"/>
              <a:tblGrid>
                <a:gridCol w="2070735">
                  <a:extLst>
                    <a:ext uri="{9D8B030D-6E8A-4147-A177-3AD203B41FA5}">
                      <a16:colId xmlns:a16="http://schemas.microsoft.com/office/drawing/2014/main" val="341863777"/>
                    </a:ext>
                  </a:extLst>
                </a:gridCol>
                <a:gridCol w="2070735">
                  <a:extLst>
                    <a:ext uri="{9D8B030D-6E8A-4147-A177-3AD203B41FA5}">
                      <a16:colId xmlns:a16="http://schemas.microsoft.com/office/drawing/2014/main" val="1941837573"/>
                    </a:ext>
                  </a:extLst>
                </a:gridCol>
                <a:gridCol w="2071370">
                  <a:extLst>
                    <a:ext uri="{9D8B030D-6E8A-4147-A177-3AD203B41FA5}">
                      <a16:colId xmlns:a16="http://schemas.microsoft.com/office/drawing/2014/main" val="2144138369"/>
                    </a:ext>
                  </a:extLst>
                </a:gridCol>
              </a:tblGrid>
              <a:tr h="158115">
                <a:tc gridSpan="3">
                  <a:txBody>
                    <a:bodyPr/>
                    <a:lstStyle/>
                    <a:p>
                      <a:pPr algn="ctr">
                        <a:lnSpc>
                          <a:spcPct val="115000"/>
                        </a:lnSpc>
                      </a:pPr>
                      <a:r>
                        <a:rPr lang="es-PE" sz="1100" b="1">
                          <a:effectLst/>
                          <a:latin typeface="Calibri" panose="020F0502020204030204" pitchFamily="34" charset="0"/>
                          <a:ea typeface="Times New Roman" panose="02020603050405020304" pitchFamily="18" charset="0"/>
                          <a:cs typeface="Times New Roman" panose="02020603050405020304" pitchFamily="18" charset="0"/>
                        </a:rPr>
                        <a:t>EVALUACIÓN FORMATIVA</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pPr>
                      <a:r>
                        <a:rPr lang="es-PE" sz="1100" b="1">
                          <a:effectLst/>
                          <a:latin typeface="Calibri" panose="020F0502020204030204" pitchFamily="34" charset="0"/>
                          <a:ea typeface="Times New Roman" panose="02020603050405020304" pitchFamily="18" charset="0"/>
                          <a:cs typeface="Times New Roman" panose="02020603050405020304" pitchFamily="18" charset="0"/>
                        </a:rPr>
                        <a:t>Evaluación para el aprendizaje – Evaluación del aprendizaje</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941258631"/>
                  </a:ext>
                </a:extLst>
              </a:tr>
              <a:tr h="158115">
                <a:tc>
                  <a:txBody>
                    <a:bodyPr/>
                    <a:lstStyle/>
                    <a:p>
                      <a:pPr algn="ctr">
                        <a:lnSpc>
                          <a:spcPct val="115000"/>
                        </a:lnSpc>
                      </a:pPr>
                      <a:r>
                        <a:rPr lang="es-PE" sz="1100" b="1">
                          <a:effectLst/>
                          <a:latin typeface="Calibri" panose="020F0502020204030204" pitchFamily="34" charset="0"/>
                          <a:ea typeface="Times New Roman" panose="02020603050405020304" pitchFamily="18" charset="0"/>
                          <a:cs typeface="Times New Roman" panose="02020603050405020304" pitchFamily="18" charset="0"/>
                        </a:rPr>
                        <a:t>I TRIMESTRE</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b="1">
                          <a:effectLst/>
                          <a:latin typeface="Calibri" panose="020F0502020204030204" pitchFamily="34" charset="0"/>
                          <a:ea typeface="Times New Roman" panose="02020603050405020304" pitchFamily="18" charset="0"/>
                          <a:cs typeface="Times New Roman" panose="02020603050405020304" pitchFamily="18" charset="0"/>
                        </a:rPr>
                        <a:t>III TRIMESTRE</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b="1">
                          <a:effectLst/>
                          <a:latin typeface="Calibri" panose="020F0502020204030204" pitchFamily="34" charset="0"/>
                          <a:ea typeface="Times New Roman" panose="02020603050405020304" pitchFamily="18" charset="0"/>
                          <a:cs typeface="Times New Roman" panose="02020603050405020304" pitchFamily="18" charset="0"/>
                        </a:rPr>
                        <a:t>III TRIMESTRE</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3929020"/>
                  </a:ext>
                </a:extLst>
              </a:tr>
              <a:tr h="164465">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Diversas situaciones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Diversas situaciones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Diversas situaciones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6056773"/>
                  </a:ext>
                </a:extLst>
              </a:tr>
              <a:tr h="158115">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Analizamos evidencias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Analizamos evidencias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Analizamos evidencias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8438459"/>
                  </a:ext>
                </a:extLst>
              </a:tr>
              <a:tr h="158115">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Retroalimentamos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Retroalimentamos </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s-PE" sz="1100">
                          <a:effectLst/>
                          <a:latin typeface="Calibri" panose="020F0502020204030204" pitchFamily="34" charset="0"/>
                          <a:ea typeface="Times New Roman" panose="02020603050405020304" pitchFamily="18" charset="0"/>
                          <a:cs typeface="Times New Roman" panose="02020603050405020304" pitchFamily="18" charset="0"/>
                        </a:rPr>
                        <a:t>retroalimentamos</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6278342"/>
                  </a:ext>
                </a:extLst>
              </a:tr>
            </a:tbl>
          </a:graphicData>
        </a:graphic>
      </p:graphicFrame>
      <p:sp>
        <p:nvSpPr>
          <p:cNvPr id="20" name="Flecha: hacia abajo 19">
            <a:extLst>
              <a:ext uri="{FF2B5EF4-FFF2-40B4-BE49-F238E27FC236}">
                <a16:creationId xmlns:a16="http://schemas.microsoft.com/office/drawing/2014/main" id="{A9A4B98B-FF9E-4945-895A-A05C7DF905B6}"/>
              </a:ext>
            </a:extLst>
          </p:cNvPr>
          <p:cNvSpPr/>
          <p:nvPr/>
        </p:nvSpPr>
        <p:spPr>
          <a:xfrm>
            <a:off x="4959350" y="3763963"/>
            <a:ext cx="179388" cy="196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21" name="Flecha: hacia abajo 20">
            <a:extLst>
              <a:ext uri="{FF2B5EF4-FFF2-40B4-BE49-F238E27FC236}">
                <a16:creationId xmlns:a16="http://schemas.microsoft.com/office/drawing/2014/main" id="{52A1DEE5-DA70-48CC-B544-67F46B39A3ED}"/>
              </a:ext>
            </a:extLst>
          </p:cNvPr>
          <p:cNvSpPr/>
          <p:nvPr/>
        </p:nvSpPr>
        <p:spPr>
          <a:xfrm>
            <a:off x="7032625" y="3765550"/>
            <a:ext cx="179388" cy="1984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22" name="Rectángulo: esquinas redondeadas 21">
            <a:extLst>
              <a:ext uri="{FF2B5EF4-FFF2-40B4-BE49-F238E27FC236}">
                <a16:creationId xmlns:a16="http://schemas.microsoft.com/office/drawing/2014/main" id="{DF9D41B2-2EFA-48F4-8F08-6E9482C2311F}"/>
              </a:ext>
            </a:extLst>
          </p:cNvPr>
          <p:cNvSpPr/>
          <p:nvPr/>
        </p:nvSpPr>
        <p:spPr>
          <a:xfrm>
            <a:off x="4543425" y="3968750"/>
            <a:ext cx="993775" cy="395288"/>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s-ES" sz="600" b="1">
                <a:effectLst/>
                <a:latin typeface="Arial" panose="020B0604020202020204" pitchFamily="34" charset="0"/>
                <a:ea typeface="Calibri" panose="020F0502020204030204" pitchFamily="34" charset="0"/>
              </a:rPr>
              <a:t>Determinar nivel logro </a:t>
            </a:r>
            <a:endParaRPr lang="es-PE" sz="1100">
              <a:effectLst/>
              <a:latin typeface="Arial" panose="020B0604020202020204" pitchFamily="34" charset="0"/>
              <a:ea typeface="Calibri" panose="020F0502020204030204" pitchFamily="34" charset="0"/>
            </a:endParaRPr>
          </a:p>
        </p:txBody>
      </p:sp>
      <p:sp>
        <p:nvSpPr>
          <p:cNvPr id="23" name="Rectángulo: esquinas redondeadas 22">
            <a:extLst>
              <a:ext uri="{FF2B5EF4-FFF2-40B4-BE49-F238E27FC236}">
                <a16:creationId xmlns:a16="http://schemas.microsoft.com/office/drawing/2014/main" id="{1A4C445D-4DC5-48E9-B426-E0538F9852CD}"/>
              </a:ext>
            </a:extLst>
          </p:cNvPr>
          <p:cNvSpPr/>
          <p:nvPr/>
        </p:nvSpPr>
        <p:spPr>
          <a:xfrm>
            <a:off x="6627813" y="3986213"/>
            <a:ext cx="993775" cy="395287"/>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s-ES" sz="600" b="1">
                <a:effectLst/>
                <a:latin typeface="Arial" panose="020B0604020202020204" pitchFamily="34" charset="0"/>
                <a:ea typeface="Calibri" panose="020F0502020204030204" pitchFamily="34" charset="0"/>
              </a:rPr>
              <a:t>Determinar nivel logro </a:t>
            </a:r>
            <a:endParaRPr lang="es-PE" sz="1100">
              <a:effectLst/>
              <a:latin typeface="Arial" panose="020B0604020202020204" pitchFamily="34" charset="0"/>
              <a:ea typeface="Calibri" panose="020F0502020204030204" pitchFamily="34" charset="0"/>
            </a:endParaRPr>
          </a:p>
        </p:txBody>
      </p:sp>
      <p:sp>
        <p:nvSpPr>
          <p:cNvPr id="24" name="Flecha: hacia abajo 23">
            <a:extLst>
              <a:ext uri="{FF2B5EF4-FFF2-40B4-BE49-F238E27FC236}">
                <a16:creationId xmlns:a16="http://schemas.microsoft.com/office/drawing/2014/main" id="{F3871E03-717C-4FB4-8B97-63956BA5ABBF}"/>
              </a:ext>
            </a:extLst>
          </p:cNvPr>
          <p:cNvSpPr/>
          <p:nvPr/>
        </p:nvSpPr>
        <p:spPr>
          <a:xfrm>
            <a:off x="9058275" y="3773488"/>
            <a:ext cx="180975" cy="196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25" name="Rectángulo: esquinas redondeadas 24">
            <a:extLst>
              <a:ext uri="{FF2B5EF4-FFF2-40B4-BE49-F238E27FC236}">
                <a16:creationId xmlns:a16="http://schemas.microsoft.com/office/drawing/2014/main" id="{47096D31-96A8-4D83-9A33-437E0F635FEC}"/>
              </a:ext>
            </a:extLst>
          </p:cNvPr>
          <p:cNvSpPr/>
          <p:nvPr/>
        </p:nvSpPr>
        <p:spPr>
          <a:xfrm>
            <a:off x="8642350" y="3983038"/>
            <a:ext cx="993775" cy="395287"/>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s-ES" sz="600" b="1">
                <a:effectLst/>
                <a:latin typeface="Arial" panose="020B0604020202020204" pitchFamily="34" charset="0"/>
                <a:ea typeface="Calibri" panose="020F0502020204030204" pitchFamily="34" charset="0"/>
              </a:rPr>
              <a:t>Determinar nivel logro </a:t>
            </a:r>
            <a:endParaRPr lang="es-PE" sz="1100">
              <a:effectLst/>
              <a:latin typeface="Arial" panose="020B0604020202020204" pitchFamily="34" charset="0"/>
              <a:ea typeface="Calibri" panose="020F0502020204030204" pitchFamily="34" charset="0"/>
            </a:endParaRPr>
          </a:p>
        </p:txBody>
      </p:sp>
      <p:sp>
        <p:nvSpPr>
          <p:cNvPr id="26" name="Flecha: hacia abajo 25">
            <a:extLst>
              <a:ext uri="{FF2B5EF4-FFF2-40B4-BE49-F238E27FC236}">
                <a16:creationId xmlns:a16="http://schemas.microsoft.com/office/drawing/2014/main" id="{1DA5E0A8-3279-43F6-89B5-CD6E3CD3682E}"/>
              </a:ext>
            </a:extLst>
          </p:cNvPr>
          <p:cNvSpPr/>
          <p:nvPr/>
        </p:nvSpPr>
        <p:spPr>
          <a:xfrm>
            <a:off x="2927350" y="3744913"/>
            <a:ext cx="179388" cy="196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27" name="Rectángulo: esquinas redondeadas 26">
            <a:extLst>
              <a:ext uri="{FF2B5EF4-FFF2-40B4-BE49-F238E27FC236}">
                <a16:creationId xmlns:a16="http://schemas.microsoft.com/office/drawing/2014/main" id="{26679110-E543-43E0-8057-F9193273E604}"/>
              </a:ext>
            </a:extLst>
          </p:cNvPr>
          <p:cNvSpPr/>
          <p:nvPr/>
        </p:nvSpPr>
        <p:spPr>
          <a:xfrm>
            <a:off x="2714625" y="3983038"/>
            <a:ext cx="993775" cy="460375"/>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s-ES" sz="600" b="1">
                <a:effectLst/>
                <a:latin typeface="Arial" panose="020B0604020202020204" pitchFamily="34" charset="0"/>
                <a:ea typeface="Calibri" panose="020F0502020204030204" pitchFamily="34" charset="0"/>
              </a:rPr>
              <a:t>Determinar necesidades de aprendizaje  </a:t>
            </a:r>
            <a:endParaRPr lang="es-PE" sz="1100">
              <a:effectLst/>
              <a:latin typeface="Arial" panose="020B0604020202020204" pitchFamily="34" charset="0"/>
              <a:ea typeface="Calibri" panose="020F0502020204030204" pitchFamily="34" charset="0"/>
            </a:endParaRPr>
          </a:p>
        </p:txBody>
      </p:sp>
      <p:sp>
        <p:nvSpPr>
          <p:cNvPr id="28" name="Flecha: curvada hacia arriba 27">
            <a:extLst>
              <a:ext uri="{FF2B5EF4-FFF2-40B4-BE49-F238E27FC236}">
                <a16:creationId xmlns:a16="http://schemas.microsoft.com/office/drawing/2014/main" id="{EC611398-B075-4B40-BD35-23DAA8B90623}"/>
              </a:ext>
            </a:extLst>
          </p:cNvPr>
          <p:cNvSpPr/>
          <p:nvPr/>
        </p:nvSpPr>
        <p:spPr>
          <a:xfrm>
            <a:off x="3606800" y="4438650"/>
            <a:ext cx="1265238" cy="35083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29" name="Flecha: curvada hacia arriba 28">
            <a:extLst>
              <a:ext uri="{FF2B5EF4-FFF2-40B4-BE49-F238E27FC236}">
                <a16:creationId xmlns:a16="http://schemas.microsoft.com/office/drawing/2014/main" id="{43D59BEE-0DE5-472C-B57D-1633BC2F61C0}"/>
              </a:ext>
            </a:extLst>
          </p:cNvPr>
          <p:cNvSpPr/>
          <p:nvPr/>
        </p:nvSpPr>
        <p:spPr>
          <a:xfrm>
            <a:off x="5495925" y="4402138"/>
            <a:ext cx="1265238" cy="34925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30" name="Flecha: curvada hacia arriba 29">
            <a:extLst>
              <a:ext uri="{FF2B5EF4-FFF2-40B4-BE49-F238E27FC236}">
                <a16:creationId xmlns:a16="http://schemas.microsoft.com/office/drawing/2014/main" id="{9C7B224A-AC61-41A7-AE5C-0D082A96551E}"/>
              </a:ext>
            </a:extLst>
          </p:cNvPr>
          <p:cNvSpPr/>
          <p:nvPr/>
        </p:nvSpPr>
        <p:spPr>
          <a:xfrm>
            <a:off x="7581900" y="4402138"/>
            <a:ext cx="1263650" cy="34925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sp>
        <p:nvSpPr>
          <p:cNvPr id="31" name="Flecha: curvada hacia abajo 30">
            <a:extLst>
              <a:ext uri="{FF2B5EF4-FFF2-40B4-BE49-F238E27FC236}">
                <a16:creationId xmlns:a16="http://schemas.microsoft.com/office/drawing/2014/main" id="{F88CFC23-3BEF-4947-B6FE-B04A96477344}"/>
              </a:ext>
            </a:extLst>
          </p:cNvPr>
          <p:cNvSpPr/>
          <p:nvPr/>
        </p:nvSpPr>
        <p:spPr>
          <a:xfrm rot="10800000">
            <a:off x="2997200" y="4522788"/>
            <a:ext cx="6137275" cy="69056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PE"/>
          </a:p>
        </p:txBody>
      </p:sp>
      <p:graphicFrame>
        <p:nvGraphicFramePr>
          <p:cNvPr id="32" name="Tabla 31">
            <a:extLst>
              <a:ext uri="{FF2B5EF4-FFF2-40B4-BE49-F238E27FC236}">
                <a16:creationId xmlns:a16="http://schemas.microsoft.com/office/drawing/2014/main" id="{537C3664-B9E6-4E74-9A16-94C7C615BAAD}"/>
              </a:ext>
            </a:extLst>
          </p:cNvPr>
          <p:cNvGraphicFramePr>
            <a:graphicFrameLocks noGrp="1"/>
          </p:cNvGraphicFramePr>
          <p:nvPr/>
        </p:nvGraphicFramePr>
        <p:xfrm>
          <a:off x="514350" y="730371"/>
          <a:ext cx="10515600" cy="1029018"/>
        </p:xfrm>
        <a:graphic>
          <a:graphicData uri="http://schemas.openxmlformats.org/drawingml/2006/table">
            <a:tbl>
              <a:tblPr/>
              <a:tblGrid>
                <a:gridCol w="10515600">
                  <a:extLst>
                    <a:ext uri="{9D8B030D-6E8A-4147-A177-3AD203B41FA5}">
                      <a16:colId xmlns:a16="http://schemas.microsoft.com/office/drawing/2014/main" val="640063505"/>
                    </a:ext>
                  </a:extLst>
                </a:gridCol>
              </a:tblGrid>
              <a:tr h="0">
                <a:tc>
                  <a:txBody>
                    <a:bodyPr/>
                    <a:lstStyle/>
                    <a:p>
                      <a:pPr marL="0" lvl="0" indent="0" algn="just">
                        <a:lnSpc>
                          <a:spcPct val="115000"/>
                        </a:lnSpc>
                        <a:buFont typeface="Calibri" panose="020F0502020204030204" pitchFamily="34" charset="0"/>
                        <a:buNone/>
                      </a:pPr>
                      <a:r>
                        <a:rPr lang="es-PE" sz="2000" dirty="0">
                          <a:effectLst/>
                          <a:latin typeface="Calibri" panose="020F0502020204030204" pitchFamily="34" charset="0"/>
                          <a:ea typeface="Times New Roman" panose="02020603050405020304" pitchFamily="18" charset="0"/>
                        </a:rPr>
                        <a:t>Se hace hincapié en que se está analizando solo una evidencia para fines didácticos de una situación propuesta, pero que, para determinar la situación del estudiante en el año, se deberá considerar el </a:t>
                      </a:r>
                      <a:r>
                        <a:rPr lang="es-PE" sz="2000" b="1" dirty="0">
                          <a:effectLst/>
                          <a:latin typeface="Calibri" panose="020F0502020204030204" pitchFamily="34" charset="0"/>
                          <a:ea typeface="Times New Roman" panose="02020603050405020304" pitchFamily="18" charset="0"/>
                        </a:rPr>
                        <a:t>desempeño del estudiante en el desarrollo de la competencia durante todo el año escolar.</a:t>
                      </a:r>
                      <a:endParaRPr lang="es-PE" sz="2000" dirty="0">
                        <a:effectLst/>
                        <a:latin typeface="Arial" panose="020B0604020202020204" pitchFamily="34" charset="0"/>
                        <a:ea typeface="Times New Roman" panose="02020603050405020304" pitchFamily="18" charset="0"/>
                      </a:endParaRPr>
                    </a:p>
                  </a:txBody>
                  <a:tcPr marL="89535" marR="89535" marT="0" marB="0">
                    <a:lnL>
                      <a:noFill/>
                    </a:lnL>
                    <a:lnR>
                      <a:noFill/>
                    </a:lnR>
                    <a:lnT>
                      <a:noFill/>
                    </a:lnT>
                    <a:lnB>
                      <a:noFill/>
                    </a:lnB>
                  </a:tcPr>
                </a:tc>
                <a:extLst>
                  <a:ext uri="{0D108BD9-81ED-4DB2-BD59-A6C34878D82A}">
                    <a16:rowId xmlns:a16="http://schemas.microsoft.com/office/drawing/2014/main" val="3771052996"/>
                  </a:ext>
                </a:extLst>
              </a:tr>
            </a:tbl>
          </a:graphicData>
        </a:graphic>
      </p:graphicFrame>
      <p:graphicFrame>
        <p:nvGraphicFramePr>
          <p:cNvPr id="33" name="Tabla 32">
            <a:extLst>
              <a:ext uri="{FF2B5EF4-FFF2-40B4-BE49-F238E27FC236}">
                <a16:creationId xmlns:a16="http://schemas.microsoft.com/office/drawing/2014/main" id="{D3FE2503-78F3-4AA3-A190-200181FEB581}"/>
              </a:ext>
            </a:extLst>
          </p:cNvPr>
          <p:cNvGraphicFramePr>
            <a:graphicFrameLocks noGrp="1"/>
          </p:cNvGraphicFramePr>
          <p:nvPr/>
        </p:nvGraphicFramePr>
        <p:xfrm>
          <a:off x="808037" y="5807523"/>
          <a:ext cx="10515600" cy="678498"/>
        </p:xfrm>
        <a:graphic>
          <a:graphicData uri="http://schemas.openxmlformats.org/drawingml/2006/table">
            <a:tbl>
              <a:tblPr/>
              <a:tblGrid>
                <a:gridCol w="10515600">
                  <a:extLst>
                    <a:ext uri="{9D8B030D-6E8A-4147-A177-3AD203B41FA5}">
                      <a16:colId xmlns:a16="http://schemas.microsoft.com/office/drawing/2014/main" val="2268762363"/>
                    </a:ext>
                  </a:extLst>
                </a:gridCol>
              </a:tblGrid>
              <a:tr h="0">
                <a:tc>
                  <a:txBody>
                    <a:bodyPr/>
                    <a:lstStyle/>
                    <a:p>
                      <a:pPr algn="just">
                        <a:lnSpc>
                          <a:spcPct val="115000"/>
                        </a:lnSpc>
                      </a:pPr>
                      <a:r>
                        <a:rPr lang="es-PE" sz="2000" dirty="0">
                          <a:effectLst/>
                          <a:latin typeface="Calibri" panose="020F0502020204030204" pitchFamily="34" charset="0"/>
                          <a:ea typeface="Times New Roman" panose="02020603050405020304" pitchFamily="18" charset="0"/>
                        </a:rPr>
                        <a:t>A partir del análisis de las evidencias se elaborará las Conclusiones Descriptivas que implica determinar los avances, dificultades y proponer recomendaciones.</a:t>
                      </a:r>
                      <a:endParaRPr lang="es-PE" sz="2000" dirty="0">
                        <a:effectLst/>
                        <a:latin typeface="Arial" panose="020B0604020202020204" pitchFamily="34" charset="0"/>
                        <a:ea typeface="Times New Roman" panose="02020603050405020304" pitchFamily="18" charset="0"/>
                      </a:endParaRPr>
                    </a:p>
                  </a:txBody>
                  <a:tcPr marL="89535" marR="89535" marT="0" marB="0">
                    <a:lnL>
                      <a:noFill/>
                    </a:lnL>
                    <a:lnR>
                      <a:noFill/>
                    </a:lnR>
                    <a:lnT>
                      <a:noFill/>
                    </a:lnT>
                    <a:lnB>
                      <a:noFill/>
                    </a:lnB>
                  </a:tcPr>
                </a:tc>
                <a:extLst>
                  <a:ext uri="{0D108BD9-81ED-4DB2-BD59-A6C34878D82A}">
                    <a16:rowId xmlns:a16="http://schemas.microsoft.com/office/drawing/2014/main" val="3759833966"/>
                  </a:ext>
                </a:extLst>
              </a:tr>
            </a:tbl>
          </a:graphicData>
        </a:graphic>
      </p:graphicFrame>
    </p:spTree>
    <p:extLst>
      <p:ext uri="{BB962C8B-B14F-4D97-AF65-F5344CB8AC3E}">
        <p14:creationId xmlns:p14="http://schemas.microsoft.com/office/powerpoint/2010/main" val="746143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grpSp>
        <p:nvGrpSpPr>
          <p:cNvPr id="18" name="Google Shape;497;p28"/>
          <p:cNvGrpSpPr/>
          <p:nvPr/>
        </p:nvGrpSpPr>
        <p:grpSpPr>
          <a:xfrm>
            <a:off x="25356" y="11683"/>
            <a:ext cx="12191997" cy="1928733"/>
            <a:chOff x="-1824" y="-38100"/>
            <a:chExt cx="4816592" cy="850900"/>
          </a:xfrm>
        </p:grpSpPr>
        <p:sp>
          <p:nvSpPr>
            <p:cNvPr id="21" name="Google Shape;498;p28"/>
            <p:cNvSpPr/>
            <p:nvPr/>
          </p:nvSpPr>
          <p:spPr>
            <a:xfrm>
              <a:off x="-1824" y="-4694"/>
              <a:ext cx="4816592" cy="44472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499;p28"/>
            <p:cNvSpPr txBox="1"/>
            <p:nvPr/>
          </p:nvSpPr>
          <p:spPr>
            <a:xfrm>
              <a:off x="0" y="-38100"/>
              <a:ext cx="812800" cy="850900"/>
            </a:xfrm>
            <a:prstGeom prst="rect">
              <a:avLst/>
            </a:prstGeom>
            <a:noFill/>
            <a:ln>
              <a:noFill/>
            </a:ln>
          </p:spPr>
          <p:txBody>
            <a:bodyPr spcFirstLastPara="1" wrap="square" lIns="33850" tIns="33850" rIns="33850" bIns="33850" anchor="ctr" anchorCtr="0">
              <a:noAutofit/>
            </a:bodyPr>
            <a:lstStyle/>
            <a:p>
              <a:pPr marL="0" marR="0" lvl="0" indent="0" algn="ctr" rtl="0">
                <a:lnSpc>
                  <a:spcPct val="147750"/>
                </a:lnSpc>
                <a:spcBef>
                  <a:spcPts val="0"/>
                </a:spcBef>
                <a:spcAft>
                  <a:spcPts val="0"/>
                </a:spcAft>
                <a:buClr>
                  <a:srgbClr val="000000"/>
                </a:buClr>
                <a:buSzPts val="1200"/>
                <a:buFont typeface="Arial"/>
                <a:buNone/>
              </a:pPr>
              <a:endParaRPr sz="1200" b="0" i="0" u="none" strike="noStrike" cap="none">
                <a:solidFill>
                  <a:schemeClr val="dk1"/>
                </a:solidFill>
                <a:latin typeface="Calibri"/>
                <a:ea typeface="Calibri"/>
                <a:cs typeface="Calibri"/>
                <a:sym typeface="Calibri"/>
              </a:endParaRPr>
            </a:p>
          </p:txBody>
        </p:sp>
      </p:grpSp>
      <p:sp>
        <p:nvSpPr>
          <p:cNvPr id="13" name="Rectángulo 12">
            <a:extLst>
              <a:ext uri="{FF2B5EF4-FFF2-40B4-BE49-F238E27FC236}">
                <a16:creationId xmlns:a16="http://schemas.microsoft.com/office/drawing/2014/main" id="{4E5A45A0-6902-40EB-A542-636AD3C1C2E6}"/>
              </a:ext>
            </a:extLst>
          </p:cNvPr>
          <p:cNvSpPr/>
          <p:nvPr/>
        </p:nvSpPr>
        <p:spPr>
          <a:xfrm>
            <a:off x="4987151" y="3454856"/>
            <a:ext cx="7040915" cy="2554545"/>
          </a:xfrm>
          <a:prstGeom prst="rect">
            <a:avLst/>
          </a:prstGeom>
        </p:spPr>
        <p:txBody>
          <a:bodyPr wrap="square">
            <a:spAutoFit/>
          </a:bodyPr>
          <a:lstStyle/>
          <a:p>
            <a:pPr lvl="0">
              <a:defRPr/>
            </a:pPr>
            <a:r>
              <a:rPr lang="es-ES" sz="2000" b="1" dirty="0">
                <a:solidFill>
                  <a:srgbClr val="002060"/>
                </a:solidFill>
                <a:latin typeface="Calibri Light" panose="020F0302020204030204" pitchFamily="34" charset="0"/>
              </a:rPr>
              <a:t>Conclusión descriptiva.</a:t>
            </a:r>
          </a:p>
          <a:p>
            <a:pPr lvl="0">
              <a:defRPr/>
            </a:pPr>
            <a:endParaRPr lang="es-ES" sz="2000" b="1" dirty="0">
              <a:solidFill>
                <a:srgbClr val="002060"/>
              </a:solidFill>
              <a:latin typeface="Calibri Light" panose="020F0302020204030204" pitchFamily="34" charset="0"/>
            </a:endParaRPr>
          </a:p>
          <a:p>
            <a:pPr marL="180975" algn="just"/>
            <a:r>
              <a:rPr lang="es-ES" sz="2000" dirty="0">
                <a:solidFill>
                  <a:srgbClr val="0070C0"/>
                </a:solidFill>
                <a:latin typeface="Calibri Light" panose="020F0302020204030204" pitchFamily="34" charset="0"/>
                <a:ea typeface="Arial"/>
                <a:cs typeface="Calibri Light" panose="020F0302020204030204" pitchFamily="34" charset="0"/>
              </a:rPr>
              <a:t>Yesica, ubica información de un solo texto, dice el significado de palabras y opina sobre la utilidad de algunos recursos textuales. Se sugiere leer dos textos por cada tema, los compare y junte la información. Comprenda el contenido de los párrafos y de todo el texto. Reflexione y evalúe los recursos textuales y el contenido del texto.</a:t>
            </a:r>
            <a:endParaRPr lang="es-ES" sz="2000" dirty="0">
              <a:solidFill>
                <a:srgbClr val="0070C0"/>
              </a:solidFill>
              <a:latin typeface="Calibri Light" panose="020F0302020204030204" pitchFamily="34" charset="0"/>
              <a:cs typeface="Calibri Light" panose="020F0302020204030204" pitchFamily="34" charset="0"/>
            </a:endParaRPr>
          </a:p>
        </p:txBody>
      </p:sp>
      <p:pic>
        <p:nvPicPr>
          <p:cNvPr id="15" name="Imagen 14">
            <a:extLst>
              <a:ext uri="{FF2B5EF4-FFF2-40B4-BE49-F238E27FC236}">
                <a16:creationId xmlns:a16="http://schemas.microsoft.com/office/drawing/2014/main" id="{A5C633AD-E159-4300-B2D6-D3C4E26D2801}"/>
              </a:ext>
            </a:extLst>
          </p:cNvPr>
          <p:cNvPicPr/>
          <p:nvPr/>
        </p:nvPicPr>
        <p:blipFill rotWithShape="1">
          <a:blip r:embed="rId3"/>
          <a:srcRect l="23635" t="28001" r="6433" b="13891"/>
          <a:stretch/>
        </p:blipFill>
        <p:spPr bwMode="auto">
          <a:xfrm>
            <a:off x="444728" y="248493"/>
            <a:ext cx="4578195" cy="2446607"/>
          </a:xfrm>
          <a:prstGeom prst="rect">
            <a:avLst/>
          </a:prstGeom>
          <a:ln>
            <a:noFill/>
          </a:ln>
          <a:extLst>
            <a:ext uri="{53640926-AAD7-44D8-BBD7-CCE9431645EC}">
              <a14:shadowObscured xmlns:a14="http://schemas.microsoft.com/office/drawing/2010/main"/>
            </a:ext>
          </a:extLst>
        </p:spPr>
      </p:pic>
      <p:pic>
        <p:nvPicPr>
          <p:cNvPr id="16" name="Imagen 15">
            <a:extLst>
              <a:ext uri="{FF2B5EF4-FFF2-40B4-BE49-F238E27FC236}">
                <a16:creationId xmlns:a16="http://schemas.microsoft.com/office/drawing/2014/main" id="{5EBDFE80-DB4A-4D1D-A73F-5F9E5AD040DA}"/>
              </a:ext>
            </a:extLst>
          </p:cNvPr>
          <p:cNvPicPr/>
          <p:nvPr/>
        </p:nvPicPr>
        <p:blipFill rotWithShape="1">
          <a:blip r:embed="rId4"/>
          <a:srcRect l="20875" t="16100" r="18484" b="3733"/>
          <a:stretch/>
        </p:blipFill>
        <p:spPr bwMode="auto">
          <a:xfrm>
            <a:off x="229778" y="2986770"/>
            <a:ext cx="2151985" cy="3598606"/>
          </a:xfrm>
          <a:prstGeom prst="rect">
            <a:avLst/>
          </a:prstGeom>
          <a:ln>
            <a:noFill/>
          </a:ln>
          <a:extLst>
            <a:ext uri="{53640926-AAD7-44D8-BBD7-CCE9431645EC}">
              <a14:shadowObscured xmlns:a14="http://schemas.microsoft.com/office/drawing/2010/main"/>
            </a:ext>
          </a:extLst>
        </p:spPr>
      </p:pic>
      <p:graphicFrame>
        <p:nvGraphicFramePr>
          <p:cNvPr id="17" name="Tabla 16"/>
          <p:cNvGraphicFramePr>
            <a:graphicFrameLocks noGrp="1"/>
          </p:cNvGraphicFramePr>
          <p:nvPr/>
        </p:nvGraphicFramePr>
        <p:xfrm>
          <a:off x="6649722" y="6206917"/>
          <a:ext cx="4706256" cy="365760"/>
        </p:xfrm>
        <a:graphic>
          <a:graphicData uri="http://schemas.openxmlformats.org/drawingml/2006/table">
            <a:tbl>
              <a:tblPr firstRow="1" bandRow="1">
                <a:tableStyleId>{5C22544A-7EE6-4342-B048-85BDC9FD1C3A}</a:tableStyleId>
              </a:tblPr>
              <a:tblGrid>
                <a:gridCol w="1059543">
                  <a:extLst>
                    <a:ext uri="{9D8B030D-6E8A-4147-A177-3AD203B41FA5}">
                      <a16:colId xmlns:a16="http://schemas.microsoft.com/office/drawing/2014/main" val="1159009348"/>
                    </a:ext>
                  </a:extLst>
                </a:gridCol>
                <a:gridCol w="798285">
                  <a:extLst>
                    <a:ext uri="{9D8B030D-6E8A-4147-A177-3AD203B41FA5}">
                      <a16:colId xmlns:a16="http://schemas.microsoft.com/office/drawing/2014/main" val="758354535"/>
                    </a:ext>
                  </a:extLst>
                </a:gridCol>
                <a:gridCol w="2189703">
                  <a:extLst>
                    <a:ext uri="{9D8B030D-6E8A-4147-A177-3AD203B41FA5}">
                      <a16:colId xmlns:a16="http://schemas.microsoft.com/office/drawing/2014/main" val="1400147599"/>
                    </a:ext>
                  </a:extLst>
                </a:gridCol>
                <a:gridCol w="658725">
                  <a:extLst>
                    <a:ext uri="{9D8B030D-6E8A-4147-A177-3AD203B41FA5}">
                      <a16:colId xmlns:a16="http://schemas.microsoft.com/office/drawing/2014/main" val="3709071511"/>
                    </a:ext>
                  </a:extLst>
                </a:gridCol>
              </a:tblGrid>
              <a:tr h="365760">
                <a:tc>
                  <a:txBody>
                    <a:bodyPr/>
                    <a:lstStyle/>
                    <a:p>
                      <a:r>
                        <a:rPr lang="es-ES" b="0" dirty="0">
                          <a:solidFill>
                            <a:schemeClr val="tx1"/>
                          </a:solidFill>
                        </a:rPr>
                        <a:t>Palabras </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ES" b="0" dirty="0">
                          <a:solidFill>
                            <a:schemeClr val="tx1"/>
                          </a:solidFill>
                        </a:rPr>
                        <a:t>57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s-ES" b="0" dirty="0">
                          <a:solidFill>
                            <a:schemeClr val="tx1"/>
                          </a:solidFill>
                        </a:rPr>
                        <a:t>Caracteres </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ES" b="0" dirty="0">
                          <a:solidFill>
                            <a:schemeClr val="tx1"/>
                          </a:solidFill>
                        </a:rPr>
                        <a:t>337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115355"/>
                  </a:ext>
                </a:extLst>
              </a:tr>
            </a:tbl>
          </a:graphicData>
        </a:graphic>
      </p:graphicFrame>
      <p:pic>
        <p:nvPicPr>
          <p:cNvPr id="5" name="Imagen 4">
            <a:extLst>
              <a:ext uri="{FF2B5EF4-FFF2-40B4-BE49-F238E27FC236}">
                <a16:creationId xmlns:a16="http://schemas.microsoft.com/office/drawing/2014/main" id="{9BCE482E-9891-4E07-A8A3-5608EC768FC7}"/>
              </a:ext>
            </a:extLst>
          </p:cNvPr>
          <p:cNvPicPr>
            <a:picLocks noChangeAspect="1"/>
          </p:cNvPicPr>
          <p:nvPr/>
        </p:nvPicPr>
        <p:blipFill>
          <a:blip r:embed="rId5"/>
          <a:stretch>
            <a:fillRect/>
          </a:stretch>
        </p:blipFill>
        <p:spPr>
          <a:xfrm>
            <a:off x="5096766" y="87403"/>
            <a:ext cx="6821687" cy="2987057"/>
          </a:xfrm>
          <a:prstGeom prst="rect">
            <a:avLst/>
          </a:prstGeom>
        </p:spPr>
      </p:pic>
      <p:pic>
        <p:nvPicPr>
          <p:cNvPr id="19" name="Imagen 18">
            <a:extLst>
              <a:ext uri="{FF2B5EF4-FFF2-40B4-BE49-F238E27FC236}">
                <a16:creationId xmlns:a16="http://schemas.microsoft.com/office/drawing/2014/main" id="{E5D0970D-DD8F-4E01-BBFF-8140DDA4C170}"/>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96714" y="3235549"/>
            <a:ext cx="2391186" cy="3349827"/>
          </a:xfrm>
          <a:prstGeom prst="rect">
            <a:avLst/>
          </a:prstGeom>
          <a:noFill/>
        </p:spPr>
      </p:pic>
    </p:spTree>
    <p:extLst>
      <p:ext uri="{BB962C8B-B14F-4D97-AF65-F5344CB8AC3E}">
        <p14:creationId xmlns:p14="http://schemas.microsoft.com/office/powerpoint/2010/main" val="24340870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CC06A3D-FDBF-4AC5-8FCE-61D83F1718CB}"/>
              </a:ext>
            </a:extLst>
          </p:cNvPr>
          <p:cNvPicPr>
            <a:picLocks noChangeAspect="1"/>
          </p:cNvPicPr>
          <p:nvPr/>
        </p:nvPicPr>
        <p:blipFill>
          <a:blip r:embed="rId2"/>
          <a:stretch>
            <a:fillRect/>
          </a:stretch>
        </p:blipFill>
        <p:spPr>
          <a:xfrm>
            <a:off x="141705" y="3053371"/>
            <a:ext cx="5422997" cy="3602557"/>
          </a:xfrm>
          <a:prstGeom prst="rect">
            <a:avLst/>
          </a:prstGeom>
        </p:spPr>
      </p:pic>
      <p:pic>
        <p:nvPicPr>
          <p:cNvPr id="5" name="Imagen 4">
            <a:extLst>
              <a:ext uri="{FF2B5EF4-FFF2-40B4-BE49-F238E27FC236}">
                <a16:creationId xmlns:a16="http://schemas.microsoft.com/office/drawing/2014/main" id="{A5C633AD-E159-4300-B2D6-D3C4E26D2801}"/>
              </a:ext>
            </a:extLst>
          </p:cNvPr>
          <p:cNvPicPr/>
          <p:nvPr/>
        </p:nvPicPr>
        <p:blipFill rotWithShape="1">
          <a:blip r:embed="rId3"/>
          <a:srcRect l="23635" t="28001" r="6433" b="13891"/>
          <a:stretch/>
        </p:blipFill>
        <p:spPr bwMode="auto">
          <a:xfrm>
            <a:off x="293922" y="174638"/>
            <a:ext cx="4712157" cy="2520462"/>
          </a:xfrm>
          <a:prstGeom prst="rect">
            <a:avLst/>
          </a:prstGeom>
          <a:ln>
            <a:noFill/>
          </a:ln>
          <a:extLst>
            <a:ext uri="{53640926-AAD7-44D8-BBD7-CCE9431645EC}">
              <a14:shadowObscured xmlns:a14="http://schemas.microsoft.com/office/drawing/2010/main"/>
            </a:ext>
          </a:extLst>
        </p:spPr>
      </p:pic>
      <p:sp>
        <p:nvSpPr>
          <p:cNvPr id="8" name="Rectángulo 7"/>
          <p:cNvSpPr/>
          <p:nvPr/>
        </p:nvSpPr>
        <p:spPr>
          <a:xfrm>
            <a:off x="5689600" y="3021172"/>
            <a:ext cx="6273799" cy="3662541"/>
          </a:xfrm>
          <a:prstGeom prst="rect">
            <a:avLst/>
          </a:prstGeom>
        </p:spPr>
        <p:txBody>
          <a:bodyPr wrap="square">
            <a:spAutoFit/>
          </a:bodyPr>
          <a:lstStyle/>
          <a:p>
            <a:r>
              <a:rPr lang="es-ES" sz="2000" b="1" dirty="0">
                <a:solidFill>
                  <a:srgbClr val="7030A0"/>
                </a:solidFill>
              </a:rPr>
              <a:t>Conclusión Descriptiva: </a:t>
            </a:r>
            <a:r>
              <a:rPr lang="es-ES" sz="2000" b="1" dirty="0"/>
              <a:t>avances, dificultades y proponer recomendaciones.</a:t>
            </a:r>
          </a:p>
          <a:p>
            <a:r>
              <a:rPr lang="es-ES" sz="2000" b="1" dirty="0"/>
              <a:t>-</a:t>
            </a:r>
            <a:r>
              <a:rPr lang="es-ES" sz="1200" dirty="0"/>
              <a:t>En el caso de </a:t>
            </a:r>
            <a:r>
              <a:rPr lang="es-ES" sz="1200" dirty="0" err="1"/>
              <a:t>Meydi</a:t>
            </a:r>
            <a:r>
              <a:rPr lang="es-ES" sz="1200" dirty="0"/>
              <a:t>, ella:</a:t>
            </a:r>
          </a:p>
          <a:p>
            <a:r>
              <a:rPr lang="es-ES" sz="1200" dirty="0"/>
              <a:t>Obtiene información en el texto, aún no puede deducir la causa efecto y el sentido de todo el texto, las ideas importantes ni explicar la intención de los recursos textuales. Promover que apoyándose en el texto fundamente sus ideas, además de promover actividades para reflexionar sobre los sucesos e ideas importantes del texto. </a:t>
            </a:r>
          </a:p>
          <a:p>
            <a:endParaRPr lang="es-ES" sz="1200" dirty="0"/>
          </a:p>
          <a:p>
            <a:endParaRPr lang="es-ES" sz="1200" dirty="0"/>
          </a:p>
          <a:p>
            <a:endParaRPr lang="es-ES" sz="2000" b="1" dirty="0"/>
          </a:p>
          <a:p>
            <a:endParaRPr lang="es-ES" sz="2000" b="1" dirty="0"/>
          </a:p>
          <a:p>
            <a:endParaRPr lang="es-ES" sz="2000" b="1" dirty="0"/>
          </a:p>
          <a:p>
            <a:endParaRPr lang="es-ES" sz="2000" b="1" dirty="0"/>
          </a:p>
          <a:p>
            <a:endParaRPr lang="es-ES" sz="2000" b="1" dirty="0"/>
          </a:p>
        </p:txBody>
      </p:sp>
      <p:pic>
        <p:nvPicPr>
          <p:cNvPr id="10" name="Imagen 9">
            <a:extLst>
              <a:ext uri="{FF2B5EF4-FFF2-40B4-BE49-F238E27FC236}">
                <a16:creationId xmlns:a16="http://schemas.microsoft.com/office/drawing/2014/main" id="{5FD88A7D-ADAF-436E-8A62-23F1A45172D5}"/>
              </a:ext>
            </a:extLst>
          </p:cNvPr>
          <p:cNvPicPr>
            <a:picLocks noChangeAspect="1"/>
          </p:cNvPicPr>
          <p:nvPr/>
        </p:nvPicPr>
        <p:blipFill>
          <a:blip r:embed="rId4"/>
          <a:stretch>
            <a:fillRect/>
          </a:stretch>
        </p:blipFill>
        <p:spPr>
          <a:xfrm>
            <a:off x="5198366" y="87404"/>
            <a:ext cx="6821687" cy="2931330"/>
          </a:xfrm>
          <a:prstGeom prst="rect">
            <a:avLst/>
          </a:prstGeom>
        </p:spPr>
      </p:pic>
      <p:graphicFrame>
        <p:nvGraphicFramePr>
          <p:cNvPr id="2" name="Tabla 1">
            <a:extLst>
              <a:ext uri="{FF2B5EF4-FFF2-40B4-BE49-F238E27FC236}">
                <a16:creationId xmlns:a16="http://schemas.microsoft.com/office/drawing/2014/main" id="{3FBA1E21-042E-471B-B49D-EDCC77ADE9FF}"/>
              </a:ext>
            </a:extLst>
          </p:cNvPr>
          <p:cNvGraphicFramePr>
            <a:graphicFrameLocks noGrp="1"/>
          </p:cNvGraphicFramePr>
          <p:nvPr/>
        </p:nvGraphicFramePr>
        <p:xfrm>
          <a:off x="6089475" y="5132109"/>
          <a:ext cx="4714875" cy="271844"/>
        </p:xfrm>
        <a:graphic>
          <a:graphicData uri="http://schemas.openxmlformats.org/drawingml/2006/table">
            <a:tbl>
              <a:tblPr firstRow="1" bandRow="1">
                <a:tableStyleId>{5C22544A-7EE6-4342-B048-85BDC9FD1C3A}</a:tableStyleId>
              </a:tblPr>
              <a:tblGrid>
                <a:gridCol w="1057661">
                  <a:extLst>
                    <a:ext uri="{9D8B030D-6E8A-4147-A177-3AD203B41FA5}">
                      <a16:colId xmlns:a16="http://schemas.microsoft.com/office/drawing/2014/main" val="155619100"/>
                    </a:ext>
                  </a:extLst>
                </a:gridCol>
                <a:gridCol w="802803">
                  <a:extLst>
                    <a:ext uri="{9D8B030D-6E8A-4147-A177-3AD203B41FA5}">
                      <a16:colId xmlns:a16="http://schemas.microsoft.com/office/drawing/2014/main" val="4114103522"/>
                    </a:ext>
                  </a:extLst>
                </a:gridCol>
                <a:gridCol w="2191780">
                  <a:extLst>
                    <a:ext uri="{9D8B030D-6E8A-4147-A177-3AD203B41FA5}">
                      <a16:colId xmlns:a16="http://schemas.microsoft.com/office/drawing/2014/main" val="4210063360"/>
                    </a:ext>
                  </a:extLst>
                </a:gridCol>
                <a:gridCol w="662631">
                  <a:extLst>
                    <a:ext uri="{9D8B030D-6E8A-4147-A177-3AD203B41FA5}">
                      <a16:colId xmlns:a16="http://schemas.microsoft.com/office/drawing/2014/main" val="101370821"/>
                    </a:ext>
                  </a:extLst>
                </a:gridCol>
              </a:tblGrid>
              <a:tr h="0">
                <a:tc>
                  <a:txBody>
                    <a:bodyPr/>
                    <a:lstStyle/>
                    <a:p>
                      <a:pPr algn="just">
                        <a:lnSpc>
                          <a:spcPct val="115000"/>
                        </a:lnSpc>
                      </a:pPr>
                      <a:r>
                        <a:rPr lang="es-PE" sz="1100">
                          <a:effectLst/>
                        </a:rPr>
                        <a:t>Palabras </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a:tc>
                <a:tc>
                  <a:txBody>
                    <a:bodyPr/>
                    <a:lstStyle/>
                    <a:p>
                      <a:pPr algn="just">
                        <a:lnSpc>
                          <a:spcPct val="115000"/>
                        </a:lnSpc>
                      </a:pPr>
                      <a:r>
                        <a:rPr lang="es-PE" sz="1100">
                          <a:effectLst/>
                        </a:rPr>
                        <a:t>53</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a:tc>
                <a:tc>
                  <a:txBody>
                    <a:bodyPr/>
                    <a:lstStyle/>
                    <a:p>
                      <a:pPr algn="r">
                        <a:lnSpc>
                          <a:spcPct val="115000"/>
                        </a:lnSpc>
                      </a:pPr>
                      <a:r>
                        <a:rPr lang="es-PE" sz="1100">
                          <a:effectLst/>
                        </a:rPr>
                        <a:t>Caracteres </a:t>
                      </a:r>
                      <a:endParaRPr lang="es-PE" sz="1100">
                        <a:effectLst/>
                        <a:latin typeface="Arial" panose="020B0604020202020204" pitchFamily="34" charset="0"/>
                        <a:ea typeface="Calibri" panose="020F0502020204030204" pitchFamily="34" charset="0"/>
                        <a:cs typeface="Times New Roman" panose="02020603050405020304" pitchFamily="18" charset="0"/>
                      </a:endParaRPr>
                    </a:p>
                  </a:txBody>
                  <a:tcPr/>
                </a:tc>
                <a:tc>
                  <a:txBody>
                    <a:bodyPr/>
                    <a:lstStyle/>
                    <a:p>
                      <a:pPr algn="just">
                        <a:lnSpc>
                          <a:spcPct val="115000"/>
                        </a:lnSpc>
                      </a:pPr>
                      <a:r>
                        <a:rPr lang="es-PE" sz="1100" dirty="0">
                          <a:effectLst/>
                        </a:rPr>
                        <a:t>330</a:t>
                      </a:r>
                      <a:endParaRPr lang="es-PE" sz="1100" dirty="0">
                        <a:effectLst/>
                        <a:latin typeface="Arial" panose="020B060402020202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707732759"/>
                  </a:ext>
                </a:extLst>
              </a:tr>
            </a:tbl>
          </a:graphicData>
        </a:graphic>
      </p:graphicFrame>
    </p:spTree>
    <p:extLst>
      <p:ext uri="{BB962C8B-B14F-4D97-AF65-F5344CB8AC3E}">
        <p14:creationId xmlns:p14="http://schemas.microsoft.com/office/powerpoint/2010/main" val="747146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59550D-943A-4FB5-B9E4-92796F6EF885}"/>
              </a:ext>
            </a:extLst>
          </p:cNvPr>
          <p:cNvSpPr txBox="1">
            <a:spLocks/>
          </p:cNvSpPr>
          <p:nvPr/>
        </p:nvSpPr>
        <p:spPr>
          <a:xfrm>
            <a:off x="69669" y="450092"/>
            <a:ext cx="12122331" cy="6646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b="1" dirty="0">
                <a:solidFill>
                  <a:srgbClr val="C00000"/>
                </a:solidFill>
                <a:latin typeface="Arial Black" panose="020B0A04020102020204" pitchFamily="34" charset="0"/>
              </a:rPr>
              <a:t>Elaboramos conclusiones descriptivas</a:t>
            </a:r>
          </a:p>
          <a:p>
            <a:pPr algn="ctr"/>
            <a:endParaRPr lang="es-ES" b="1" dirty="0">
              <a:solidFill>
                <a:srgbClr val="C00000"/>
              </a:solidFill>
              <a:latin typeface="Arial Black" panose="020B0A04020102020204" pitchFamily="34" charset="0"/>
            </a:endParaRPr>
          </a:p>
          <a:p>
            <a:pPr algn="ctr"/>
            <a:endParaRPr lang="es-PE" b="1" dirty="0">
              <a:solidFill>
                <a:srgbClr val="C00000"/>
              </a:solidFill>
              <a:latin typeface="Arial Black" panose="020B0A04020102020204" pitchFamily="34" charset="0"/>
            </a:endParaRPr>
          </a:p>
        </p:txBody>
      </p:sp>
      <p:graphicFrame>
        <p:nvGraphicFramePr>
          <p:cNvPr id="4" name="Tabla 3">
            <a:extLst>
              <a:ext uri="{FF2B5EF4-FFF2-40B4-BE49-F238E27FC236}">
                <a16:creationId xmlns:a16="http://schemas.microsoft.com/office/drawing/2014/main" id="{5511814D-0167-ECFB-5EB0-82DE5E583FB1}"/>
              </a:ext>
            </a:extLst>
          </p:cNvPr>
          <p:cNvGraphicFramePr>
            <a:graphicFrameLocks noGrp="1"/>
          </p:cNvGraphicFramePr>
          <p:nvPr/>
        </p:nvGraphicFramePr>
        <p:xfrm>
          <a:off x="647337" y="1886465"/>
          <a:ext cx="10882812" cy="3637188"/>
        </p:xfrm>
        <a:graphic>
          <a:graphicData uri="http://schemas.openxmlformats.org/drawingml/2006/table">
            <a:tbl>
              <a:tblPr firstRow="1" bandRow="1">
                <a:tableStyleId>{5C22544A-7EE6-4342-B048-85BDC9FD1C3A}</a:tableStyleId>
              </a:tblPr>
              <a:tblGrid>
                <a:gridCol w="3627604">
                  <a:extLst>
                    <a:ext uri="{9D8B030D-6E8A-4147-A177-3AD203B41FA5}">
                      <a16:colId xmlns:a16="http://schemas.microsoft.com/office/drawing/2014/main" val="1036078432"/>
                    </a:ext>
                  </a:extLst>
                </a:gridCol>
                <a:gridCol w="3627604">
                  <a:extLst>
                    <a:ext uri="{9D8B030D-6E8A-4147-A177-3AD203B41FA5}">
                      <a16:colId xmlns:a16="http://schemas.microsoft.com/office/drawing/2014/main" val="640509882"/>
                    </a:ext>
                  </a:extLst>
                </a:gridCol>
                <a:gridCol w="3627604">
                  <a:extLst>
                    <a:ext uri="{9D8B030D-6E8A-4147-A177-3AD203B41FA5}">
                      <a16:colId xmlns:a16="http://schemas.microsoft.com/office/drawing/2014/main" val="1656205346"/>
                    </a:ext>
                  </a:extLst>
                </a:gridCol>
              </a:tblGrid>
              <a:tr h="7522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dirty="0">
                          <a:latin typeface="Arial Black" panose="020B0A04020102020204" pitchFamily="34" charset="0"/>
                        </a:rPr>
                        <a:t>¿Qué sabe el estudiante en relación a la competencia?</a:t>
                      </a:r>
                      <a:endParaRPr lang="es-P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dirty="0">
                          <a:latin typeface="Arial Black" panose="020B0A04020102020204" pitchFamily="34" charset="0"/>
                        </a:rPr>
                        <a:t>¿Qué le falta aprender?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dirty="0">
                          <a:latin typeface="Arial Black" panose="020B0A04020102020204" pitchFamily="34" charset="0"/>
                        </a:rPr>
                        <a:t>¿Qué debe hacer para seguir aprendiendo?</a:t>
                      </a:r>
                    </a:p>
                  </a:txBody>
                  <a:tcPr/>
                </a:tc>
                <a:extLst>
                  <a:ext uri="{0D108BD9-81ED-4DB2-BD59-A6C34878D82A}">
                    <a16:rowId xmlns:a16="http://schemas.microsoft.com/office/drawing/2014/main" val="355976973"/>
                  </a:ext>
                </a:extLst>
              </a:tr>
              <a:tr h="721239">
                <a:tc>
                  <a:txBody>
                    <a:bodyPr/>
                    <a:lstStyle/>
                    <a:p>
                      <a:endParaRPr lang="es-PE" dirty="0"/>
                    </a:p>
                  </a:txBody>
                  <a:tcPr/>
                </a:tc>
                <a:tc>
                  <a:txBody>
                    <a:bodyPr/>
                    <a:lstStyle/>
                    <a:p>
                      <a:endParaRPr lang="es-PE"/>
                    </a:p>
                  </a:txBody>
                  <a:tcPr/>
                </a:tc>
                <a:tc>
                  <a:txBody>
                    <a:bodyPr/>
                    <a:lstStyle/>
                    <a:p>
                      <a:endParaRPr lang="es-PE"/>
                    </a:p>
                  </a:txBody>
                  <a:tcPr/>
                </a:tc>
                <a:extLst>
                  <a:ext uri="{0D108BD9-81ED-4DB2-BD59-A6C34878D82A}">
                    <a16:rowId xmlns:a16="http://schemas.microsoft.com/office/drawing/2014/main" val="1340489269"/>
                  </a:ext>
                </a:extLst>
              </a:tr>
              <a:tr h="721239">
                <a:tc>
                  <a:txBody>
                    <a:bodyPr/>
                    <a:lstStyle/>
                    <a:p>
                      <a:endParaRPr lang="es-PE" dirty="0"/>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2980654991"/>
                  </a:ext>
                </a:extLst>
              </a:tr>
              <a:tr h="721239">
                <a:tc>
                  <a:txBody>
                    <a:bodyPr/>
                    <a:lstStyle/>
                    <a:p>
                      <a:endParaRPr lang="es-PE"/>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1415977467"/>
                  </a:ext>
                </a:extLst>
              </a:tr>
              <a:tr h="721239">
                <a:tc>
                  <a:txBody>
                    <a:bodyPr/>
                    <a:lstStyle/>
                    <a:p>
                      <a:endParaRPr lang="es-PE"/>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2335795737"/>
                  </a:ext>
                </a:extLst>
              </a:tr>
            </a:tbl>
          </a:graphicData>
        </a:graphic>
      </p:graphicFrame>
    </p:spTree>
    <p:extLst>
      <p:ext uri="{BB962C8B-B14F-4D97-AF65-F5344CB8AC3E}">
        <p14:creationId xmlns:p14="http://schemas.microsoft.com/office/powerpoint/2010/main" val="2722415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6400CEF-EF18-4327-B38B-7E6A0CF7940B}"/>
              </a:ext>
            </a:extLst>
          </p:cNvPr>
          <p:cNvPicPr>
            <a:picLocks noChangeAspect="1"/>
          </p:cNvPicPr>
          <p:nvPr/>
        </p:nvPicPr>
        <p:blipFill>
          <a:blip r:embed="rId2"/>
          <a:stretch>
            <a:fillRect/>
          </a:stretch>
        </p:blipFill>
        <p:spPr>
          <a:xfrm>
            <a:off x="-20168" y="0"/>
            <a:ext cx="12288368" cy="6909512"/>
          </a:xfrm>
          <a:prstGeom prst="rect">
            <a:avLst/>
          </a:prstGeom>
        </p:spPr>
      </p:pic>
      <p:pic>
        <p:nvPicPr>
          <p:cNvPr id="16" name="Imagen 15">
            <a:extLst>
              <a:ext uri="{FF2B5EF4-FFF2-40B4-BE49-F238E27FC236}">
                <a16:creationId xmlns:a16="http://schemas.microsoft.com/office/drawing/2014/main" id="{53E9AA65-613B-B9D5-8E56-E3846938D05C}"/>
              </a:ext>
            </a:extLst>
          </p:cNvPr>
          <p:cNvPicPr>
            <a:picLocks noChangeAspect="1"/>
          </p:cNvPicPr>
          <p:nvPr/>
        </p:nvPicPr>
        <p:blipFill>
          <a:blip r:embed="rId3"/>
          <a:stretch>
            <a:fillRect/>
          </a:stretch>
        </p:blipFill>
        <p:spPr>
          <a:xfrm>
            <a:off x="9873369" y="79138"/>
            <a:ext cx="1372222" cy="827368"/>
          </a:xfrm>
          <a:prstGeom prst="rect">
            <a:avLst/>
          </a:prstGeom>
        </p:spPr>
      </p:pic>
      <p:pic>
        <p:nvPicPr>
          <p:cNvPr id="5" name="Picture 2">
            <a:extLst>
              <a:ext uri="{FF2B5EF4-FFF2-40B4-BE49-F238E27FC236}">
                <a16:creationId xmlns:a16="http://schemas.microsoft.com/office/drawing/2014/main" id="{443084F8-E777-346C-DA72-1E9DF3435E2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495" y="210466"/>
            <a:ext cx="2655913" cy="57752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No hay ninguna descripción de la foto disponible.">
            <a:extLst>
              <a:ext uri="{FF2B5EF4-FFF2-40B4-BE49-F238E27FC236}">
                <a16:creationId xmlns:a16="http://schemas.microsoft.com/office/drawing/2014/main" id="{9B730175-0498-37E7-7DCA-D34951D3E3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6336" y="1116972"/>
            <a:ext cx="8595360" cy="3849188"/>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a:extLst>
              <a:ext uri="{FF2B5EF4-FFF2-40B4-BE49-F238E27FC236}">
                <a16:creationId xmlns:a16="http://schemas.microsoft.com/office/drawing/2014/main" id="{46441BC2-9F4C-79DF-F7EB-D5CBBFCC49CA}"/>
              </a:ext>
            </a:extLst>
          </p:cNvPr>
          <p:cNvSpPr/>
          <p:nvPr/>
        </p:nvSpPr>
        <p:spPr>
          <a:xfrm>
            <a:off x="3004457" y="5111931"/>
            <a:ext cx="6479177" cy="11495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¿Qué diferencia encuentras entre la </a:t>
            </a:r>
            <a:r>
              <a:rPr lang="es-ES" u="sng" dirty="0"/>
              <a:t>evaluación </a:t>
            </a:r>
            <a:r>
              <a:rPr lang="es-ES" b="1" u="sng" dirty="0"/>
              <a:t>para el aprendizaje </a:t>
            </a:r>
            <a:r>
              <a:rPr lang="es-ES" dirty="0"/>
              <a:t>y la </a:t>
            </a:r>
            <a:r>
              <a:rPr lang="es-ES" u="sng" dirty="0"/>
              <a:t>evaluación </a:t>
            </a:r>
            <a:r>
              <a:rPr lang="es-ES" b="1" u="sng" dirty="0"/>
              <a:t>del aprendizaje</a:t>
            </a:r>
            <a:r>
              <a:rPr lang="es-ES" dirty="0"/>
              <a:t>?</a:t>
            </a:r>
          </a:p>
          <a:p>
            <a:pPr algn="ctr"/>
            <a:r>
              <a:rPr lang="es-ES" dirty="0"/>
              <a:t>DIFERENCIA ENTRE EVALUAR Y CALIFICAR</a:t>
            </a:r>
            <a:endParaRPr lang="es-PE" dirty="0"/>
          </a:p>
        </p:txBody>
      </p:sp>
    </p:spTree>
    <p:extLst>
      <p:ext uri="{BB962C8B-B14F-4D97-AF65-F5344CB8AC3E}">
        <p14:creationId xmlns:p14="http://schemas.microsoft.com/office/powerpoint/2010/main" val="3228141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D8DCF2E-69F0-0DD1-9450-33FF863D0278}"/>
              </a:ext>
            </a:extLst>
          </p:cNvPr>
          <p:cNvPicPr>
            <a:picLocks noChangeAspect="1"/>
          </p:cNvPicPr>
          <p:nvPr/>
        </p:nvPicPr>
        <p:blipFill>
          <a:blip r:embed="rId2"/>
          <a:stretch>
            <a:fillRect/>
          </a:stretch>
        </p:blipFill>
        <p:spPr>
          <a:xfrm>
            <a:off x="-20168" y="0"/>
            <a:ext cx="12288368" cy="6857999"/>
          </a:xfrm>
          <a:prstGeom prst="rect">
            <a:avLst/>
          </a:prstGeom>
        </p:spPr>
      </p:pic>
      <p:sp>
        <p:nvSpPr>
          <p:cNvPr id="2" name="Título 1">
            <a:extLst>
              <a:ext uri="{FF2B5EF4-FFF2-40B4-BE49-F238E27FC236}">
                <a16:creationId xmlns:a16="http://schemas.microsoft.com/office/drawing/2014/main" id="{92A5675E-566E-4BB1-BA8B-3A73BF495DB1}"/>
              </a:ext>
            </a:extLst>
          </p:cNvPr>
          <p:cNvSpPr>
            <a:spLocks noGrp="1"/>
          </p:cNvSpPr>
          <p:nvPr>
            <p:ph type="title" idx="4294967295"/>
          </p:nvPr>
        </p:nvSpPr>
        <p:spPr>
          <a:xfrm>
            <a:off x="838200" y="365125"/>
            <a:ext cx="10515600" cy="1325563"/>
          </a:xfrm>
          <a:prstGeom prst="rect">
            <a:avLst/>
          </a:prstGeom>
        </p:spPr>
        <p:txBody>
          <a:bodyPr>
            <a:normAutofit/>
          </a:bodyPr>
          <a:lstStyle/>
          <a:p>
            <a:pPr algn="ctr"/>
            <a:r>
              <a:rPr lang="es-ES" b="1" dirty="0">
                <a:solidFill>
                  <a:srgbClr val="C00000"/>
                </a:solidFill>
                <a:latin typeface="Arial Black" panose="020B0A04020102020204" pitchFamily="34" charset="0"/>
              </a:rPr>
              <a:t>SITUACIÓN </a:t>
            </a:r>
            <a:endParaRPr lang="es-PE" b="1" dirty="0">
              <a:solidFill>
                <a:srgbClr val="C00000"/>
              </a:solidFill>
              <a:latin typeface="Arial Black" panose="020B0A04020102020204" pitchFamily="34" charset="0"/>
            </a:endParaRPr>
          </a:p>
        </p:txBody>
      </p:sp>
      <p:graphicFrame>
        <p:nvGraphicFramePr>
          <p:cNvPr id="5" name="Tabla 4"/>
          <p:cNvGraphicFramePr>
            <a:graphicFrameLocks noGrp="1"/>
          </p:cNvGraphicFramePr>
          <p:nvPr>
            <p:extLst>
              <p:ext uri="{D42A27DB-BD31-4B8C-83A1-F6EECF244321}">
                <p14:modId xmlns:p14="http://schemas.microsoft.com/office/powerpoint/2010/main" val="1189145622"/>
              </p:ext>
            </p:extLst>
          </p:nvPr>
        </p:nvGraphicFramePr>
        <p:xfrm>
          <a:off x="853440" y="1690688"/>
          <a:ext cx="10500360" cy="4165092"/>
        </p:xfrm>
        <a:graphic>
          <a:graphicData uri="http://schemas.openxmlformats.org/drawingml/2006/table">
            <a:tbl>
              <a:tblPr>
                <a:tableStyleId>{5C22544A-7EE6-4342-B048-85BDC9FD1C3A}</a:tableStyleId>
              </a:tblPr>
              <a:tblGrid>
                <a:gridCol w="10500360">
                  <a:extLst>
                    <a:ext uri="{9D8B030D-6E8A-4147-A177-3AD203B41FA5}">
                      <a16:colId xmlns:a16="http://schemas.microsoft.com/office/drawing/2014/main" val="2741284190"/>
                    </a:ext>
                  </a:extLst>
                </a:gridCol>
              </a:tblGrid>
              <a:tr h="0">
                <a:tc>
                  <a:txBody>
                    <a:bodyPr/>
                    <a:lstStyle/>
                    <a:p>
                      <a:pPr algn="just">
                        <a:lnSpc>
                          <a:spcPct val="115000"/>
                        </a:lnSpc>
                        <a:spcAft>
                          <a:spcPts val="0"/>
                        </a:spcAft>
                      </a:pPr>
                      <a:r>
                        <a:rPr lang="es-ES" sz="4000" kern="1200" dirty="0">
                          <a:solidFill>
                            <a:schemeClr val="tx1"/>
                          </a:solidFill>
                          <a:latin typeface="+mn-lt"/>
                          <a:ea typeface="+mn-ea"/>
                          <a:cs typeface="+mn-cs"/>
                        </a:rPr>
                        <a:t>La profesora Martha, es una docente de IE multigrado, ella es responsable de los estudiantes del 3er y 4to grado de educación primaria, al finalizar el año lectivo quiere determinar la situación final de sus estudiantes. Desde tu rol de directivo </a:t>
                      </a:r>
                      <a:r>
                        <a:rPr lang="es-ES" sz="4000" b="1" kern="1200" dirty="0">
                          <a:solidFill>
                            <a:schemeClr val="tx1"/>
                          </a:solidFill>
                          <a:latin typeface="+mn-lt"/>
                          <a:ea typeface="+mn-ea"/>
                          <a:cs typeface="+mn-cs"/>
                        </a:rPr>
                        <a:t>¿Qué orientaciones le darías?</a:t>
                      </a:r>
                      <a:endParaRPr lang="en-US" sz="4000" b="1" kern="1200" dirty="0">
                        <a:solidFill>
                          <a:schemeClr val="tx1"/>
                        </a:solidFill>
                        <a:latin typeface="+mn-lt"/>
                        <a:ea typeface="+mn-ea"/>
                        <a:cs typeface="+mn-cs"/>
                      </a:endParaRPr>
                    </a:p>
                  </a:txBody>
                  <a:tcPr marL="89535" marR="89535" marT="0" marB="0">
                    <a:solidFill>
                      <a:schemeClr val="bg1"/>
                    </a:solidFill>
                  </a:tcPr>
                </a:tc>
                <a:extLst>
                  <a:ext uri="{0D108BD9-81ED-4DB2-BD59-A6C34878D82A}">
                    <a16:rowId xmlns:a16="http://schemas.microsoft.com/office/drawing/2014/main" val="2618804965"/>
                  </a:ext>
                </a:extLst>
              </a:tr>
            </a:tbl>
          </a:graphicData>
        </a:graphic>
      </p:graphicFrame>
    </p:spTree>
    <p:extLst>
      <p:ext uri="{BB962C8B-B14F-4D97-AF65-F5344CB8AC3E}">
        <p14:creationId xmlns:p14="http://schemas.microsoft.com/office/powerpoint/2010/main" val="505170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5675E-566E-4BB1-BA8B-3A73BF495DB1}"/>
              </a:ext>
            </a:extLst>
          </p:cNvPr>
          <p:cNvSpPr>
            <a:spLocks noGrp="1"/>
          </p:cNvSpPr>
          <p:nvPr>
            <p:ph type="title" idx="4294967295"/>
          </p:nvPr>
        </p:nvSpPr>
        <p:spPr>
          <a:xfrm>
            <a:off x="693352" y="609593"/>
            <a:ext cx="10515600" cy="142875"/>
          </a:xfrm>
          <a:prstGeom prst="rect">
            <a:avLst/>
          </a:prstGeom>
        </p:spPr>
        <p:txBody>
          <a:bodyPr>
            <a:noAutofit/>
          </a:bodyPr>
          <a:lstStyle/>
          <a:p>
            <a:pPr algn="ctr"/>
            <a:r>
              <a:rPr lang="es-ES" sz="3200" b="1" dirty="0">
                <a:solidFill>
                  <a:srgbClr val="C00000"/>
                </a:solidFill>
                <a:latin typeface="Arial Black" panose="020B0A04020102020204" pitchFamily="34" charset="0"/>
              </a:rPr>
              <a:t>Tercer Grado </a:t>
            </a:r>
            <a:endParaRPr lang="es-PE" sz="3200" b="1" dirty="0">
              <a:solidFill>
                <a:srgbClr val="C00000"/>
              </a:solidFill>
              <a:latin typeface="Arial Black" panose="020B0A04020102020204" pitchFamily="34" charset="0"/>
            </a:endParaRPr>
          </a:p>
        </p:txBody>
      </p:sp>
      <p:sp>
        <p:nvSpPr>
          <p:cNvPr id="5" name="Título 1">
            <a:extLst>
              <a:ext uri="{FF2B5EF4-FFF2-40B4-BE49-F238E27FC236}">
                <a16:creationId xmlns:a16="http://schemas.microsoft.com/office/drawing/2014/main" id="{92A5675E-566E-4BB1-BA8B-3A73BF495DB1}"/>
              </a:ext>
            </a:extLst>
          </p:cNvPr>
          <p:cNvSpPr txBox="1">
            <a:spLocks/>
          </p:cNvSpPr>
          <p:nvPr/>
        </p:nvSpPr>
        <p:spPr>
          <a:xfrm>
            <a:off x="858452" y="6159679"/>
            <a:ext cx="10515600" cy="47925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200" dirty="0">
                <a:latin typeface="Arial Black" panose="020B0A04020102020204" pitchFamily="34" charset="0"/>
              </a:rPr>
              <a:t>¿Cuál es la situación final de los estudiantes? </a:t>
            </a:r>
            <a:endParaRPr lang="es-PE" sz="3200" dirty="0">
              <a:latin typeface="Arial Black" panose="020B0A04020102020204" pitchFamily="34" charset="0"/>
            </a:endParaRPr>
          </a:p>
        </p:txBody>
      </p:sp>
      <p:pic>
        <p:nvPicPr>
          <p:cNvPr id="3" name="Imagen 2"/>
          <p:cNvPicPr>
            <a:picLocks noChangeAspect="1"/>
          </p:cNvPicPr>
          <p:nvPr/>
        </p:nvPicPr>
        <p:blipFill>
          <a:blip r:embed="rId2"/>
          <a:stretch>
            <a:fillRect/>
          </a:stretch>
        </p:blipFill>
        <p:spPr>
          <a:xfrm>
            <a:off x="165623" y="1016000"/>
            <a:ext cx="11901258" cy="4880147"/>
          </a:xfrm>
          <a:prstGeom prst="rect">
            <a:avLst/>
          </a:prstGeom>
        </p:spPr>
      </p:pic>
    </p:spTree>
    <p:extLst>
      <p:ext uri="{BB962C8B-B14F-4D97-AF65-F5344CB8AC3E}">
        <p14:creationId xmlns:p14="http://schemas.microsoft.com/office/powerpoint/2010/main" val="2748598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5675E-566E-4BB1-BA8B-3A73BF495DB1}"/>
              </a:ext>
            </a:extLst>
          </p:cNvPr>
          <p:cNvSpPr>
            <a:spLocks noGrp="1"/>
          </p:cNvSpPr>
          <p:nvPr>
            <p:ph type="title" idx="4294967295"/>
          </p:nvPr>
        </p:nvSpPr>
        <p:spPr>
          <a:xfrm>
            <a:off x="693352" y="431801"/>
            <a:ext cx="10515600" cy="320668"/>
          </a:xfrm>
          <a:prstGeom prst="rect">
            <a:avLst/>
          </a:prstGeom>
        </p:spPr>
        <p:txBody>
          <a:bodyPr>
            <a:noAutofit/>
          </a:bodyPr>
          <a:lstStyle/>
          <a:p>
            <a:pPr algn="ctr"/>
            <a:r>
              <a:rPr lang="es-ES" sz="3200" b="1" dirty="0">
                <a:solidFill>
                  <a:srgbClr val="C00000"/>
                </a:solidFill>
                <a:latin typeface="Arial Black" panose="020B0A04020102020204" pitchFamily="34" charset="0"/>
              </a:rPr>
              <a:t>Cuarto Grado </a:t>
            </a:r>
            <a:endParaRPr lang="es-PE" sz="3200" b="1" dirty="0">
              <a:solidFill>
                <a:srgbClr val="C00000"/>
              </a:solidFill>
              <a:latin typeface="Arial Black" panose="020B0A04020102020204" pitchFamily="34" charset="0"/>
            </a:endParaRPr>
          </a:p>
        </p:txBody>
      </p:sp>
      <p:sp>
        <p:nvSpPr>
          <p:cNvPr id="5" name="Título 1">
            <a:extLst>
              <a:ext uri="{FF2B5EF4-FFF2-40B4-BE49-F238E27FC236}">
                <a16:creationId xmlns:a16="http://schemas.microsoft.com/office/drawing/2014/main" id="{92A5675E-566E-4BB1-BA8B-3A73BF495DB1}"/>
              </a:ext>
            </a:extLst>
          </p:cNvPr>
          <p:cNvSpPr txBox="1">
            <a:spLocks/>
          </p:cNvSpPr>
          <p:nvPr/>
        </p:nvSpPr>
        <p:spPr>
          <a:xfrm>
            <a:off x="858452" y="6159679"/>
            <a:ext cx="10515600" cy="47925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200" dirty="0">
                <a:latin typeface="Arial Black" panose="020B0A04020102020204" pitchFamily="34" charset="0"/>
              </a:rPr>
              <a:t>¿Cuál es la situación final de los estudiantes? </a:t>
            </a:r>
            <a:endParaRPr lang="es-PE" sz="3200" dirty="0">
              <a:latin typeface="Arial Black" panose="020B0A04020102020204" pitchFamily="34" charset="0"/>
            </a:endParaRPr>
          </a:p>
        </p:txBody>
      </p:sp>
      <p:pic>
        <p:nvPicPr>
          <p:cNvPr id="4" name="Imagen 3"/>
          <p:cNvPicPr>
            <a:picLocks noChangeAspect="1"/>
          </p:cNvPicPr>
          <p:nvPr/>
        </p:nvPicPr>
        <p:blipFill>
          <a:blip r:embed="rId2"/>
          <a:stretch>
            <a:fillRect/>
          </a:stretch>
        </p:blipFill>
        <p:spPr>
          <a:xfrm>
            <a:off x="167797" y="925966"/>
            <a:ext cx="11834621" cy="5119234"/>
          </a:xfrm>
          <a:prstGeom prst="rect">
            <a:avLst/>
          </a:prstGeom>
        </p:spPr>
      </p:pic>
    </p:spTree>
    <p:extLst>
      <p:ext uri="{BB962C8B-B14F-4D97-AF65-F5344CB8AC3E}">
        <p14:creationId xmlns:p14="http://schemas.microsoft.com/office/powerpoint/2010/main" val="165518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5675E-566E-4BB1-BA8B-3A73BF495DB1}"/>
              </a:ext>
            </a:extLst>
          </p:cNvPr>
          <p:cNvSpPr>
            <a:spLocks noGrp="1"/>
          </p:cNvSpPr>
          <p:nvPr>
            <p:ph type="title" idx="4294967295"/>
          </p:nvPr>
        </p:nvSpPr>
        <p:spPr>
          <a:xfrm>
            <a:off x="1443432" y="122967"/>
            <a:ext cx="3763567" cy="643623"/>
          </a:xfrm>
          <a:prstGeom prst="rect">
            <a:avLst/>
          </a:prstGeom>
        </p:spPr>
        <p:txBody>
          <a:bodyPr>
            <a:normAutofit fontScale="90000"/>
          </a:bodyPr>
          <a:lstStyle/>
          <a:p>
            <a:r>
              <a:rPr lang="es-ES" b="1" dirty="0">
                <a:solidFill>
                  <a:srgbClr val="C00000"/>
                </a:solidFill>
                <a:latin typeface="Arial Black" panose="020B0A04020102020204" pitchFamily="34" charset="0"/>
              </a:rPr>
              <a:t>Producto: </a:t>
            </a:r>
            <a:endParaRPr lang="es-PE" b="1" dirty="0">
              <a:solidFill>
                <a:srgbClr val="C00000"/>
              </a:solidFill>
              <a:latin typeface="Arial Black" panose="020B0A04020102020204" pitchFamily="34" charset="0"/>
            </a:endParaRPr>
          </a:p>
        </p:txBody>
      </p:sp>
      <p:graphicFrame>
        <p:nvGraphicFramePr>
          <p:cNvPr id="4" name="Tabla 3"/>
          <p:cNvGraphicFramePr>
            <a:graphicFrameLocks noGrp="1"/>
          </p:cNvGraphicFramePr>
          <p:nvPr>
            <p:extLst>
              <p:ext uri="{D42A27DB-BD31-4B8C-83A1-F6EECF244321}">
                <p14:modId xmlns:p14="http://schemas.microsoft.com/office/powerpoint/2010/main" val="1648401001"/>
              </p:ext>
            </p:extLst>
          </p:nvPr>
        </p:nvGraphicFramePr>
        <p:xfrm>
          <a:off x="1219199" y="1044709"/>
          <a:ext cx="10424161" cy="2395024"/>
        </p:xfrm>
        <a:graphic>
          <a:graphicData uri="http://schemas.openxmlformats.org/drawingml/2006/table">
            <a:tbl>
              <a:tblPr firstRow="1" bandRow="1">
                <a:tableStyleId>{5C22544A-7EE6-4342-B048-85BDC9FD1C3A}</a:tableStyleId>
              </a:tblPr>
              <a:tblGrid>
                <a:gridCol w="3582107">
                  <a:extLst>
                    <a:ext uri="{9D8B030D-6E8A-4147-A177-3AD203B41FA5}">
                      <a16:colId xmlns:a16="http://schemas.microsoft.com/office/drawing/2014/main" val="1644391602"/>
                    </a:ext>
                  </a:extLst>
                </a:gridCol>
                <a:gridCol w="2439517">
                  <a:extLst>
                    <a:ext uri="{9D8B030D-6E8A-4147-A177-3AD203B41FA5}">
                      <a16:colId xmlns:a16="http://schemas.microsoft.com/office/drawing/2014/main" val="20000"/>
                    </a:ext>
                  </a:extLst>
                </a:gridCol>
                <a:gridCol w="2379652">
                  <a:extLst>
                    <a:ext uri="{9D8B030D-6E8A-4147-A177-3AD203B41FA5}">
                      <a16:colId xmlns:a16="http://schemas.microsoft.com/office/drawing/2014/main" val="20001"/>
                    </a:ext>
                  </a:extLst>
                </a:gridCol>
                <a:gridCol w="2022885">
                  <a:extLst>
                    <a:ext uri="{9D8B030D-6E8A-4147-A177-3AD203B41FA5}">
                      <a16:colId xmlns:a16="http://schemas.microsoft.com/office/drawing/2014/main" val="20002"/>
                    </a:ext>
                  </a:extLst>
                </a:gridCol>
              </a:tblGrid>
              <a:tr h="10439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PE" sz="4000" dirty="0"/>
                        <a:t>Condición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4000" dirty="0"/>
                        <a:t>PRO</a:t>
                      </a:r>
                      <a:endParaRPr lang="es-PE" sz="4000" dirty="0"/>
                    </a:p>
                  </a:txBody>
                  <a:tcPr/>
                </a:tc>
                <a:tc>
                  <a:txBody>
                    <a:bodyPr/>
                    <a:lstStyle/>
                    <a:p>
                      <a:pPr algn="ctr"/>
                      <a:r>
                        <a:rPr lang="es-ES" sz="4000" dirty="0"/>
                        <a:t>PER</a:t>
                      </a:r>
                      <a:endParaRPr lang="es-PE" sz="4000" dirty="0"/>
                    </a:p>
                  </a:txBody>
                  <a:tcPr/>
                </a:tc>
                <a:tc>
                  <a:txBody>
                    <a:bodyPr/>
                    <a:lstStyle/>
                    <a:p>
                      <a:pPr algn="ctr"/>
                      <a:r>
                        <a:rPr lang="es-ES" sz="4000" dirty="0"/>
                        <a:t>RR</a:t>
                      </a:r>
                      <a:endParaRPr lang="es-PE" sz="4000" dirty="0"/>
                    </a:p>
                  </a:txBody>
                  <a:tcPr/>
                </a:tc>
                <a:extLst>
                  <a:ext uri="{0D108BD9-81ED-4DB2-BD59-A6C34878D82A}">
                    <a16:rowId xmlns:a16="http://schemas.microsoft.com/office/drawing/2014/main" val="10000"/>
                  </a:ext>
                </a:extLst>
              </a:tr>
              <a:tr h="1351046">
                <a:tc>
                  <a:txBody>
                    <a:bodyPr/>
                    <a:lstStyle/>
                    <a:p>
                      <a:pPr algn="ctr"/>
                      <a:r>
                        <a:rPr lang="es-PE" sz="2400" dirty="0"/>
                        <a:t>N° ESTUDIANTES </a:t>
                      </a:r>
                    </a:p>
                  </a:txBody>
                  <a:tcPr anchor="ctr"/>
                </a:tc>
                <a:tc>
                  <a:txBody>
                    <a:bodyPr/>
                    <a:lstStyle/>
                    <a:p>
                      <a:endParaRPr lang="es-PE" sz="6000" dirty="0"/>
                    </a:p>
                  </a:txBody>
                  <a:tcPr/>
                </a:tc>
                <a:tc>
                  <a:txBody>
                    <a:bodyPr/>
                    <a:lstStyle/>
                    <a:p>
                      <a:endParaRPr lang="es-PE" sz="6000" dirty="0"/>
                    </a:p>
                  </a:txBody>
                  <a:tcPr/>
                </a:tc>
                <a:tc>
                  <a:txBody>
                    <a:bodyPr/>
                    <a:lstStyle/>
                    <a:p>
                      <a:endParaRPr lang="es-PE" sz="6000" dirty="0"/>
                    </a:p>
                  </a:txBody>
                  <a:tcPr/>
                </a:tc>
                <a:extLst>
                  <a:ext uri="{0D108BD9-81ED-4DB2-BD59-A6C34878D82A}">
                    <a16:rowId xmlns:a16="http://schemas.microsoft.com/office/drawing/2014/main" val="10001"/>
                  </a:ext>
                </a:extLst>
              </a:tr>
            </a:tbl>
          </a:graphicData>
        </a:graphic>
      </p:graphicFrame>
      <p:graphicFrame>
        <p:nvGraphicFramePr>
          <p:cNvPr id="5" name="Tabla 4">
            <a:extLst>
              <a:ext uri="{FF2B5EF4-FFF2-40B4-BE49-F238E27FC236}">
                <a16:creationId xmlns:a16="http://schemas.microsoft.com/office/drawing/2014/main" id="{4C6B1D13-4114-4662-BB7D-6462D073DDD5}"/>
              </a:ext>
            </a:extLst>
          </p:cNvPr>
          <p:cNvGraphicFramePr>
            <a:graphicFrameLocks noGrp="1"/>
          </p:cNvGraphicFramePr>
          <p:nvPr>
            <p:extLst>
              <p:ext uri="{D42A27DB-BD31-4B8C-83A1-F6EECF244321}">
                <p14:modId xmlns:p14="http://schemas.microsoft.com/office/powerpoint/2010/main" val="3571823781"/>
              </p:ext>
            </p:extLst>
          </p:nvPr>
        </p:nvGraphicFramePr>
        <p:xfrm>
          <a:off x="1323704" y="4188823"/>
          <a:ext cx="10258696" cy="2468496"/>
        </p:xfrm>
        <a:graphic>
          <a:graphicData uri="http://schemas.openxmlformats.org/drawingml/2006/table">
            <a:tbl>
              <a:tblPr firstRow="1" bandRow="1">
                <a:tableStyleId>{5C22544A-7EE6-4342-B048-85BDC9FD1C3A}</a:tableStyleId>
              </a:tblPr>
              <a:tblGrid>
                <a:gridCol w="3525247">
                  <a:extLst>
                    <a:ext uri="{9D8B030D-6E8A-4147-A177-3AD203B41FA5}">
                      <a16:colId xmlns:a16="http://schemas.microsoft.com/office/drawing/2014/main" val="1644391602"/>
                    </a:ext>
                  </a:extLst>
                </a:gridCol>
                <a:gridCol w="2400794">
                  <a:extLst>
                    <a:ext uri="{9D8B030D-6E8A-4147-A177-3AD203B41FA5}">
                      <a16:colId xmlns:a16="http://schemas.microsoft.com/office/drawing/2014/main" val="20000"/>
                    </a:ext>
                  </a:extLst>
                </a:gridCol>
                <a:gridCol w="2341879">
                  <a:extLst>
                    <a:ext uri="{9D8B030D-6E8A-4147-A177-3AD203B41FA5}">
                      <a16:colId xmlns:a16="http://schemas.microsoft.com/office/drawing/2014/main" val="20001"/>
                    </a:ext>
                  </a:extLst>
                </a:gridCol>
                <a:gridCol w="1990776">
                  <a:extLst>
                    <a:ext uri="{9D8B030D-6E8A-4147-A177-3AD203B41FA5}">
                      <a16:colId xmlns:a16="http://schemas.microsoft.com/office/drawing/2014/main" val="20002"/>
                    </a:ext>
                  </a:extLst>
                </a:gridCol>
              </a:tblGrid>
              <a:tr h="10760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PE" sz="4000" dirty="0"/>
                        <a:t>Condición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4000" dirty="0"/>
                        <a:t>PRO</a:t>
                      </a:r>
                      <a:endParaRPr lang="es-PE" sz="4000" dirty="0"/>
                    </a:p>
                  </a:txBody>
                  <a:tcPr/>
                </a:tc>
                <a:tc>
                  <a:txBody>
                    <a:bodyPr/>
                    <a:lstStyle/>
                    <a:p>
                      <a:pPr algn="ctr"/>
                      <a:r>
                        <a:rPr lang="es-ES" sz="4000" dirty="0"/>
                        <a:t>PER</a:t>
                      </a:r>
                      <a:endParaRPr lang="es-PE" sz="4000" dirty="0"/>
                    </a:p>
                  </a:txBody>
                  <a:tcPr/>
                </a:tc>
                <a:tc>
                  <a:txBody>
                    <a:bodyPr/>
                    <a:lstStyle/>
                    <a:p>
                      <a:pPr algn="ctr"/>
                      <a:r>
                        <a:rPr lang="es-ES" sz="4000" dirty="0"/>
                        <a:t>RR</a:t>
                      </a:r>
                      <a:endParaRPr lang="es-PE" sz="4000" dirty="0"/>
                    </a:p>
                  </a:txBody>
                  <a:tcPr/>
                </a:tc>
                <a:extLst>
                  <a:ext uri="{0D108BD9-81ED-4DB2-BD59-A6C34878D82A}">
                    <a16:rowId xmlns:a16="http://schemas.microsoft.com/office/drawing/2014/main" val="10000"/>
                  </a:ext>
                </a:extLst>
              </a:tr>
              <a:tr h="1392492">
                <a:tc>
                  <a:txBody>
                    <a:bodyPr/>
                    <a:lstStyle/>
                    <a:p>
                      <a:pPr algn="ctr"/>
                      <a:r>
                        <a:rPr lang="es-PE" sz="2400" dirty="0"/>
                        <a:t>N° ESTUDIANTES </a:t>
                      </a:r>
                    </a:p>
                  </a:txBody>
                  <a:tcPr anchor="ctr"/>
                </a:tc>
                <a:tc>
                  <a:txBody>
                    <a:bodyPr/>
                    <a:lstStyle/>
                    <a:p>
                      <a:endParaRPr lang="es-PE" sz="6000" dirty="0"/>
                    </a:p>
                  </a:txBody>
                  <a:tcPr/>
                </a:tc>
                <a:tc>
                  <a:txBody>
                    <a:bodyPr/>
                    <a:lstStyle/>
                    <a:p>
                      <a:endParaRPr lang="es-PE" sz="6000" dirty="0"/>
                    </a:p>
                  </a:txBody>
                  <a:tcPr/>
                </a:tc>
                <a:tc>
                  <a:txBody>
                    <a:bodyPr/>
                    <a:lstStyle/>
                    <a:p>
                      <a:endParaRPr lang="es-PE" sz="6000" dirty="0"/>
                    </a:p>
                  </a:txBody>
                  <a:tcPr/>
                </a:tc>
                <a:extLst>
                  <a:ext uri="{0D108BD9-81ED-4DB2-BD59-A6C34878D82A}">
                    <a16:rowId xmlns:a16="http://schemas.microsoft.com/office/drawing/2014/main" val="10001"/>
                  </a:ext>
                </a:extLst>
              </a:tr>
            </a:tbl>
          </a:graphicData>
        </a:graphic>
      </p:graphicFrame>
      <p:sp>
        <p:nvSpPr>
          <p:cNvPr id="6" name="Título 1">
            <a:extLst>
              <a:ext uri="{FF2B5EF4-FFF2-40B4-BE49-F238E27FC236}">
                <a16:creationId xmlns:a16="http://schemas.microsoft.com/office/drawing/2014/main" id="{B935C244-9A8B-47D2-99D3-AEAA35BADA14}"/>
              </a:ext>
            </a:extLst>
          </p:cNvPr>
          <p:cNvSpPr txBox="1">
            <a:spLocks/>
          </p:cNvSpPr>
          <p:nvPr/>
        </p:nvSpPr>
        <p:spPr>
          <a:xfrm>
            <a:off x="7084378" y="339138"/>
            <a:ext cx="3204680" cy="643624"/>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S" b="1" dirty="0">
                <a:solidFill>
                  <a:srgbClr val="C00000"/>
                </a:solidFill>
                <a:latin typeface="Arial Black" panose="020B0A04020102020204" pitchFamily="34" charset="0"/>
              </a:rPr>
              <a:t>3ro</a:t>
            </a:r>
            <a:endParaRPr lang="es-PE" b="1" dirty="0">
              <a:solidFill>
                <a:srgbClr val="C00000"/>
              </a:solidFill>
              <a:latin typeface="Arial Black" panose="020B0A04020102020204" pitchFamily="34" charset="0"/>
            </a:endParaRPr>
          </a:p>
        </p:txBody>
      </p:sp>
      <p:sp>
        <p:nvSpPr>
          <p:cNvPr id="7" name="Título 1">
            <a:extLst>
              <a:ext uri="{FF2B5EF4-FFF2-40B4-BE49-F238E27FC236}">
                <a16:creationId xmlns:a16="http://schemas.microsoft.com/office/drawing/2014/main" id="{4449FB49-622C-4C28-89AA-2E92D7C05E61}"/>
              </a:ext>
            </a:extLst>
          </p:cNvPr>
          <p:cNvSpPr txBox="1">
            <a:spLocks/>
          </p:cNvSpPr>
          <p:nvPr/>
        </p:nvSpPr>
        <p:spPr>
          <a:xfrm>
            <a:off x="7267258" y="3496728"/>
            <a:ext cx="3204680" cy="8876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S" b="1" dirty="0">
                <a:solidFill>
                  <a:srgbClr val="C00000"/>
                </a:solidFill>
                <a:latin typeface="Arial Black" panose="020B0A04020102020204" pitchFamily="34" charset="0"/>
              </a:rPr>
              <a:t>4to</a:t>
            </a:r>
            <a:endParaRPr lang="es-PE" b="1"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2222792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E34BB75-2BC0-4069-8033-7D260C803F53}"/>
              </a:ext>
            </a:extLst>
          </p:cNvPr>
          <p:cNvSpPr>
            <a:spLocks noGrp="1"/>
          </p:cNvSpPr>
          <p:nvPr>
            <p:ph type="ctrTitle" idx="4294967295"/>
          </p:nvPr>
        </p:nvSpPr>
        <p:spPr>
          <a:xfrm>
            <a:off x="1466335" y="1202725"/>
            <a:ext cx="9144000" cy="2364258"/>
          </a:xfrm>
          <a:prstGeom prst="rect">
            <a:avLst/>
          </a:prstGeom>
        </p:spPr>
        <p:txBody>
          <a:bodyPr>
            <a:normAutofit fontScale="90000"/>
          </a:bodyPr>
          <a:lstStyle/>
          <a:p>
            <a:r>
              <a:rPr lang="es-ES" sz="4400" b="1" dirty="0">
                <a:solidFill>
                  <a:srgbClr val="C00000"/>
                </a:solidFill>
                <a:latin typeface="Arial Black" panose="020B0A04020102020204" pitchFamily="34" charset="0"/>
              </a:rPr>
              <a:t>ANÁLISIS DE PROMOCIÓN, RECUPERACIÓN PEDAGÓGICA Y PERMANENCIA EN EL GRADO</a:t>
            </a:r>
            <a:endParaRPr lang="es-PE" sz="4400" b="1" dirty="0">
              <a:solidFill>
                <a:srgbClr val="C00000"/>
              </a:solidFill>
              <a:latin typeface="Arial Black" panose="020B0A04020102020204" pitchFamily="34" charset="0"/>
            </a:endParaRPr>
          </a:p>
        </p:txBody>
      </p:sp>
      <p:sp>
        <p:nvSpPr>
          <p:cNvPr id="3" name="Subtítulo 2">
            <a:extLst>
              <a:ext uri="{FF2B5EF4-FFF2-40B4-BE49-F238E27FC236}">
                <a16:creationId xmlns:a16="http://schemas.microsoft.com/office/drawing/2014/main" id="{B698EEEB-16E7-4439-AA65-2D9FE38BDC38}"/>
              </a:ext>
            </a:extLst>
          </p:cNvPr>
          <p:cNvSpPr>
            <a:spLocks noGrp="1"/>
          </p:cNvSpPr>
          <p:nvPr>
            <p:ph type="subTitle" idx="4294967295"/>
          </p:nvPr>
        </p:nvSpPr>
        <p:spPr>
          <a:xfrm>
            <a:off x="1524000" y="4380410"/>
            <a:ext cx="9144000" cy="877389"/>
          </a:xfrm>
          <a:prstGeom prst="rect">
            <a:avLst/>
          </a:prstGeom>
        </p:spPr>
        <p:txBody>
          <a:bodyPr>
            <a:normAutofit/>
          </a:bodyPr>
          <a:lstStyle/>
          <a:p>
            <a:r>
              <a:rPr lang="es-ES" sz="5400" dirty="0">
                <a:solidFill>
                  <a:srgbClr val="0070C0"/>
                </a:solidFill>
                <a:latin typeface="Arial Black" panose="020B0A04020102020204" pitchFamily="34" charset="0"/>
              </a:rPr>
              <a:t>PRIMARIA</a:t>
            </a:r>
            <a:endParaRPr lang="es-PE" sz="5400" dirty="0">
              <a:solidFill>
                <a:srgbClr val="0070C0"/>
              </a:solidFill>
              <a:latin typeface="Arial Black" panose="020B0A04020102020204" pitchFamily="34" charset="0"/>
            </a:endParaRPr>
          </a:p>
        </p:txBody>
      </p:sp>
    </p:spTree>
    <p:extLst>
      <p:ext uri="{BB962C8B-B14F-4D97-AF65-F5344CB8AC3E}">
        <p14:creationId xmlns:p14="http://schemas.microsoft.com/office/powerpoint/2010/main" val="65524736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TotalTime>
  <Words>11471</Words>
  <Application>Microsoft Office PowerPoint</Application>
  <PresentationFormat>Panorámica</PresentationFormat>
  <Paragraphs>1796</Paragraphs>
  <Slides>36</Slides>
  <Notes>1</Notes>
  <HiddenSlides>0</HiddenSlides>
  <MMClips>0</MMClips>
  <ScaleCrop>false</ScaleCrop>
  <HeadingPairs>
    <vt:vector size="6" baseType="variant">
      <vt:variant>
        <vt:lpstr>Fuentes usadas</vt:lpstr>
      </vt:variant>
      <vt:variant>
        <vt:i4>10</vt:i4>
      </vt:variant>
      <vt:variant>
        <vt:lpstr>Tema</vt:lpstr>
      </vt:variant>
      <vt:variant>
        <vt:i4>2</vt:i4>
      </vt:variant>
      <vt:variant>
        <vt:lpstr>Títulos de diapositiva</vt:lpstr>
      </vt:variant>
      <vt:variant>
        <vt:i4>36</vt:i4>
      </vt:variant>
    </vt:vector>
  </HeadingPairs>
  <TitlesOfParts>
    <vt:vector size="48" baseType="lpstr">
      <vt:lpstr>Aharoni</vt:lpstr>
      <vt:lpstr>Arial</vt:lpstr>
      <vt:lpstr>Arial Black</vt:lpstr>
      <vt:lpstr>Calibri</vt:lpstr>
      <vt:lpstr>Calibri Light</vt:lpstr>
      <vt:lpstr>Century Gothic</vt:lpstr>
      <vt:lpstr>Nunito</vt:lpstr>
      <vt:lpstr>Poppins</vt:lpstr>
      <vt:lpstr>Poppins Light</vt:lpstr>
      <vt:lpstr>Symbol</vt:lpstr>
      <vt:lpstr>Tema de Office</vt:lpstr>
      <vt:lpstr>Tema de Office 2013 - 2022</vt:lpstr>
      <vt:lpstr>III ASISTENCIA TÉCNICA</vt:lpstr>
      <vt:lpstr>NOS ORGANIZAMOS</vt:lpstr>
      <vt:lpstr>PROPÓSITO</vt:lpstr>
      <vt:lpstr>Presentación de PowerPoint</vt:lpstr>
      <vt:lpstr>SITUACIÓN </vt:lpstr>
      <vt:lpstr>Tercer Grado </vt:lpstr>
      <vt:lpstr>Cuarto Grado </vt:lpstr>
      <vt:lpstr>Producto: </vt:lpstr>
      <vt:lpstr>ANÁLISIS DE PROMOCIÓN, RECUPERACIÓN PEDAGÓGICA Y PERMANENCIA EN EL GRADO</vt:lpstr>
      <vt:lpstr>2° , 4° y 6°</vt:lpstr>
      <vt:lpstr>2° , 4° Y 6°</vt:lpstr>
      <vt:lpstr>2° , 4° y 6°</vt:lpstr>
      <vt:lpstr>2° , 4° Y 6°</vt:lpstr>
      <vt:lpstr>2° , 4° y 6°</vt:lpstr>
      <vt:lpstr>2° , 4° Y 6°</vt:lpstr>
      <vt:lpstr>2° , 4° y 6°</vt:lpstr>
      <vt:lpstr>2° , 4° Y 6°</vt:lpstr>
      <vt:lpstr>3° y 5°</vt:lpstr>
      <vt:lpstr>3° Y 5°</vt:lpstr>
      <vt:lpstr>Presentación de PowerPoint</vt:lpstr>
      <vt:lpstr>3° Y 5°</vt:lpstr>
      <vt:lpstr>Presentación de PowerPoint</vt:lpstr>
      <vt:lpstr>3° Y 5°</vt:lpstr>
      <vt:lpstr>Presentación de PowerPoint</vt:lpstr>
      <vt:lpstr>3° Y 5°</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ANALISIS DE PROMOCIÓN DE GRADO</dc:title>
  <dc:creator>ESPECIALISTA DISER03</dc:creator>
  <cp:lastModifiedBy>Edith Soledad</cp:lastModifiedBy>
  <cp:revision>87</cp:revision>
  <cp:lastPrinted>2023-12-13T20:29:21Z</cp:lastPrinted>
  <dcterms:created xsi:type="dcterms:W3CDTF">2023-11-10T19:47:37Z</dcterms:created>
  <dcterms:modified xsi:type="dcterms:W3CDTF">2023-12-18T23:46:10Z</dcterms:modified>
</cp:coreProperties>
</file>