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323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1AAFC-5220-4AB0-8901-A6B551FADA66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68CB5-6019-41DE-955B-C9A9D1D893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61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AFE4A9-2314-4864-B89D-CED80F4C773E}" type="slidenum">
              <a:rPr lang="es-PE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s-P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0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9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454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00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 descr="logote.bmp"/>
          <p:cNvPicPr>
            <a:picLocks noChangeAspect="1"/>
          </p:cNvPicPr>
          <p:nvPr userDrawn="1"/>
        </p:nvPicPr>
        <p:blipFill>
          <a:blip r:embed="rId2" cstate="print"/>
          <a:srcRect l="32790" b="61926"/>
          <a:stretch>
            <a:fillRect/>
          </a:stretch>
        </p:blipFill>
        <p:spPr bwMode="auto">
          <a:xfrm>
            <a:off x="3754967" y="1565276"/>
            <a:ext cx="8022167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 userDrawn="1"/>
        </p:nvSpPr>
        <p:spPr>
          <a:xfrm>
            <a:off x="-10583" y="4437112"/>
            <a:ext cx="12192001" cy="4523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800"/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3581400" y="1797050"/>
            <a:ext cx="0" cy="1549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2" t="28456" r="20227" b="33202"/>
          <a:stretch/>
        </p:blipFill>
        <p:spPr bwMode="auto">
          <a:xfrm>
            <a:off x="-10585" y="4572794"/>
            <a:ext cx="12192001" cy="22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19028" r="37565" b="66498"/>
          <a:stretch/>
        </p:blipFill>
        <p:spPr bwMode="auto">
          <a:xfrm>
            <a:off x="239350" y="2024984"/>
            <a:ext cx="3072341" cy="7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3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2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32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24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88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24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354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0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554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E666-D254-4B01-9EF6-94412B1288A4}" type="datetimeFigureOut">
              <a:rPr lang="es-PE" smtClean="0"/>
              <a:t>22/11/2017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2B823-2BEB-4A6B-A59A-07E995B656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41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74752" y="4536073"/>
            <a:ext cx="8820150" cy="216094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tabLst>
                <a:tab pos="3773488" algn="l"/>
              </a:tabLst>
              <a:defRPr/>
            </a:pPr>
            <a:r>
              <a:rPr lang="es-PE" sz="3600" b="1" dirty="0">
                <a:solidFill>
                  <a:schemeClr val="bg1"/>
                </a:solidFill>
                <a:latin typeface="Hobo Std" pitchFamily="34" charset="0"/>
                <a:ea typeface="+mj-ea"/>
                <a:cs typeface="Arial" charset="0"/>
              </a:rPr>
              <a:t>Planificación Curricular de la Educación </a:t>
            </a:r>
            <a:r>
              <a:rPr lang="es-PE" sz="3600" b="1" dirty="0" smtClean="0">
                <a:solidFill>
                  <a:schemeClr val="bg1"/>
                </a:solidFill>
                <a:latin typeface="Hobo Std" pitchFamily="34" charset="0"/>
                <a:ea typeface="+mj-ea"/>
                <a:cs typeface="Arial" charset="0"/>
              </a:rPr>
              <a:t>Básica</a:t>
            </a:r>
          </a:p>
          <a:p>
            <a:pPr algn="ctr" eaLnBrk="0" hangingPunct="0">
              <a:tabLst>
                <a:tab pos="3773488" algn="l"/>
              </a:tabLst>
              <a:defRPr/>
            </a:pPr>
            <a:endParaRPr lang="es-PE" sz="3600" b="1" dirty="0" smtClean="0">
              <a:solidFill>
                <a:schemeClr val="bg1"/>
              </a:solidFill>
              <a:latin typeface="Hobo Std" pitchFamily="34" charset="0"/>
              <a:ea typeface="+mj-ea"/>
              <a:cs typeface="Arial" charset="0"/>
            </a:endParaRPr>
          </a:p>
          <a:p>
            <a:pPr algn="ctr" eaLnBrk="0" hangingPunct="0">
              <a:tabLst>
                <a:tab pos="3773488" algn="l"/>
              </a:tabLst>
              <a:defRPr/>
            </a:pPr>
            <a:r>
              <a:rPr lang="es-PE" sz="2400" b="1" dirty="0" smtClean="0">
                <a:latin typeface="Hobo Std" pitchFamily="34" charset="0"/>
                <a:ea typeface="+mj-ea"/>
                <a:cs typeface="Arial" charset="0"/>
              </a:rPr>
              <a:t>MG. ANTONIO ALVAREZ TRUJILLO</a:t>
            </a:r>
            <a:endParaRPr lang="es-PE" sz="2400" b="1" dirty="0">
              <a:latin typeface="Hobo Std" pitchFamily="34" charset="0"/>
              <a:ea typeface="+mj-ea"/>
              <a:cs typeface="Arial" charset="0"/>
            </a:endParaRPr>
          </a:p>
          <a:p>
            <a:pPr algn="ctr" eaLnBrk="0" hangingPunct="0">
              <a:tabLst>
                <a:tab pos="3773488" algn="l"/>
              </a:tabLst>
              <a:defRPr/>
            </a:pPr>
            <a:endParaRPr lang="es-PE" sz="3600" b="1" dirty="0">
              <a:solidFill>
                <a:schemeClr val="bg1"/>
              </a:solidFill>
              <a:latin typeface="Hobo Std" pitchFamily="34" charset="0"/>
              <a:ea typeface="+mj-ea"/>
              <a:cs typeface="Arial" charset="0"/>
            </a:endParaRPr>
          </a:p>
        </p:txBody>
      </p:sp>
      <p:pic>
        <p:nvPicPr>
          <p:cNvPr id="2050" name="Picture 2" descr="http://www.minedu.gob.pe/curriculo/imagenes/banner-curri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7" y="1068947"/>
            <a:ext cx="10102155" cy="29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61" y="1196752"/>
            <a:ext cx="9157008" cy="45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933450"/>
            <a:ext cx="82010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  <a:latin typeface="Forte" pitchFamily="66" charset="0"/>
              </a:rPr>
              <a:t>Los retos de este mundo de hoy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07568" y="2492897"/>
            <a:ext cx="8795320" cy="3921299"/>
          </a:xfrm>
        </p:spPr>
        <p:txBody>
          <a:bodyPr>
            <a:normAutofit/>
          </a:bodyPr>
          <a:lstStyle/>
          <a:p>
            <a:pPr marL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PE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ndara" pitchFamily="34" charset="0"/>
                <a:ea typeface="BatangChe" pitchFamily="49" charset="-127"/>
                <a:cs typeface="BatangChe" pitchFamily="49" charset="-127"/>
              </a:rPr>
              <a:t>¿Cuál es el conocimiento válido para el  siglo XXI?</a:t>
            </a:r>
          </a:p>
          <a:p>
            <a:pPr marL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PE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ndara" pitchFamily="34" charset="0"/>
                <a:ea typeface="BatangChe" pitchFamily="49" charset="-127"/>
                <a:cs typeface="BatangChe" pitchFamily="49" charset="-127"/>
              </a:rPr>
              <a:t>¿Cómo aprenden y qué tienen que aprender las nuevas generaciones?</a:t>
            </a:r>
          </a:p>
          <a:p>
            <a:pPr marL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PE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ndara" pitchFamily="34" charset="0"/>
                <a:ea typeface="BatangChe" pitchFamily="49" charset="-127"/>
                <a:cs typeface="BatangChe" pitchFamily="49" charset="-127"/>
              </a:rPr>
              <a:t>¿Cómo enseñan y qué tienen que enseñar los docentes?</a:t>
            </a:r>
          </a:p>
          <a:p>
            <a:pPr marL="0">
              <a:spcBef>
                <a:spcPct val="5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PE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ndara" pitchFamily="34" charset="0"/>
                <a:ea typeface="BatangChe" pitchFamily="49" charset="-127"/>
                <a:cs typeface="BatangChe" pitchFamily="49" charset="-127"/>
              </a:rPr>
              <a:t>¿Qué rol juega la escuela hoy?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735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170965" y="1219200"/>
            <a:ext cx="7848600" cy="585216"/>
          </a:xfrm>
          <a:custGeom>
            <a:avLst/>
            <a:gdLst/>
            <a:ahLst/>
            <a:cxnLst/>
            <a:rect l="l" t="t" r="r" b="b"/>
            <a:pathLst>
              <a:path w="7848600" h="585215">
                <a:moveTo>
                  <a:pt x="0" y="585216"/>
                </a:moveTo>
                <a:lnTo>
                  <a:pt x="7848600" y="585216"/>
                </a:lnTo>
                <a:lnTo>
                  <a:pt x="7848600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39973" y="1915532"/>
            <a:ext cx="1418172" cy="1234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4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70965" y="1197429"/>
            <a:ext cx="7848600" cy="585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040">
              <a:lnSpc>
                <a:spcPct val="101725"/>
              </a:lnSpc>
              <a:spcBef>
                <a:spcPts val="32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¡Camb</a:t>
            </a:r>
            <a:r>
              <a:rPr sz="3200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sz="32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la educación, camb</a:t>
            </a:r>
            <a:r>
              <a:rPr sz="3200" spc="-9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sz="32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todos!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2" name="Picture 2" descr="Resultado de imagen para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9"/>
          <a:stretch/>
        </p:blipFill>
        <p:spPr bwMode="auto">
          <a:xfrm>
            <a:off x="3791680" y="3740777"/>
            <a:ext cx="4348613" cy="183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PREMIUM\EDUCACION\_RUTAS\2017\DCN PPT\15380610_756942651119365_596916786759163688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7529" y="908720"/>
            <a:ext cx="8010659" cy="5009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riángulo isósceles"/>
          <p:cNvSpPr/>
          <p:nvPr/>
        </p:nvSpPr>
        <p:spPr>
          <a:xfrm>
            <a:off x="1847528" y="5085184"/>
            <a:ext cx="1512168" cy="833418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0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_PREMIUM\EDUCACION\_RUTAS\2017\DCN PPT\15439849_756943014452662_729940899331943921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272" y="1196752"/>
            <a:ext cx="89314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2063552" y="764704"/>
            <a:ext cx="4104456" cy="5472608"/>
          </a:xfrm>
          <a:prstGeom prst="ellipse">
            <a:avLst/>
          </a:prstGeom>
          <a:noFill/>
          <a:ln w="571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653611" y="956386"/>
            <a:ext cx="2808312" cy="18245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2711624" y="2492896"/>
            <a:ext cx="2808312" cy="2040566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2653611" y="4365104"/>
            <a:ext cx="2808312" cy="1728192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9" name="8 Grupo"/>
          <p:cNvGrpSpPr/>
          <p:nvPr/>
        </p:nvGrpSpPr>
        <p:grpSpPr>
          <a:xfrm>
            <a:off x="2999656" y="1085056"/>
            <a:ext cx="2160240" cy="543744"/>
            <a:chOff x="6264696" y="144013"/>
            <a:chExt cx="2160240" cy="543744"/>
          </a:xfrm>
        </p:grpSpPr>
        <p:sp>
          <p:nvSpPr>
            <p:cNvPr id="10" name="9 Rectángulo"/>
            <p:cNvSpPr/>
            <p:nvPr/>
          </p:nvSpPr>
          <p:spPr>
            <a:xfrm>
              <a:off x="6264696" y="144013"/>
              <a:ext cx="2160240" cy="5437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6264696" y="144013"/>
              <a:ext cx="2160240" cy="543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40640" rIns="113792" bIns="4064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600" b="1" i="1" dirty="0">
                  <a:solidFill>
                    <a:srgbClr val="FF0000"/>
                  </a:solidFill>
                </a:rPr>
                <a:t>Marco curricular Nacional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3896" y="1670354"/>
            <a:ext cx="527742" cy="6785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6130046" y="1431853"/>
            <a:ext cx="4477904" cy="918577"/>
            <a:chOff x="4606046" y="1431852"/>
            <a:chExt cx="4477904" cy="918577"/>
          </a:xfrm>
        </p:grpSpPr>
        <p:grpSp>
          <p:nvGrpSpPr>
            <p:cNvPr id="13" name="12 Grupo"/>
            <p:cNvGrpSpPr/>
            <p:nvPr/>
          </p:nvGrpSpPr>
          <p:grpSpPr>
            <a:xfrm>
              <a:off x="4606046" y="1503450"/>
              <a:ext cx="795215" cy="571314"/>
              <a:chOff x="971600" y="1196752"/>
              <a:chExt cx="3672408" cy="2448272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971600" y="1196752"/>
                <a:ext cx="3672408" cy="2448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800" dirty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endParaRPr>
              </a:p>
              <a:p>
                <a:pPr algn="ctr"/>
                <a:endParaRPr lang="es-PE" sz="800" dirty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endParaRPr>
              </a:p>
              <a:p>
                <a:pPr algn="ctr"/>
                <a:endParaRPr lang="es-PE" sz="400" dirty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endParaRPr>
              </a:p>
              <a:p>
                <a:pPr algn="ctr"/>
                <a:r>
                  <a:rPr lang="es-MX" sz="400" b="1" dirty="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andara" pitchFamily="34" charset="0"/>
                    <a:ea typeface="+mj-ea"/>
                    <a:cs typeface="+mj-cs"/>
                  </a:rPr>
                  <a:t>VALORA SU CUERPO Y ASUME UN ESTILO DE VIDA ACTIVO Y SALUDABLE </a:t>
                </a:r>
                <a:endParaRPr lang="es-PE" sz="400" b="1" dirty="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andara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1190749" y="1291823"/>
                <a:ext cx="576066" cy="92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8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9244" y="1465323"/>
                <a:ext cx="947401" cy="1049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16 Grupo"/>
            <p:cNvGrpSpPr/>
            <p:nvPr/>
          </p:nvGrpSpPr>
          <p:grpSpPr>
            <a:xfrm>
              <a:off x="5486611" y="1529682"/>
              <a:ext cx="720080" cy="545081"/>
              <a:chOff x="5148064" y="1210436"/>
              <a:chExt cx="3672408" cy="2448272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5148064" y="1210436"/>
                <a:ext cx="3672408" cy="2448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400" dirty="0">
                  <a:solidFill>
                    <a:schemeClr val="accent1">
                      <a:lumMod val="75000"/>
                    </a:schemeClr>
                  </a:solidFill>
                  <a:latin typeface="Candara" pitchFamily="34" charset="0"/>
                </a:endParaRPr>
              </a:p>
              <a:p>
                <a:pPr algn="ctr"/>
                <a:endParaRPr lang="es-PE" sz="4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ndara" pitchFamily="34" charset="0"/>
                </a:endParaRPr>
              </a:p>
              <a:p>
                <a:pPr algn="ctr"/>
                <a:endParaRPr lang="es-MX" sz="4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ndara" pitchFamily="34" charset="0"/>
                </a:endParaRPr>
              </a:p>
              <a:p>
                <a:pPr algn="ctr"/>
                <a:endParaRPr lang="es-MX" sz="400" b="1" dirty="0">
                  <a:solidFill>
                    <a:schemeClr val="accent1">
                      <a:lumMod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ndara" pitchFamily="34" charset="0"/>
                </a:endParaRPr>
              </a:p>
              <a:p>
                <a:pPr algn="ctr"/>
                <a:r>
                  <a:rPr lang="es-MX" sz="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  <a:latin typeface="Candara" pitchFamily="34" charset="0"/>
                  </a:rPr>
                  <a:t>SE DESENVUELVE CON AUTONOMÍA </a:t>
                </a:r>
                <a:r>
                  <a:rPr lang="es-MX" sz="400" b="1" dirty="0">
                    <a:solidFill>
                      <a:schemeClr val="tx2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andara" pitchFamily="34" charset="0"/>
                    <a:ea typeface="+mj-ea"/>
                    <a:cs typeface="+mj-cs"/>
                  </a:rPr>
                  <a:t>para lograr su bienestar. </a:t>
                </a:r>
                <a:endParaRPr lang="es-PE" sz="400" b="1" dirty="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andara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5220071" y="1210436"/>
                <a:ext cx="576065" cy="9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s-PE" sz="8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1309788"/>
                <a:ext cx="1080120" cy="1037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00192" y="1509798"/>
              <a:ext cx="720080" cy="564965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92280" y="1431852"/>
              <a:ext cx="1368152" cy="918577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20 Rectángulo"/>
            <p:cNvSpPr/>
            <p:nvPr/>
          </p:nvSpPr>
          <p:spPr>
            <a:xfrm>
              <a:off x="8363870" y="1509798"/>
              <a:ext cx="720080" cy="6295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400" b="1" dirty="0">
                  <a:solidFill>
                    <a:srgbClr val="0070C0"/>
                  </a:solidFill>
                </a:rPr>
                <a:t>…</a:t>
              </a: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3118954" y="2852936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b="1" i="1" dirty="0">
                <a:solidFill>
                  <a:srgbClr val="0000CC"/>
                </a:solidFill>
              </a:rPr>
              <a:t>Mapas de progreso</a:t>
            </a:r>
          </a:p>
        </p:txBody>
      </p:sp>
      <p:pic>
        <p:nvPicPr>
          <p:cNvPr id="25" name="Picture 4" descr="http://www.ipeba.gob.pe/estandares/MapasProgreso_Comunicacion_Ora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638" y="3291871"/>
            <a:ext cx="550226" cy="77830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peba.gob.pe/estandares/MapasProgreso_Matematica_NumerosOperacione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431" y="3289276"/>
            <a:ext cx="541993" cy="7666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uth\Desktop\Mapas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955" b="7467"/>
          <a:stretch/>
        </p:blipFill>
        <p:spPr bwMode="auto">
          <a:xfrm>
            <a:off x="6378387" y="2571791"/>
            <a:ext cx="373413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2879271" y="4687349"/>
            <a:ext cx="235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b="1" i="1" dirty="0">
                <a:solidFill>
                  <a:srgbClr val="00B0F0"/>
                </a:solidFill>
              </a:rPr>
              <a:t>Rutas  de aprendizaje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22406">
            <a:off x="3062551" y="5170986"/>
            <a:ext cx="292306" cy="40071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22406">
            <a:off x="3651832" y="5393078"/>
            <a:ext cx="292306" cy="40071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22406">
            <a:off x="4085675" y="5094133"/>
            <a:ext cx="292306" cy="4007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62268">
            <a:off x="4639255" y="5387303"/>
            <a:ext cx="294245" cy="40509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882" y="4869160"/>
            <a:ext cx="1818915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8689" y="5246600"/>
            <a:ext cx="1835439" cy="2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882" y="5526297"/>
            <a:ext cx="1835439" cy="36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881" y="5924776"/>
            <a:ext cx="1835439" cy="3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_PREMIUM\EDUCACION\_RUTAS\2017\DCN PPT\15400462_756943074452656_7108745673745333351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5560" y="980729"/>
            <a:ext cx="7708940" cy="50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riángulo isósceles"/>
          <p:cNvSpPr/>
          <p:nvPr/>
        </p:nvSpPr>
        <p:spPr>
          <a:xfrm>
            <a:off x="8760296" y="5301208"/>
            <a:ext cx="1512168" cy="833418"/>
          </a:xfrm>
          <a:prstGeom prst="triangle">
            <a:avLst>
              <a:gd name="adj" fmla="val 642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riángulo isósceles"/>
          <p:cNvSpPr/>
          <p:nvPr/>
        </p:nvSpPr>
        <p:spPr>
          <a:xfrm>
            <a:off x="1775520" y="3861049"/>
            <a:ext cx="2691461" cy="2148689"/>
          </a:xfrm>
          <a:prstGeom prst="triangle">
            <a:avLst>
              <a:gd name="adj" fmla="val 46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2135560" y="2348880"/>
            <a:ext cx="2376264" cy="2304256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4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PREMIUM\EDUCACION\_RUTAS\2017\DCN PPT\15380300_756942737786023_4982695327530669158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5600" y="942852"/>
            <a:ext cx="7103454" cy="51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07568" y="5661248"/>
            <a:ext cx="2016224" cy="446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6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16860"/>
            <a:ext cx="7017151" cy="6112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764705"/>
            <a:ext cx="8001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92696"/>
            <a:ext cx="8568952" cy="56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102</Words>
  <Application>Microsoft Office PowerPoint</Application>
  <PresentationFormat>Panorámica</PresentationFormat>
  <Paragraphs>25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BatangChe</vt:lpstr>
      <vt:lpstr>Calibri</vt:lpstr>
      <vt:lpstr>Calibri Light</vt:lpstr>
      <vt:lpstr>Candara</vt:lpstr>
      <vt:lpstr>Forte</vt:lpstr>
      <vt:lpstr>Hobo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retos de este mundo de hoy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</dc:creator>
  <cp:lastModifiedBy>Usuario de Windows</cp:lastModifiedBy>
  <cp:revision>12</cp:revision>
  <dcterms:created xsi:type="dcterms:W3CDTF">2017-02-12T15:25:48Z</dcterms:created>
  <dcterms:modified xsi:type="dcterms:W3CDTF">2017-11-22T13:48:23Z</dcterms:modified>
</cp:coreProperties>
</file>