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94690" y="99712"/>
            <a:ext cx="9827491" cy="9566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r">
              <a:spcBef>
                <a:spcPts val="595"/>
              </a:spcBef>
              <a:spcAft>
                <a:spcPts val="0"/>
              </a:spcAft>
            </a:pPr>
            <a:endParaRPr lang="es-PE" sz="1000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35280">
              <a:spcBef>
                <a:spcPts val="500"/>
              </a:spcBef>
              <a:spcAft>
                <a:spcPts val="0"/>
              </a:spcAft>
            </a:pPr>
            <a:br>
              <a:rPr lang="es-ES" dirty="0">
                <a:latin typeface="Segoe UI Semilight" panose="020B0402040204020203" pitchFamily="34" charset="0"/>
                <a:ea typeface="Segoe UI Semilight" panose="020B0402040204020203" pitchFamily="34" charset="0"/>
              </a:rPr>
            </a:br>
            <a:r>
              <a:rPr lang="es-ES" sz="2400" b="1" dirty="0">
                <a:solidFill>
                  <a:srgbClr val="404040"/>
                </a:solidFill>
                <a:latin typeface="Arial Black" panose="020B0A04020102020204" pitchFamily="34" charset="0"/>
                <a:ea typeface="Segoe UI Semilight" panose="020B0402040204020203" pitchFamily="34" charset="0"/>
              </a:rPr>
              <a:t>Elaboración del </a:t>
            </a:r>
            <a:r>
              <a:rPr lang="es-ES" sz="2400" b="1" dirty="0">
                <a:solidFill>
                  <a:srgbClr val="404040"/>
                </a:solidFill>
                <a:latin typeface="Arial Black" panose="020B0A04020102020204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Proyecto Educativo Institucional </a:t>
            </a:r>
            <a:r>
              <a:rPr lang="es-ES" sz="2400" b="1" dirty="0">
                <a:solidFill>
                  <a:srgbClr val="404040"/>
                </a:solidFill>
                <a:latin typeface="Arial Black" panose="020B0A04020102020204" pitchFamily="34" charset="0"/>
                <a:ea typeface="Segoe UI Semilight" panose="020B0402040204020203" pitchFamily="34" charset="0"/>
              </a:rPr>
              <a:t>(PEI)</a:t>
            </a:r>
            <a:endParaRPr lang="es-PE" sz="2400" b="1" dirty="0">
              <a:latin typeface="Arial Black" panose="020B0A04020102020204" pitchFamily="34" charset="0"/>
              <a:ea typeface="Segoe UI Semilight" panose="020B0402040204020203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4181" y="1314072"/>
            <a:ext cx="3962401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Diagnosticando nuestras necesidades</a:t>
            </a:r>
          </a:p>
          <a:p>
            <a:endParaRPr lang="es-P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Diagnóstico</a:t>
            </a:r>
          </a:p>
          <a:p>
            <a:r>
              <a:rPr lang="es-P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realiza de manera </a:t>
            </a:r>
          </a:p>
          <a:p>
            <a:r>
              <a:rPr lang="es-P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ordenada y sistemática, identificando: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437" y="2107231"/>
            <a:ext cx="1042506" cy="103641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8164945" y="1314072"/>
            <a:ext cx="450734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 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  <a:p>
            <a:r>
              <a:rPr lang="es-PE" b="1" dirty="0">
                <a:solidFill>
                  <a:schemeClr val="bg2"/>
                </a:solidFill>
              </a:rPr>
              <a:t>Fortalezas y debilidades que influyan en:</a:t>
            </a:r>
          </a:p>
          <a:p>
            <a:r>
              <a:rPr lang="es-PE" b="1" dirty="0">
                <a:solidFill>
                  <a:schemeClr val="bg2"/>
                </a:solidFill>
              </a:rPr>
              <a:t> CGE 3: </a:t>
            </a:r>
            <a:r>
              <a:rPr lang="es-PE" b="1" dirty="0"/>
              <a:t>calendarización y gestión de       las condiciones operativas</a:t>
            </a:r>
          </a:p>
          <a:p>
            <a:r>
              <a:rPr lang="es-PE" b="1" dirty="0">
                <a:solidFill>
                  <a:schemeClr val="bg2"/>
                </a:solidFill>
              </a:rPr>
              <a:t> CGE 4: </a:t>
            </a:r>
            <a:r>
              <a:rPr lang="es-PE" b="1" dirty="0"/>
              <a:t>acompañamiento y monitoreo </a:t>
            </a:r>
          </a:p>
          <a:p>
            <a:r>
              <a:rPr lang="es-PE" b="1" dirty="0"/>
              <a:t>de la práctica pedagógica</a:t>
            </a:r>
          </a:p>
          <a:p>
            <a:r>
              <a:rPr lang="es-PE" b="1" dirty="0">
                <a:solidFill>
                  <a:schemeClr val="bg2"/>
                </a:solidFill>
              </a:rPr>
              <a:t> CGE 5: </a:t>
            </a:r>
            <a:r>
              <a:rPr lang="es-PE" b="1" dirty="0"/>
              <a:t>gestión de la convivencia </a:t>
            </a:r>
          </a:p>
          <a:p>
            <a:r>
              <a:rPr lang="es-PE" b="1" dirty="0"/>
              <a:t>escolar</a:t>
            </a:r>
          </a:p>
          <a:p>
            <a:r>
              <a:rPr lang="es-PE" b="1" dirty="0"/>
              <a:t> </a:t>
            </a:r>
          </a:p>
          <a:p>
            <a:endParaRPr lang="es-PE" dirty="0"/>
          </a:p>
        </p:txBody>
      </p:sp>
      <p:sp>
        <p:nvSpPr>
          <p:cNvPr id="9" name="Rectángulo 8"/>
          <p:cNvSpPr/>
          <p:nvPr/>
        </p:nvSpPr>
        <p:spPr>
          <a:xfrm>
            <a:off x="5531376" y="1507066"/>
            <a:ext cx="19026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solidFill>
                  <a:schemeClr val="bg2"/>
                </a:solidFill>
              </a:rPr>
              <a:t>2</a:t>
            </a:r>
          </a:p>
          <a:p>
            <a:r>
              <a:rPr lang="es-PE" dirty="0">
                <a:solidFill>
                  <a:srgbClr val="FFFF00"/>
                </a:solidFill>
              </a:rPr>
              <a:t>Condiciones de</a:t>
            </a:r>
          </a:p>
          <a:p>
            <a:r>
              <a:rPr lang="es-PE" dirty="0">
                <a:solidFill>
                  <a:srgbClr val="FFFF00"/>
                </a:solidFill>
              </a:rPr>
              <a:t> funcionamiento</a:t>
            </a:r>
          </a:p>
          <a:p>
            <a:r>
              <a:rPr lang="es-PE" dirty="0">
                <a:solidFill>
                  <a:srgbClr val="FFFF00"/>
                </a:solidFill>
              </a:rPr>
              <a:t> de la IE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3697355" y="2718679"/>
            <a:ext cx="1468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solidFill>
                  <a:schemeClr val="bg2"/>
                </a:solidFill>
              </a:rPr>
              <a:t>1</a:t>
            </a:r>
          </a:p>
          <a:p>
            <a:endParaRPr lang="es-PE" dirty="0">
              <a:solidFill>
                <a:schemeClr val="bg2"/>
              </a:solidFill>
            </a:endParaRPr>
          </a:p>
          <a:p>
            <a:r>
              <a:rPr lang="es-PE" dirty="0">
                <a:solidFill>
                  <a:srgbClr val="FFFF00"/>
                </a:solidFill>
              </a:rPr>
              <a:t>Resultados de </a:t>
            </a:r>
          </a:p>
          <a:p>
            <a:r>
              <a:rPr lang="es-PE" dirty="0">
                <a:solidFill>
                  <a:srgbClr val="FFFF00"/>
                </a:solidFill>
              </a:rPr>
              <a:t>gestión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5646830" y="4084061"/>
            <a:ext cx="16717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solidFill>
                  <a:schemeClr val="bg2"/>
                </a:solidFill>
              </a:rPr>
              <a:t>3</a:t>
            </a:r>
          </a:p>
          <a:p>
            <a:endParaRPr lang="es-PE" dirty="0">
              <a:solidFill>
                <a:schemeClr val="bg2"/>
              </a:solidFill>
            </a:endParaRPr>
          </a:p>
          <a:p>
            <a:r>
              <a:rPr lang="es-PE" dirty="0">
                <a:solidFill>
                  <a:srgbClr val="FFFF00"/>
                </a:solidFill>
              </a:rPr>
              <a:t>Características del entorno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7434067" y="5265079"/>
            <a:ext cx="47994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PE" dirty="0"/>
          </a:p>
          <a:p>
            <a:r>
              <a:rPr lang="es-PE" dirty="0"/>
              <a:t> Identificar oportunidades y amenazas del entorno en relación con los CGE 3, 4 y 5</a:t>
            </a:r>
          </a:p>
          <a:p>
            <a:r>
              <a:rPr lang="es-PE" dirty="0"/>
              <a:t>  Indagar	los	potenciales	aliados	que faciliten el logro de objetivos de la IE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328227" y="5265079"/>
            <a:ext cx="473825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>
                <a:solidFill>
                  <a:srgbClr val="FFC000"/>
                </a:solidFill>
              </a:rPr>
              <a:t>Respecto a:</a:t>
            </a:r>
          </a:p>
          <a:p>
            <a:r>
              <a:rPr lang="es-PE" b="1" dirty="0">
                <a:solidFill>
                  <a:srgbClr val="FFC000"/>
                </a:solidFill>
              </a:rPr>
              <a:t> CGE 1: progreso de los aprendizajes de los estudiantes</a:t>
            </a:r>
          </a:p>
          <a:p>
            <a:r>
              <a:rPr lang="es-PE" b="1" dirty="0">
                <a:solidFill>
                  <a:srgbClr val="FFC000"/>
                </a:solidFill>
              </a:rPr>
              <a:t> CGE 2: acceso y permanencia de las y los estudiantes en la IE</a:t>
            </a:r>
          </a:p>
          <a:p>
            <a:r>
              <a:rPr lang="es-PE" dirty="0"/>
              <a:t> </a:t>
            </a:r>
          </a:p>
        </p:txBody>
      </p:sp>
      <p:sp>
        <p:nvSpPr>
          <p:cNvPr id="3" name="Flecha curvada hacia abajo 2"/>
          <p:cNvSpPr/>
          <p:nvPr/>
        </p:nvSpPr>
        <p:spPr>
          <a:xfrm rot="5400000">
            <a:off x="6588739" y="3324327"/>
            <a:ext cx="1640882" cy="501151"/>
          </a:xfrm>
          <a:prstGeom prst="curvedDownArrow">
            <a:avLst>
              <a:gd name="adj1" fmla="val 25000"/>
              <a:gd name="adj2" fmla="val 87559"/>
              <a:gd name="adj3" fmla="val 34158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4" name="Flecha curvada hacia abajo 13"/>
          <p:cNvSpPr/>
          <p:nvPr/>
        </p:nvSpPr>
        <p:spPr>
          <a:xfrm rot="19440488">
            <a:off x="4210884" y="2218137"/>
            <a:ext cx="1319263" cy="469993"/>
          </a:xfrm>
          <a:prstGeom prst="curved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657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246908" y="410649"/>
            <a:ext cx="72967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>
              <a:spcBef>
                <a:spcPts val="1390"/>
              </a:spcBef>
              <a:spcAft>
                <a:spcPts val="0"/>
              </a:spcAft>
            </a:pPr>
            <a:r>
              <a:rPr lang="es-ES" sz="2400" b="1" dirty="0">
                <a:solidFill>
                  <a:srgbClr val="FF0000"/>
                </a:solidFill>
                <a:latin typeface="Arial Black" panose="020B0A04020102020204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Formulamos nuestros objetivos y metas</a:t>
            </a:r>
            <a:endParaRPr lang="es-PE" sz="2400" dirty="0">
              <a:solidFill>
                <a:srgbClr val="FF0000"/>
              </a:solidFill>
              <a:latin typeface="Arial Black" panose="020B0A04020102020204" pitchFamily="34" charset="0"/>
              <a:ea typeface="Segoe UI Semilight" panose="020B0402040204020203" pitchFamily="34" charset="0"/>
            </a:endParaRP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b="1" dirty="0">
                <a:solidFill>
                  <a:srgbClr val="FF0000"/>
                </a:solidFill>
                <a:latin typeface="Arial Black" panose="020B0A04020102020204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 </a:t>
            </a:r>
            <a:endParaRPr lang="es-PE" dirty="0">
              <a:solidFill>
                <a:srgbClr val="FF0000"/>
              </a:solidFill>
              <a:latin typeface="Arial Black" panose="020B0A04020102020204" pitchFamily="34" charset="0"/>
              <a:ea typeface="Segoe UI Semilight" panose="020B0402040204020203" pitchFamily="34" charset="0"/>
            </a:endParaRP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PE" b="1" dirty="0">
                <a:solidFill>
                  <a:srgbClr val="FF0000"/>
                </a:solidFill>
                <a:latin typeface="Arial Black" panose="020B0A04020102020204" pitchFamily="34" charset="0"/>
                <a:ea typeface="Segoe UI Semibold" panose="020B0702040204020203" pitchFamily="34" charset="0"/>
              </a:rPr>
              <a:t>                                             </a:t>
            </a:r>
            <a:r>
              <a:rPr lang="es-PE" b="1" dirty="0">
                <a:solidFill>
                  <a:schemeClr val="accent2"/>
                </a:solidFill>
                <a:latin typeface="Arial Black" panose="020B0A04020102020204" pitchFamily="34" charset="0"/>
                <a:ea typeface="Segoe UI Semibold" panose="020B0702040204020203" pitchFamily="34" charset="0"/>
              </a:rPr>
              <a:t>OBJETIVOS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endParaRPr lang="es-PE" b="1" dirty="0">
              <a:solidFill>
                <a:srgbClr val="FF0000"/>
              </a:solidFill>
              <a:latin typeface="Arial Black" panose="020B0A04020102020204" pitchFamily="34" charset="0"/>
              <a:ea typeface="Segoe UI Semibold" panose="020B0702040204020203" pitchFamily="34" charset="0"/>
            </a:endParaRP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b="1" dirty="0">
                <a:solidFill>
                  <a:srgbClr val="FFC000"/>
                </a:solidFill>
                <a:latin typeface="Arial Black" panose="020B0A04020102020204" pitchFamily="34" charset="0"/>
                <a:ea typeface="Segoe UI Semibold" panose="020B0702040204020203" pitchFamily="34" charset="0"/>
              </a:rPr>
              <a:t>Objetivos y metas</a:t>
            </a:r>
            <a:endParaRPr lang="es-PE" b="1" dirty="0">
              <a:solidFill>
                <a:srgbClr val="FFC000"/>
              </a:solidFill>
              <a:effectLst/>
              <a:latin typeface="Arial Black" panose="020B0A04020102020204" pitchFamily="34" charset="0"/>
              <a:ea typeface="Segoe UI Semibold" panose="020B0702040204020203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1601" y="1980309"/>
            <a:ext cx="3556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Se definen sobre la base de</a:t>
            </a:r>
            <a:r>
              <a:rPr lang="es-ES" b="1" spc="-180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los hallazgos del</a:t>
            </a:r>
            <a:r>
              <a:rPr lang="es-ES" b="1" spc="-20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diagnóstico.</a:t>
            </a:r>
            <a:endParaRPr lang="es-PE" b="1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59019" y="1384563"/>
            <a:ext cx="3556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b="1" dirty="0">
                <a:solidFill>
                  <a:schemeClr val="bg2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SON UNA EXPRESIÓN DE LO QUE QUEREMOS HACER</a:t>
            </a:r>
            <a:endParaRPr lang="es-PE" b="1" dirty="0">
              <a:solidFill>
                <a:schemeClr val="bg2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3888509" y="1801090"/>
            <a:ext cx="618836" cy="27709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146800" y="2507785"/>
            <a:ext cx="2179783" cy="673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sz="1400" b="1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Se articulan </a:t>
            </a:r>
          </a:p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sz="1400" b="1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con</a:t>
            </a:r>
            <a:endParaRPr lang="es-PE" sz="1400" b="1" dirty="0">
              <a:solidFill>
                <a:schemeClr val="bg1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cxnSp>
        <p:nvCxnSpPr>
          <p:cNvPr id="11" name="Conector angular 10"/>
          <p:cNvCxnSpPr/>
          <p:nvPr/>
        </p:nvCxnSpPr>
        <p:spPr>
          <a:xfrm>
            <a:off x="6024420" y="2217857"/>
            <a:ext cx="1006764" cy="665018"/>
          </a:xfrm>
          <a:prstGeom prst="bentConnector3">
            <a:avLst>
              <a:gd name="adj1" fmla="val 63762"/>
            </a:avLst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8947726" y="1010813"/>
            <a:ext cx="3925455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marR="977265">
              <a:lnSpc>
                <a:spcPct val="80000"/>
              </a:lnSpc>
              <a:spcAft>
                <a:spcPts val="0"/>
              </a:spcAft>
            </a:pPr>
            <a:r>
              <a:rPr lang="es-ES" sz="2400" b="1" dirty="0">
                <a:solidFill>
                  <a:schemeClr val="bg2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Identidad institucional: </a:t>
            </a:r>
            <a:r>
              <a:rPr lang="es-ES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Expresan los logros a alcanzar en el mediano plazo para que la IE</a:t>
            </a:r>
            <a:r>
              <a:rPr lang="es-ES" spc="30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avance hacia el cumplimiento de su visión y misión.</a:t>
            </a:r>
            <a:endParaRPr lang="es-PE" sz="2000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8823035" y="2802073"/>
            <a:ext cx="4174836" cy="1627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3830">
              <a:lnSpc>
                <a:spcPts val="1465"/>
              </a:lnSpc>
              <a:spcBef>
                <a:spcPts val="830"/>
              </a:spcBef>
              <a:spcAft>
                <a:spcPts val="0"/>
              </a:spcAft>
            </a:pPr>
            <a:r>
              <a:rPr lang="es-ES" sz="2400" b="1" dirty="0">
                <a:solidFill>
                  <a:schemeClr val="bg2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Otros IIGG:</a:t>
            </a:r>
            <a:endParaRPr lang="es-PE" sz="2400" dirty="0">
              <a:solidFill>
                <a:schemeClr val="bg2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163830" marR="977265" algn="just">
              <a:lnSpc>
                <a:spcPct val="80000"/>
              </a:lnSpc>
              <a:spcBef>
                <a:spcPts val="85"/>
              </a:spcBef>
              <a:spcAft>
                <a:spcPts val="0"/>
              </a:spcAft>
            </a:pPr>
            <a:r>
              <a:rPr lang="es-ES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Se constituyen en los referentes para la planificación operativa anual e implementación de las actividades específicas en la IE.</a:t>
            </a:r>
            <a:endParaRPr lang="es-PE" sz="2000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7" name="Abrir llave 16"/>
          <p:cNvSpPr/>
          <p:nvPr/>
        </p:nvSpPr>
        <p:spPr>
          <a:xfrm>
            <a:off x="8617527" y="1010813"/>
            <a:ext cx="330199" cy="3570423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8" name="Rectángulo 17"/>
          <p:cNvSpPr/>
          <p:nvPr/>
        </p:nvSpPr>
        <p:spPr>
          <a:xfrm>
            <a:off x="2521527" y="4084119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PE" sz="2400" b="1" dirty="0">
                <a:solidFill>
                  <a:schemeClr val="bg2"/>
                </a:solidFill>
              </a:rPr>
              <a:t>Redacción de objetivos institucionales (OI):</a:t>
            </a:r>
          </a:p>
          <a:p>
            <a:endParaRPr lang="es-PE" dirty="0"/>
          </a:p>
        </p:txBody>
      </p:sp>
      <p:sp>
        <p:nvSpPr>
          <p:cNvPr id="20" name="Rectángulo 19"/>
          <p:cNvSpPr/>
          <p:nvPr/>
        </p:nvSpPr>
        <p:spPr>
          <a:xfrm>
            <a:off x="2902528" y="4667686"/>
            <a:ext cx="8051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Verbo                                Contenido/objeto                            Condición</a:t>
            </a:r>
          </a:p>
          <a:p>
            <a:r>
              <a:rPr lang="es-PE" dirty="0"/>
              <a:t>Orienta la acción                  Referido al qué                Referido al para qué o cómo</a:t>
            </a:r>
          </a:p>
        </p:txBody>
      </p:sp>
      <p:sp>
        <p:nvSpPr>
          <p:cNvPr id="21" name="Más 20"/>
          <p:cNvSpPr/>
          <p:nvPr/>
        </p:nvSpPr>
        <p:spPr>
          <a:xfrm>
            <a:off x="4812145" y="4717646"/>
            <a:ext cx="591128" cy="54640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Más 21"/>
          <p:cNvSpPr/>
          <p:nvPr/>
        </p:nvSpPr>
        <p:spPr>
          <a:xfrm>
            <a:off x="7449127" y="4788079"/>
            <a:ext cx="591128" cy="54640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3" name="Rectángulo 22"/>
          <p:cNvSpPr/>
          <p:nvPr/>
        </p:nvSpPr>
        <p:spPr>
          <a:xfrm>
            <a:off x="2281382" y="5588320"/>
            <a:ext cx="9301018" cy="1038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0670">
              <a:lnSpc>
                <a:spcPts val="1445"/>
              </a:lnSpc>
              <a:spcBef>
                <a:spcPts val="500"/>
              </a:spcBef>
              <a:spcAft>
                <a:spcPts val="0"/>
              </a:spcAft>
            </a:pPr>
            <a:r>
              <a:rPr lang="es-ES" b="1" dirty="0">
                <a:solidFill>
                  <a:srgbClr val="FF000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CGE 1: </a:t>
            </a:r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“</a:t>
            </a:r>
            <a:r>
              <a:rPr lang="es-ES" b="1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Mejorar </a:t>
            </a:r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el logro de los aprendizajes de los estudiantes conforme a las  </a:t>
            </a:r>
          </a:p>
          <a:p>
            <a:pPr marL="280670">
              <a:lnSpc>
                <a:spcPts val="1445"/>
              </a:lnSpc>
              <a:spcBef>
                <a:spcPts val="500"/>
              </a:spcBef>
              <a:spcAft>
                <a:spcPts val="0"/>
              </a:spcAft>
            </a:pPr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           demandas del entorno y</a:t>
            </a:r>
            <a:r>
              <a:rPr lang="es-PE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necesidades de aprendizaje según grado y nivel”.</a:t>
            </a:r>
            <a:endParaRPr lang="es-PE" dirty="0">
              <a:solidFill>
                <a:schemeClr val="tx2">
                  <a:lumMod val="60000"/>
                  <a:lumOff val="40000"/>
                </a:schemeClr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    </a:t>
            </a:r>
            <a:r>
              <a:rPr lang="es-ES" b="1" dirty="0">
                <a:solidFill>
                  <a:srgbClr val="FF000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CGE 2: 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“</a:t>
            </a:r>
            <a:r>
              <a:rPr lang="es-E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Garantizar </a:t>
            </a:r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la permanencia y la culminación oportuna de la educación básica de los    </a:t>
            </a:r>
          </a:p>
          <a:p>
            <a:r>
              <a:rPr lang="es-E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                  estudiantes de la  IE , tomando en cuenta los factores de riesgo de abandono identificados”.</a:t>
            </a:r>
            <a:endParaRPr lang="es-PE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Llamada ovalada 23"/>
          <p:cNvSpPr/>
          <p:nvPr/>
        </p:nvSpPr>
        <p:spPr>
          <a:xfrm>
            <a:off x="475673" y="4717646"/>
            <a:ext cx="1676400" cy="1341410"/>
          </a:xfrm>
          <a:prstGeom prst="wedgeEllipseCallout">
            <a:avLst>
              <a:gd name="adj1" fmla="val 66770"/>
              <a:gd name="adj2" fmla="val 459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6" name="Rectángulo 25"/>
          <p:cNvSpPr/>
          <p:nvPr/>
        </p:nvSpPr>
        <p:spPr>
          <a:xfrm>
            <a:off x="-350982" y="4923141"/>
            <a:ext cx="2249055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PE" sz="1400" b="1" dirty="0">
                <a:solidFill>
                  <a:srgbClr val="0070C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Recuerda escribir el verbo en infinitivo</a:t>
            </a:r>
          </a:p>
        </p:txBody>
      </p:sp>
    </p:spTree>
    <p:extLst>
      <p:ext uri="{BB962C8B-B14F-4D97-AF65-F5344CB8AC3E}">
        <p14:creationId xmlns:p14="http://schemas.microsoft.com/office/powerpoint/2010/main" val="254384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50982" y="1618611"/>
            <a:ext cx="333432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Se definen sobre la base de</a:t>
            </a:r>
            <a:r>
              <a:rPr lang="es-ES" b="1" spc="-180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los hallazgos del</a:t>
            </a:r>
            <a:r>
              <a:rPr lang="es-ES" b="1" spc="-20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diagnóstico.</a:t>
            </a:r>
            <a:endParaRPr lang="es-PE" b="1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36754" y="1046079"/>
            <a:ext cx="2448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b="1" dirty="0">
                <a:solidFill>
                  <a:srgbClr val="FFC000"/>
                </a:solidFill>
                <a:latin typeface="Arial Black" panose="020B0A04020102020204" pitchFamily="34" charset="0"/>
                <a:ea typeface="Segoe UI Semibold" panose="020B0702040204020203" pitchFamily="34" charset="0"/>
              </a:rPr>
              <a:t>Objetivos y metas</a:t>
            </a:r>
            <a:endParaRPr lang="es-PE" b="1" dirty="0">
              <a:solidFill>
                <a:srgbClr val="FFC000"/>
              </a:solidFill>
              <a:latin typeface="Arial Black" panose="020B0A04020102020204" pitchFamily="34" charset="0"/>
              <a:ea typeface="Segoe UI Semibold" panose="020B0702040204020203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85082" y="756330"/>
            <a:ext cx="3334327" cy="212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sz="2000" b="1" dirty="0">
                <a:solidFill>
                  <a:schemeClr val="accent2"/>
                </a:solidFill>
                <a:latin typeface="Arial Black" panose="020B0A04020102020204" pitchFamily="34" charset="0"/>
                <a:ea typeface="Segoe UI Semilight" panose="020B0402040204020203" pitchFamily="34" charset="0"/>
              </a:rPr>
              <a:t>METAS</a:t>
            </a:r>
          </a:p>
          <a:p>
            <a:pPr marL="1252220">
              <a:lnSpc>
                <a:spcPct val="80000"/>
              </a:lnSpc>
              <a:spcBef>
                <a:spcPts val="530"/>
              </a:spcBef>
              <a:spcAft>
                <a:spcPts val="0"/>
              </a:spcAft>
            </a:pPr>
            <a:r>
              <a:rPr lang="es-ES" sz="2000" b="1" dirty="0">
                <a:solidFill>
                  <a:srgbClr val="404040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Son expresiones de lo que se espera lograr en relación con los objetivos institucionales en un período dado.</a:t>
            </a:r>
            <a:endParaRPr lang="es-PE" sz="2000" b="1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656935" y="2606878"/>
            <a:ext cx="151836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Para ello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debemos de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considerar</a:t>
            </a:r>
            <a:endParaRPr lang="es-PE" dirty="0">
              <a:solidFill>
                <a:schemeClr val="bg2"/>
              </a:solidFill>
              <a:latin typeface="Arial" panose="020B0604020202020204" pitchFamily="34" charset="0"/>
              <a:ea typeface="Segoe UI Semibold" panose="020B07020402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3685309" y="2348564"/>
            <a:ext cx="617184" cy="24877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0" name="Conector angular 9"/>
          <p:cNvCxnSpPr/>
          <p:nvPr/>
        </p:nvCxnSpPr>
        <p:spPr>
          <a:xfrm>
            <a:off x="6677939" y="2277407"/>
            <a:ext cx="683394" cy="63986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9416881" y="1156946"/>
            <a:ext cx="27622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Indicador: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es la escala numérica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para medir el  cumplimiento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del objetivo</a:t>
            </a:r>
            <a:endParaRPr lang="es-PE" sz="1600" dirty="0">
              <a:latin typeface="Arial" panose="020B0604020202020204" pitchFamily="34" charset="0"/>
              <a:ea typeface="Segoe UI Semibold" panose="020B07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9448181" y="2472952"/>
            <a:ext cx="2611612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Práctica de gestión: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PE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Acción cuyo cumplimiento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PE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permite asegurar las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PE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condiciones para el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PE" sz="1600" dirty="0"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funcionamiento de la IE.</a:t>
            </a:r>
          </a:p>
        </p:txBody>
      </p:sp>
      <p:sp>
        <p:nvSpPr>
          <p:cNvPr id="2" name="Abrir llave 1"/>
          <p:cNvSpPr/>
          <p:nvPr/>
        </p:nvSpPr>
        <p:spPr>
          <a:xfrm>
            <a:off x="9288379" y="1046079"/>
            <a:ext cx="128502" cy="2996532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Rectángulo 12"/>
          <p:cNvSpPr/>
          <p:nvPr/>
        </p:nvSpPr>
        <p:spPr>
          <a:xfrm>
            <a:off x="123596" y="3614097"/>
            <a:ext cx="6096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6045">
              <a:spcBef>
                <a:spcPts val="1200"/>
              </a:spcBef>
              <a:spcAft>
                <a:spcPts val="0"/>
              </a:spcAft>
            </a:pPr>
            <a:r>
              <a:rPr lang="es-ES" sz="2400" b="1" i="1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Redacción</a:t>
            </a:r>
            <a:r>
              <a:rPr lang="es-ES" sz="2400" b="1" i="1" spc="-195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s-ES" sz="2400" b="1" i="1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de</a:t>
            </a:r>
            <a:r>
              <a:rPr lang="es-ES" sz="2400" b="1" i="1" spc="-205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s-ES" sz="2400" b="1" i="1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las</a:t>
            </a:r>
            <a:r>
              <a:rPr lang="es-ES" sz="2400" b="1" i="1" spc="-210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s-ES" sz="2400" b="1" i="1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metas</a:t>
            </a:r>
            <a:r>
              <a:rPr lang="es-ES" sz="2400" b="1" i="1" spc="-205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s-ES" sz="2400" b="1" i="1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institucionales:</a:t>
            </a:r>
            <a:endParaRPr lang="es-PE" sz="2400" b="1" dirty="0">
              <a:solidFill>
                <a:srgbClr val="FF00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>
              <a:spcBef>
                <a:spcPts val="5"/>
              </a:spcBef>
              <a:spcAft>
                <a:spcPts val="0"/>
              </a:spcAft>
            </a:pPr>
            <a:br>
              <a:rPr lang="es-ES" sz="1600" dirty="0">
                <a:latin typeface="Segoe UI Semilight" panose="020B0402040204020203" pitchFamily="34" charset="0"/>
                <a:ea typeface="Segoe UI Semilight" panose="020B0402040204020203" pitchFamily="34" charset="0"/>
              </a:rPr>
            </a:br>
            <a:endParaRPr lang="es-PE" sz="1600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r>
              <a:rPr lang="es-ES" sz="1200" i="1" dirty="0">
                <a:solidFill>
                  <a:srgbClr val="7E7E7E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s</a:t>
            </a:r>
            <a:endParaRPr lang="es-PE" dirty="0"/>
          </a:p>
        </p:txBody>
      </p:sp>
      <p:sp>
        <p:nvSpPr>
          <p:cNvPr id="14" name="Rectángulo 13"/>
          <p:cNvSpPr/>
          <p:nvPr/>
        </p:nvSpPr>
        <p:spPr>
          <a:xfrm>
            <a:off x="2713558" y="4507351"/>
            <a:ext cx="2184936" cy="1708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7985" algn="ctr">
              <a:lnSpc>
                <a:spcPts val="1775"/>
              </a:lnSpc>
              <a:spcBef>
                <a:spcPts val="590"/>
              </a:spcBef>
              <a:spcAft>
                <a:spcPts val="0"/>
              </a:spcAft>
            </a:pPr>
            <a:r>
              <a:rPr lang="es-ES" sz="2000" b="1" dirty="0">
                <a:solidFill>
                  <a:srgbClr val="FFFF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Específico</a:t>
            </a:r>
            <a:endParaRPr lang="es-PE" sz="2000" dirty="0">
              <a:solidFill>
                <a:srgbClr val="FFFF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87985" algn="ctr">
              <a:lnSpc>
                <a:spcPct val="80000"/>
              </a:lnSpc>
              <a:spcBef>
                <a:spcPts val="10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Lo más detallado posible</a:t>
            </a:r>
            <a:endParaRPr lang="es-PE" sz="2800" b="1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br>
              <a:rPr lang="es-ES" sz="2800" dirty="0">
                <a:latin typeface="Segoe UI Semilight" panose="020B0402040204020203" pitchFamily="34" charset="0"/>
                <a:ea typeface="Segoe UI Semilight" panose="020B0402040204020203" pitchFamily="34" charset="0"/>
              </a:rPr>
            </a:br>
            <a:endParaRPr lang="es-PE" dirty="0"/>
          </a:p>
        </p:txBody>
      </p:sp>
      <p:sp>
        <p:nvSpPr>
          <p:cNvPr id="15" name="Rectángulo 14"/>
          <p:cNvSpPr/>
          <p:nvPr/>
        </p:nvSpPr>
        <p:spPr>
          <a:xfrm>
            <a:off x="4530820" y="3983513"/>
            <a:ext cx="2135733" cy="1312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7985" marR="19685" algn="ctr">
              <a:spcBef>
                <a:spcPts val="730"/>
              </a:spcBef>
              <a:spcAft>
                <a:spcPts val="0"/>
              </a:spcAft>
            </a:pPr>
            <a:r>
              <a:rPr lang="es-ES" sz="2000" dirty="0">
                <a:solidFill>
                  <a:srgbClr val="FFFF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Medible</a:t>
            </a:r>
            <a:endParaRPr lang="es-PE" sz="2000" dirty="0">
              <a:solidFill>
                <a:srgbClr val="FFFF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87985" marR="24130" algn="ctr">
              <a:lnSpc>
                <a:spcPct val="80000"/>
              </a:lnSpc>
              <a:spcBef>
                <a:spcPts val="205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Asociada a un valor cuantitativo o hito</a:t>
            </a:r>
            <a:endParaRPr lang="es-PE" sz="2800" b="1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6187052" y="4484675"/>
            <a:ext cx="2271562" cy="1090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7985" marR="16510" algn="ctr">
              <a:spcBef>
                <a:spcPts val="590"/>
              </a:spcBef>
              <a:spcAft>
                <a:spcPts val="0"/>
              </a:spcAft>
            </a:pPr>
            <a:r>
              <a:rPr lang="es-ES" sz="2000" b="1" dirty="0">
                <a:solidFill>
                  <a:srgbClr val="FFFF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Alcanzable</a:t>
            </a:r>
            <a:endParaRPr lang="es-PE" sz="2000" dirty="0">
              <a:solidFill>
                <a:srgbClr val="FFFF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87985" marR="24130" algn="ctr">
              <a:lnSpc>
                <a:spcPct val="80000"/>
              </a:lnSpc>
              <a:spcBef>
                <a:spcPts val="21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Realista según las fortalezas identificadas</a:t>
            </a:r>
            <a:endParaRPr lang="es-PE" sz="2800" b="1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045647" y="4037459"/>
            <a:ext cx="2030931" cy="1090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7985" marR="24130" algn="ctr">
              <a:spcBef>
                <a:spcPts val="705"/>
              </a:spcBef>
              <a:spcAft>
                <a:spcPts val="0"/>
              </a:spcAft>
            </a:pPr>
            <a:r>
              <a:rPr lang="es-ES" sz="2000" dirty="0">
                <a:solidFill>
                  <a:srgbClr val="FFFF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Relevante</a:t>
            </a:r>
            <a:endParaRPr lang="es-PE" sz="2000" dirty="0">
              <a:solidFill>
                <a:srgbClr val="FFFF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87985" marR="24130" algn="ctr">
              <a:lnSpc>
                <a:spcPct val="80000"/>
              </a:lnSpc>
              <a:spcBef>
                <a:spcPts val="205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Contribuye con la misión y visión</a:t>
            </a:r>
            <a:endParaRPr lang="es-PE" sz="2800" b="1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588727" y="4592186"/>
            <a:ext cx="3426595" cy="1116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marR="1455420" algn="ctr">
              <a:spcBef>
                <a:spcPts val="645"/>
              </a:spcBef>
              <a:spcAft>
                <a:spcPts val="0"/>
              </a:spcAft>
            </a:pPr>
            <a:r>
              <a:rPr lang="es-ES" sz="2000" dirty="0">
                <a:solidFill>
                  <a:srgbClr val="FFFF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Temporal</a:t>
            </a:r>
            <a:endParaRPr lang="es-PE" sz="2000" dirty="0">
              <a:solidFill>
                <a:srgbClr val="FFFF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87985" marR="1325880" indent="1905" algn="ctr">
              <a:lnSpc>
                <a:spcPct val="80000"/>
              </a:lnSpc>
              <a:spcBef>
                <a:spcPts val="21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Se ubica en </a:t>
            </a:r>
          </a:p>
          <a:p>
            <a:pPr marL="387985" marR="1325880" indent="1905" algn="ctr">
              <a:lnSpc>
                <a:spcPct val="80000"/>
              </a:lnSpc>
              <a:spcBef>
                <a:spcPts val="21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un horizonte temporal</a:t>
            </a:r>
            <a:endParaRPr lang="es-PE" sz="2800" b="1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19" name="Llamada rectangular 18"/>
          <p:cNvSpPr/>
          <p:nvPr/>
        </p:nvSpPr>
        <p:spPr>
          <a:xfrm rot="19970783">
            <a:off x="1122833" y="5052223"/>
            <a:ext cx="1620126" cy="1431035"/>
          </a:xfrm>
          <a:prstGeom prst="wedgeRectCallout">
            <a:avLst>
              <a:gd name="adj1" fmla="val 59537"/>
              <a:gd name="adj2" fmla="val 86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0" name="Rectángulo 19"/>
          <p:cNvSpPr/>
          <p:nvPr/>
        </p:nvSpPr>
        <p:spPr>
          <a:xfrm>
            <a:off x="1102788" y="5361687"/>
            <a:ext cx="18774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2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Los objetivos y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2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las metas constituyen 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2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el marco para la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2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 formulación </a:t>
            </a:r>
          </a:p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12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         del PAT.</a:t>
            </a:r>
            <a:endParaRPr lang="es-PE" sz="1200" b="1" dirty="0">
              <a:solidFill>
                <a:schemeClr val="bg2"/>
              </a:solidFill>
              <a:latin typeface="Arial" panose="020B0604020202020204" pitchFamily="34" charset="0"/>
              <a:ea typeface="Segoe UI Semibold" panose="020B07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49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439603" y="3324143"/>
            <a:ext cx="6096000" cy="2879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1145">
              <a:spcBef>
                <a:spcPts val="575"/>
              </a:spcBef>
              <a:spcAft>
                <a:spcPts val="0"/>
              </a:spcAft>
            </a:pPr>
            <a:r>
              <a:rPr lang="es-ES" sz="2400" b="1" dirty="0">
                <a:solidFill>
                  <a:schemeClr val="bg1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Indicador</a:t>
            </a:r>
            <a:endParaRPr lang="es-PE" sz="2400" dirty="0">
              <a:solidFill>
                <a:schemeClr val="bg1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264795">
              <a:lnSpc>
                <a:spcPct val="80000"/>
              </a:lnSpc>
              <a:spcBef>
                <a:spcPts val="23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Porcentaje (%) de estudiantes que se ubican en el menor nivel de desempeño en la</a:t>
            </a:r>
            <a:r>
              <a:rPr lang="es-ES" b="1" spc="-80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ECE</a:t>
            </a:r>
            <a:endParaRPr lang="es-PE" sz="2400" b="1" dirty="0"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11785">
              <a:spcBef>
                <a:spcPts val="505"/>
              </a:spcBef>
              <a:spcAft>
                <a:spcPts val="0"/>
              </a:spcAft>
            </a:pPr>
            <a:br>
              <a:rPr lang="es-ES" sz="2400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</a:br>
            <a:r>
              <a:rPr lang="es-ES" sz="2400" b="1" dirty="0">
                <a:solidFill>
                  <a:schemeClr val="bg1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Meta institucional </a:t>
            </a:r>
            <a:r>
              <a:rPr lang="es-ES" b="1" i="1" dirty="0">
                <a:solidFill>
                  <a:schemeClr val="bg1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(de resultado)</a:t>
            </a:r>
            <a:endParaRPr lang="es-PE" sz="2400" dirty="0">
              <a:solidFill>
                <a:schemeClr val="bg1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306070" marR="890270" algn="just">
              <a:lnSpc>
                <a:spcPct val="80000"/>
              </a:lnSpc>
              <a:spcBef>
                <a:spcPts val="340"/>
              </a:spcBef>
              <a:spcAft>
                <a:spcPts val="0"/>
              </a:spcAft>
            </a:pP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Al cuarto año (2022), reducir al 6 % </a:t>
            </a:r>
            <a:r>
              <a:rPr lang="es-ES" b="1" dirty="0"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s-ES" b="1" dirty="0">
                <a:latin typeface="Segoe UI Semilight" panose="020B0402040204020203" pitchFamily="34" charset="0"/>
                <a:ea typeface="Segoe UI Semilight" panose="020B0402040204020203" pitchFamily="34" charset="0"/>
              </a:rPr>
              <a:t>el porcentaje de estudiantes que se ubican en el menor nivel de desempeño en la ECE (primaria o secundaria) con respecto al resultado del año anterior (18 %) </a:t>
            </a:r>
            <a:endParaRPr lang="es-PE" sz="2400" b="1" dirty="0"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42072" y="1522207"/>
            <a:ext cx="9091859" cy="1300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990" algn="just">
              <a:spcBef>
                <a:spcPts val="545"/>
              </a:spcBef>
              <a:spcAft>
                <a:spcPts val="0"/>
              </a:spcAft>
            </a:pPr>
            <a:br>
              <a:rPr lang="es-E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</a:br>
            <a:r>
              <a:rPr lang="es-ES" sz="2000" dirty="0">
                <a:solidFill>
                  <a:srgbClr val="FF0000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OI vinculado al CGE 1</a:t>
            </a:r>
            <a:endParaRPr lang="es-PE" sz="2400" dirty="0">
              <a:solidFill>
                <a:srgbClr val="FF0000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  <a:p>
            <a:pPr marL="179070" algn="just">
              <a:lnSpc>
                <a:spcPct val="80000"/>
              </a:lnSpc>
              <a:spcBef>
                <a:spcPts val="330"/>
              </a:spcBef>
              <a:spcAft>
                <a:spcPts val="0"/>
              </a:spcAft>
            </a:pPr>
            <a:r>
              <a:rPr lang="es-ES" sz="2000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“Mejorar el </a:t>
            </a:r>
            <a:r>
              <a:rPr lang="es-ES" sz="2000" b="1" dirty="0">
                <a:solidFill>
                  <a:schemeClr val="bg1"/>
                </a:solidFill>
                <a:latin typeface="Segoe UI Semibold" panose="020B0702040204020203" pitchFamily="34" charset="0"/>
                <a:ea typeface="Segoe UI Semilight" panose="020B0402040204020203" pitchFamily="34" charset="0"/>
                <a:cs typeface="Segoe UI Semilight" panose="020B0402040204020203" pitchFamily="34" charset="0"/>
              </a:rPr>
              <a:t>logro de los aprendizajes </a:t>
            </a:r>
            <a:r>
              <a:rPr lang="es-ES" sz="2000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de los estudiantes conforme a las demandas del entorno y las necesidades de aprendizaje según grado y</a:t>
            </a:r>
            <a:r>
              <a:rPr lang="es-ES" sz="2000" spc="-25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 </a:t>
            </a:r>
            <a:r>
              <a:rPr lang="es-ES" sz="2000" dirty="0">
                <a:solidFill>
                  <a:schemeClr val="bg1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nivel”.</a:t>
            </a:r>
            <a:endParaRPr lang="es-PE" sz="2000" dirty="0">
              <a:solidFill>
                <a:schemeClr val="bg1"/>
              </a:solidFill>
              <a:effectLst/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58039" y="1020627"/>
            <a:ext cx="1680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"/>
              </a:spcBef>
              <a:spcAft>
                <a:spcPts val="0"/>
              </a:spcAft>
            </a:pPr>
            <a:r>
              <a:rPr lang="es-ES" sz="2800" b="1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Ejemplo</a:t>
            </a:r>
            <a:r>
              <a:rPr lang="es-ES" sz="2800" dirty="0">
                <a:solidFill>
                  <a:schemeClr val="bg2"/>
                </a:solidFill>
                <a:latin typeface="Arial" panose="020B0604020202020204" pitchFamily="34" charset="0"/>
                <a:ea typeface="Segoe UI Semibold" panose="020B0702040204020203" pitchFamily="34" charset="0"/>
                <a:cs typeface="Arial" panose="020B0604020202020204" pitchFamily="34" charset="0"/>
              </a:rPr>
              <a:t>:</a:t>
            </a:r>
            <a:endParaRPr lang="es-PE" sz="2800" dirty="0">
              <a:solidFill>
                <a:schemeClr val="bg2"/>
              </a:solidFill>
              <a:latin typeface="Arial" panose="020B0604020202020204" pitchFamily="34" charset="0"/>
              <a:ea typeface="Segoe UI Semibold" panose="020B07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82" y="3473005"/>
            <a:ext cx="2143125" cy="258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405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104</TotalTime>
  <Words>547</Words>
  <Application>Microsoft Office PowerPoint</Application>
  <PresentationFormat>Panorámica</PresentationFormat>
  <Paragraphs>101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Segoe UI Semibold</vt:lpstr>
      <vt:lpstr>Segoe UI Semilight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Kelly Paucar Romero</dc:creator>
  <cp:lastModifiedBy>Usuario</cp:lastModifiedBy>
  <cp:revision>14</cp:revision>
  <dcterms:created xsi:type="dcterms:W3CDTF">2020-10-28T20:44:03Z</dcterms:created>
  <dcterms:modified xsi:type="dcterms:W3CDTF">2020-10-29T03:45:04Z</dcterms:modified>
</cp:coreProperties>
</file>