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40" r:id="rId2"/>
    <p:sldId id="358" r:id="rId3"/>
    <p:sldId id="356" r:id="rId4"/>
    <p:sldId id="353" r:id="rId5"/>
    <p:sldId id="329" r:id="rId6"/>
    <p:sldId id="341" r:id="rId7"/>
    <p:sldId id="369" r:id="rId8"/>
    <p:sldId id="370" r:id="rId9"/>
    <p:sldId id="371" r:id="rId10"/>
    <p:sldId id="330" r:id="rId11"/>
    <p:sldId id="372" r:id="rId12"/>
    <p:sldId id="333" r:id="rId13"/>
    <p:sldId id="317" r:id="rId14"/>
    <p:sldId id="355" r:id="rId15"/>
    <p:sldId id="336" r:id="rId16"/>
    <p:sldId id="359" r:id="rId17"/>
    <p:sldId id="337" r:id="rId18"/>
    <p:sldId id="335" r:id="rId19"/>
    <p:sldId id="349" r:id="rId20"/>
    <p:sldId id="350" r:id="rId21"/>
    <p:sldId id="351" r:id="rId22"/>
    <p:sldId id="352" r:id="rId23"/>
    <p:sldId id="357" r:id="rId24"/>
    <p:sldId id="339" r:id="rId25"/>
    <p:sldId id="360" r:id="rId26"/>
    <p:sldId id="368" r:id="rId27"/>
    <p:sldId id="365" r:id="rId28"/>
    <p:sldId id="366" r:id="rId29"/>
    <p:sldId id="367" r:id="rId30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87A"/>
    <a:srgbClr val="F05046"/>
    <a:srgbClr val="009692"/>
    <a:srgbClr val="2E6CA4"/>
    <a:srgbClr val="D6A300"/>
    <a:srgbClr val="E6AF00"/>
    <a:srgbClr val="E2AC00"/>
    <a:srgbClr val="00C459"/>
    <a:srgbClr val="5B9BD5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-1137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32BD1-919A-4188-A079-11BA462676F9}" type="datetimeFigureOut">
              <a:rPr lang="es-PE" smtClean="0"/>
              <a:t>20/05/2025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64FF-3A56-497E-B58B-0DB702F131C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87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EC4C0-BA39-41B5-98CA-81D28EDD8780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483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8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5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83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27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1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31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8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0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3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5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884E-1F75-4C68-93E4-4339AE46BE6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9AD1F6-269E-4240-ADEF-5BEAE5EE70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65564" y="1398683"/>
            <a:ext cx="8686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002060"/>
                </a:solidFill>
                <a:latin typeface="Merriweather Bold" pitchFamily="34" charset="0"/>
              </a:rPr>
              <a:t>DIRECCIÓN REGIONAL DE EDUCACIÓN DE ANCASH</a:t>
            </a:r>
          </a:p>
          <a:p>
            <a:pPr algn="ctr"/>
            <a:r>
              <a:rPr lang="es-PE" sz="2400" b="1" dirty="0">
                <a:solidFill>
                  <a:srgbClr val="002060"/>
                </a:solidFill>
                <a:latin typeface="Merriweather Bold" pitchFamily="34" charset="0"/>
              </a:rPr>
              <a:t>UGEL HUARAZ</a:t>
            </a:r>
            <a:endParaRPr lang="es-PE" sz="2400" b="1" dirty="0">
              <a:solidFill>
                <a:srgbClr val="002060"/>
              </a:solidFill>
            </a:endParaRPr>
          </a:p>
        </p:txBody>
      </p:sp>
      <p:sp>
        <p:nvSpPr>
          <p:cNvPr id="11" name="Google Shape;286;p50"/>
          <p:cNvSpPr txBox="1"/>
          <p:nvPr/>
        </p:nvSpPr>
        <p:spPr>
          <a:xfrm>
            <a:off x="3386024" y="5322592"/>
            <a:ext cx="6174479" cy="1222098"/>
          </a:xfrm>
          <a:prstGeom prst="rect">
            <a:avLst/>
          </a:prstGeom>
          <a:solidFill>
            <a:srgbClr val="06477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 PRIMERA TESIS -2025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46" y="5125652"/>
            <a:ext cx="1823821" cy="15370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70" y="2117754"/>
            <a:ext cx="5241424" cy="3030920"/>
          </a:xfrm>
          <a:prstGeom prst="rect">
            <a:avLst/>
          </a:prstGeom>
        </p:spPr>
      </p:pic>
      <p:graphicFrame>
        <p:nvGraphicFramePr>
          <p:cNvPr id="13" name="表格 23">
            <a:extLst>
              <a:ext uri="{FF2B5EF4-FFF2-40B4-BE49-F238E27FC236}">
                <a16:creationId xmlns:a16="http://schemas.microsoft.com/office/drawing/2014/main" id="{4E847091-9240-4E11-8340-3DB4B5712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815169"/>
              </p:ext>
            </p:extLst>
          </p:nvPr>
        </p:nvGraphicFramePr>
        <p:xfrm>
          <a:off x="773975" y="2229680"/>
          <a:ext cx="5832955" cy="3224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5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504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37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37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704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5909950" y="2599224"/>
            <a:ext cx="55080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Arial Black" panose="020B0A04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DIRECTIVA</a:t>
            </a:r>
            <a:r>
              <a:rPr lang="es-ES" sz="2800" b="1" spc="50" dirty="0">
                <a:latin typeface="Arial Black" panose="020B0A04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 </a:t>
            </a:r>
            <a:r>
              <a:rPr lang="es-ES" sz="2800" b="1" dirty="0">
                <a:latin typeface="Arial Black" panose="020B0A04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N°07- 2025 ME/DREA/DGP</a:t>
            </a:r>
            <a:r>
              <a:rPr lang="es-PE" sz="2800" b="1" dirty="0">
                <a:latin typeface="Arial Black" panose="020B0A04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endParaRPr lang="es-PE" sz="2400" u="sng" dirty="0">
              <a:latin typeface="Arial Black" panose="020B0A040201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ctr"/>
            <a:endParaRPr lang="es-P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2" descr="Mi Certificado | MINEDU">
            <a:extLst>
              <a:ext uri="{FF2B5EF4-FFF2-40B4-BE49-F238E27FC236}">
                <a16:creationId xmlns:a16="http://schemas.microsoft.com/office/drawing/2014/main" id="{1788428F-6481-9A95-A187-47BB25D3E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7"/>
          <a:stretch/>
        </p:blipFill>
        <p:spPr bwMode="auto">
          <a:xfrm>
            <a:off x="343646" y="451488"/>
            <a:ext cx="2440683" cy="6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656" y="211353"/>
            <a:ext cx="1539146" cy="11025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2A644C-4DD4-89AA-BE50-72F5949A7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02" y="211353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1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765895"/>
              </p:ext>
            </p:extLst>
          </p:nvPr>
        </p:nvGraphicFramePr>
        <p:xfrm>
          <a:off x="176784" y="636213"/>
          <a:ext cx="11838432" cy="5971853"/>
        </p:xfrm>
        <a:graphic>
          <a:graphicData uri="http://schemas.openxmlformats.org/drawingml/2006/table">
            <a:tbl>
              <a:tblPr bandRow="1"/>
              <a:tblGrid>
                <a:gridCol w="4179904">
                  <a:extLst>
                    <a:ext uri="{9D8B030D-6E8A-4147-A177-3AD203B41FA5}">
                      <a16:colId xmlns:a16="http://schemas.microsoft.com/office/drawing/2014/main" val="830383928"/>
                    </a:ext>
                  </a:extLst>
                </a:gridCol>
                <a:gridCol w="3654987">
                  <a:extLst>
                    <a:ext uri="{9D8B030D-6E8A-4147-A177-3AD203B41FA5}">
                      <a16:colId xmlns:a16="http://schemas.microsoft.com/office/drawing/2014/main" val="3094731673"/>
                    </a:ext>
                  </a:extLst>
                </a:gridCol>
                <a:gridCol w="4003541">
                  <a:extLst>
                    <a:ext uri="{9D8B030D-6E8A-4147-A177-3AD203B41FA5}">
                      <a16:colId xmlns:a16="http://schemas.microsoft.com/office/drawing/2014/main" val="426239103"/>
                    </a:ext>
                  </a:extLst>
                </a:gridCol>
              </a:tblGrid>
              <a:tr h="442018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COMPETENCIA: INDAGA MEDIANTE MÉTODOS CIENTÍFICOS PARA CONSTRUIR CONOCIMIENTOS 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479528"/>
                  </a:ext>
                </a:extLst>
              </a:tr>
              <a:tr h="4420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ESTÁNDAR NIVEL 3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ESTÁNDAR NIVEL 4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ESTÁNDAR  NIVEL 5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10297"/>
                  </a:ext>
                </a:extLst>
              </a:tr>
              <a:tr h="50878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Indaga al explorar objetos o fenómenos, al hacer preguntas, proponer posibles respuestas y actividades para obtener información sobre las características y relaciones que establece sobre estos. Sigue un procedimiento para observar, manipular, describir y comparar sus ensayos y los utiliza para elaborar conclusiones. Expresa en forma oral, escrita o gráfica lo realizado, aprendido y las dificultades de su indagación.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Indaga al establecer las causas de un hecho o fenómeno para formular preguntas y posibles respuestas sobre estos sobre la base de sus experiencias. Propone estrategias para obtener información sobre el hecho o fenómeno y sus posibles causas, registra datos, los analiza estableciendo relaciones y evidencias de causalidad. Comunica en forma oral, escrita o gráfica sus procedimientos, dificultades, conclusiones y dudas.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solidFill>
                            <a:srgbClr val="002060"/>
                          </a:solidFill>
                        </a:rPr>
                        <a:t>Indaga las causas o describe un objeto o fenómeno que identifica para formular preguntas e hipótesis en las que relaciona las variables que intervienen y que se pueden observar</a:t>
                      </a:r>
                      <a:r>
                        <a:rPr lang="es-P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s-PE" sz="2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Propone estrategias para observar o generar una situación controlada</a:t>
                      </a:r>
                      <a:r>
                        <a:rPr lang="es-PE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en la cual registra evidencias de cómo una variable independiente afecta a otra dependiente.</a:t>
                      </a:r>
                      <a:r>
                        <a:rPr lang="es-P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PE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Establece relaciones entre los datos, los interpreta y los contrasta con información confiable. </a:t>
                      </a:r>
                      <a:r>
                        <a:rPr lang="es-PE" sz="2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Evalúa y comunica sus conclusiones y procedimientos</a:t>
                      </a:r>
                      <a:r>
                        <a:rPr lang="es-P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74398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41E7EDB6-D03F-CFAF-2C79-4BE6EEECC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6098C-4533-75E3-6C22-30AA56319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72384DD-F2BC-2C6B-BF31-045BD781576F}"/>
              </a:ext>
            </a:extLst>
          </p:cNvPr>
          <p:cNvSpPr txBox="1">
            <a:spLocks/>
          </p:cNvSpPr>
          <p:nvPr/>
        </p:nvSpPr>
        <p:spPr>
          <a:xfrm>
            <a:off x="0" y="-18003"/>
            <a:ext cx="12191999" cy="777136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381375" marR="5080" indent="-3369310">
              <a:lnSpc>
                <a:spcPts val="5250"/>
              </a:lnSpc>
              <a:spcBef>
                <a:spcPts val="760"/>
              </a:spcBef>
            </a:pPr>
            <a:r>
              <a:rPr lang="es-PE" sz="4800" dirty="0">
                <a:solidFill>
                  <a:srgbClr val="000000"/>
                </a:solidFill>
                <a:latin typeface="Times New Roman"/>
                <a:cs typeface="Times New Roman"/>
              </a:rPr>
              <a:t>ESTANDAR</a:t>
            </a:r>
            <a:r>
              <a:rPr lang="es-PE" sz="4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PE" sz="4800" dirty="0">
                <a:solidFill>
                  <a:srgbClr val="000000"/>
                </a:solidFill>
                <a:latin typeface="Times New Roman"/>
                <a:cs typeface="Times New Roman"/>
              </a:rPr>
              <a:t>DE</a:t>
            </a:r>
            <a:r>
              <a:rPr lang="es-PE" sz="4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PE" sz="4800" dirty="0">
                <a:solidFill>
                  <a:srgbClr val="000000"/>
                </a:solidFill>
                <a:latin typeface="Times New Roman"/>
                <a:cs typeface="Times New Roman"/>
              </a:rPr>
              <a:t>LA</a:t>
            </a:r>
            <a:r>
              <a:rPr lang="es-PE" sz="4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PE" sz="4800" spc="-10" dirty="0">
                <a:solidFill>
                  <a:srgbClr val="000000"/>
                </a:solidFill>
                <a:latin typeface="Times New Roman"/>
                <a:cs typeface="Times New Roman"/>
              </a:rPr>
              <a:t>COMPETENCIA INDAGA</a:t>
            </a:r>
            <a:endParaRPr lang="es-PE" sz="4850" dirty="0">
              <a:latin typeface="Times New Roman"/>
              <a:cs typeface="Times New Roman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10DA5282-0E32-049B-CBC0-0DEFE95B44E1}"/>
              </a:ext>
            </a:extLst>
          </p:cNvPr>
          <p:cNvGrpSpPr/>
          <p:nvPr/>
        </p:nvGrpSpPr>
        <p:grpSpPr>
          <a:xfrm>
            <a:off x="132355" y="1200062"/>
            <a:ext cx="11927840" cy="5460365"/>
            <a:chOff x="132355" y="1200062"/>
            <a:chExt cx="11927840" cy="546036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16BCE1F5-5734-24FE-E9CC-0037B58E53E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931" y="1228638"/>
              <a:ext cx="11870136" cy="5402980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E612D868-5B75-A8CF-1057-30AD828E434D}"/>
                </a:ext>
              </a:extLst>
            </p:cNvPr>
            <p:cNvSpPr/>
            <p:nvPr/>
          </p:nvSpPr>
          <p:spPr>
            <a:xfrm>
              <a:off x="146643" y="1214350"/>
              <a:ext cx="11899265" cy="5431790"/>
            </a:xfrm>
            <a:custGeom>
              <a:avLst/>
              <a:gdLst/>
              <a:ahLst/>
              <a:cxnLst/>
              <a:rect l="l" t="t" r="r" b="b"/>
              <a:pathLst>
                <a:path w="11899265" h="5431790">
                  <a:moveTo>
                    <a:pt x="0" y="0"/>
                  </a:moveTo>
                  <a:lnTo>
                    <a:pt x="11898711" y="0"/>
                  </a:lnTo>
                  <a:lnTo>
                    <a:pt x="11898711" y="5431555"/>
                  </a:lnTo>
                  <a:lnTo>
                    <a:pt x="0" y="5431555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56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95330"/>
              </p:ext>
            </p:extLst>
          </p:nvPr>
        </p:nvGraphicFramePr>
        <p:xfrm>
          <a:off x="37071" y="0"/>
          <a:ext cx="12056075" cy="5547715"/>
        </p:xfrm>
        <a:graphic>
          <a:graphicData uri="http://schemas.openxmlformats.org/drawingml/2006/table">
            <a:tbl>
              <a:tblPr bandRow="1"/>
              <a:tblGrid>
                <a:gridCol w="4134919">
                  <a:extLst>
                    <a:ext uri="{9D8B030D-6E8A-4147-A177-3AD203B41FA5}">
                      <a16:colId xmlns:a16="http://schemas.microsoft.com/office/drawing/2014/main" val="2633347693"/>
                    </a:ext>
                  </a:extLst>
                </a:gridCol>
                <a:gridCol w="1845945">
                  <a:extLst>
                    <a:ext uri="{9D8B030D-6E8A-4147-A177-3AD203B41FA5}">
                      <a16:colId xmlns:a16="http://schemas.microsoft.com/office/drawing/2014/main" val="126780468"/>
                    </a:ext>
                  </a:extLst>
                </a:gridCol>
                <a:gridCol w="2350504">
                  <a:extLst>
                    <a:ext uri="{9D8B030D-6E8A-4147-A177-3AD203B41FA5}">
                      <a16:colId xmlns:a16="http://schemas.microsoft.com/office/drawing/2014/main" val="3988522121"/>
                    </a:ext>
                  </a:extLst>
                </a:gridCol>
                <a:gridCol w="3724707">
                  <a:extLst>
                    <a:ext uri="{9D8B030D-6E8A-4147-A177-3AD203B41FA5}">
                      <a16:colId xmlns:a16="http://schemas.microsoft.com/office/drawing/2014/main" val="2871895558"/>
                    </a:ext>
                  </a:extLst>
                </a:gridCol>
              </a:tblGrid>
              <a:tr h="592418"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Capacidades/descripción</a:t>
                      </a:r>
                      <a:endParaRPr lang="es-PE" sz="13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47778" marR="47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Actuaciones para los criterios de evaluación – Nivel 3</a:t>
                      </a:r>
                      <a:endParaRPr lang="es-PE" sz="13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47778" marR="47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Actuaciones para los criterios de evaluación - Nivel 4</a:t>
                      </a:r>
                      <a:endParaRPr lang="es-PE" sz="13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47778" marR="47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Actuaciones para los criterios de evaluación - Nivel 5</a:t>
                      </a:r>
                      <a:endParaRPr lang="es-PE" sz="13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47778" marR="47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2563"/>
                  </a:ext>
                </a:extLst>
              </a:tr>
              <a:tr h="130363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Problematiza situaciones para hacer indagación.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 plantear preguntas sobre hechos y fenómenos naturales; interpretar situaciones y formular hipótesis.</a:t>
                      </a:r>
                    </a:p>
                    <a:p>
                      <a:pPr marL="19685" indent="-901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6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Indaga al explorar objetos o fenómenos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:</a:t>
                      </a:r>
                    </a:p>
                    <a:p>
                      <a:pPr marL="185738" lvl="0" indent="-185738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Explora fenómenos.</a:t>
                      </a:r>
                    </a:p>
                    <a:p>
                      <a:pPr marL="185738" lvl="0" indent="-185738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Hace preguntas.</a:t>
                      </a:r>
                    </a:p>
                    <a:p>
                      <a:pPr marL="185738" lvl="0" indent="-185738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Propone respuestas.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6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Indaga al establecer las causas de un hecho o fenómeno: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Estable las causas e un fenómeno o hecho.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Formula preguntas.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Formula posibles respuestas 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6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Indaga las causas o describe un objeto o fenómeno: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Identifica las causas y efectos de un fenómeno.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Formula preguntas.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Formula hipótesis que relaciona variables.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866576"/>
                  </a:ext>
                </a:extLst>
              </a:tr>
              <a:tr h="83038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Diseña estrategias para hacer indagación. 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Proponer actividades que permitan construir un procedimiento; seleccionar materiales, instrumentos e información para comprobar o refutar las hipótesis.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5738" lvl="0" indent="-185738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Propone actividades para obtener información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Propone estrategias para obtener información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Propone estrategias para obtener información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784944"/>
                  </a:ext>
                </a:extLst>
              </a:tr>
              <a:tr h="81343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Genera y registra datos e información. 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obtener, organizar y registrar datos fiables en función de las variables, utilizando instrumentos y diversas técnicas que permitan comprobar o refutar las hipótesis.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5738" lvl="0" indent="-185738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Sigue un procedimiento en el que observa.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Registra datos.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Registra evidencias(datos cuantitativos y</a:t>
                      </a:r>
                      <a:r>
                        <a:rPr lang="es-PE" sz="1300" baseline="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 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cualitativos)/pruebas sobre las variables.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687424"/>
                  </a:ext>
                </a:extLst>
              </a:tr>
              <a:tr h="82592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Analiza datos e información.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 interpretar los datos obtenidos en la indagación, contrastarlos con las hipótesis e información relacionada al problema para elaborar conclusiones que comprueban o refutan la hipótesis.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Manipula, describe, compara.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Plantea conclusiones.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Establece relaciones de causalidad.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Establece relaciones entre los datos.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Interpreta los datos usando información confiable.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Elabora</a:t>
                      </a:r>
                      <a:r>
                        <a:rPr lang="es-PE" sz="1300" baseline="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 conclusiones</a:t>
                      </a:r>
                      <a:endParaRPr lang="es-PE" sz="1300" dirty="0">
                        <a:effectLst/>
                        <a:latin typeface="Arial Narrow" panose="020B0606020202030204" pitchFamily="34" charset="0"/>
                        <a:ea typeface="Noto Sans Symbols"/>
                        <a:cs typeface="Noto Sans Symbols"/>
                      </a:endParaRPr>
                    </a:p>
                    <a:p>
                      <a:pPr marL="1968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873558"/>
                  </a:ext>
                </a:extLst>
              </a:tr>
              <a:tr h="113054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PE" sz="1300" b="1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Evalúa y comunica el proceso y resultados de su indagación. </a:t>
                      </a: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Identificar y dar a conocer las dificultades técnicas y los conocimientos logrados para cuestionar el grado de fiabilidad.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Comunica en forma oral, escrita o gráfica su trabajo y sus dificultades.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Comunica en forma oral, escrita o gráfica su trabajo y sus dificultades.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lvl="0" indent="-182563"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Evalúa el trabajo de indagación.</a:t>
                      </a:r>
                    </a:p>
                    <a:p>
                      <a:pPr marL="182563" lvl="0" indent="-182563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s-PE" sz="1300" dirty="0">
                          <a:effectLst/>
                          <a:latin typeface="Arial Narrow" panose="020B0606020202030204" pitchFamily="34" charset="0"/>
                          <a:ea typeface="Noto Sans Symbols"/>
                          <a:cs typeface="Noto Sans Symbols"/>
                        </a:rPr>
                        <a:t>Comunica sus conclusiones y procedimientos.</a:t>
                      </a:r>
                    </a:p>
                  </a:txBody>
                  <a:tcPr marL="47778" marR="4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600025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81914" y="6054811"/>
            <a:ext cx="3373394" cy="59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PE" sz="1400" dirty="0">
                <a:latin typeface="Arial Narrow" panose="020B0606020202030204" pitchFamily="34" charset="0"/>
                <a:ea typeface="Noto Sans Symbols"/>
                <a:cs typeface="Noto Sans Symbols"/>
              </a:rPr>
              <a:t>comunica en forma oral, escrita o gráfica su trabajo y sus dificultades</a:t>
            </a:r>
            <a:r>
              <a:rPr lang="es-PE" dirty="0">
                <a:latin typeface="Arial Narrow" panose="020B0606020202030204" pitchFamily="34" charset="0"/>
                <a:ea typeface="Noto Sans Symbols"/>
                <a:cs typeface="Noto Sans Symbol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7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274657" y="380672"/>
            <a:ext cx="9558528" cy="6370975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PE" sz="2400" b="1" dirty="0"/>
              <a:t>¿Cómo surge la idea de indagación?</a:t>
            </a:r>
            <a:endParaRPr lang="es-PE" sz="2400" dirty="0"/>
          </a:p>
          <a:p>
            <a:r>
              <a:rPr lang="es-PE" sz="2400" dirty="0"/>
              <a:t>Toda indagación se origina por la OBSERVACIÓN de un problema al cual se le dará solución durante el desarrollo de la indagación.</a:t>
            </a:r>
          </a:p>
          <a:p>
            <a:r>
              <a:rPr lang="es-PE" sz="2400" dirty="0"/>
              <a:t>La indagación surge a partir de una idea que  nos  acerca a una realidad objetiva.</a:t>
            </a:r>
          </a:p>
          <a:p>
            <a:r>
              <a:rPr lang="es-PE" sz="2400" dirty="0">
                <a:solidFill>
                  <a:srgbClr val="FF0000"/>
                </a:solidFill>
              </a:rPr>
              <a:t>Las fuentes de ideas de indagación pueden ser: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Experiencias individuales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Materiales escritos (artículos de periódicos, revistas, libros, tesis, etc.)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Programas de radio y televisión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Información del internet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Teorías científicas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Descubrimientos producto de una investigación.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Observación de hechos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</a:rPr>
              <a:t>Observación de fenómenos</a:t>
            </a:r>
          </a:p>
          <a:p>
            <a:endParaRPr lang="es-PE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FF0000"/>
                </a:solidFill>
              </a:rPr>
              <a:t>Ejemplos: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36" y="3566160"/>
            <a:ext cx="1569666" cy="25240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C0A5B0-83B5-5A86-2D2D-FE965CCE7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8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E06C8-4BB4-4415-AF3E-CCD0E32B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6" y="1525232"/>
            <a:ext cx="6383290" cy="11538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bevel/>
          </a:ln>
        </p:spPr>
        <p:txBody>
          <a:bodyPr>
            <a:noAutofit/>
          </a:bodyPr>
          <a:lstStyle/>
          <a:p>
            <a:pPr algn="just"/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Es aquella pregunta a la que se puede dar respuesta de manera empírica, porque permite realizar observaciones, diseños experimentos, obtener datos e información para construir conocimientos. (Furman, Barreto y San martín, 2013)</a:t>
            </a:r>
            <a:endParaRPr lang="es-PE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6B427241-DA4E-42A1-8F06-A81CEDF2AF6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8791035"/>
              </p:ext>
            </p:extLst>
          </p:nvPr>
        </p:nvGraphicFramePr>
        <p:xfrm>
          <a:off x="166976" y="2876709"/>
          <a:ext cx="11708031" cy="3668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151">
                  <a:extLst>
                    <a:ext uri="{9D8B030D-6E8A-4147-A177-3AD203B41FA5}">
                      <a16:colId xmlns:a16="http://schemas.microsoft.com/office/drawing/2014/main" val="3294054042"/>
                    </a:ext>
                  </a:extLst>
                </a:gridCol>
                <a:gridCol w="2896900">
                  <a:extLst>
                    <a:ext uri="{9D8B030D-6E8A-4147-A177-3AD203B41FA5}">
                      <a16:colId xmlns:a16="http://schemas.microsoft.com/office/drawing/2014/main" val="2774361053"/>
                    </a:ext>
                  </a:extLst>
                </a:gridCol>
                <a:gridCol w="2527440">
                  <a:extLst>
                    <a:ext uri="{9D8B030D-6E8A-4147-A177-3AD203B41FA5}">
                      <a16:colId xmlns:a16="http://schemas.microsoft.com/office/drawing/2014/main" val="3273728822"/>
                    </a:ext>
                  </a:extLst>
                </a:gridCol>
                <a:gridCol w="3922540">
                  <a:extLst>
                    <a:ext uri="{9D8B030D-6E8A-4147-A177-3AD203B41FA5}">
                      <a16:colId xmlns:a16="http://schemas.microsoft.com/office/drawing/2014/main" val="1138296052"/>
                    </a:ext>
                  </a:extLst>
                </a:gridCol>
              </a:tblGrid>
              <a:tr h="500511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Categoría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Definición de la categoría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Preguntas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Ejemplo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89959"/>
                  </a:ext>
                </a:extLst>
              </a:tr>
              <a:tr h="979978">
                <a:tc>
                  <a:txBody>
                    <a:bodyPr/>
                    <a:lstStyle/>
                    <a:p>
                      <a:r>
                        <a:rPr lang="es-PE" sz="1600" dirty="0"/>
                        <a:t>Preguntas orientadas a obtener un dato o un concepto (</a:t>
                      </a:r>
                      <a:r>
                        <a:rPr lang="es-PE" sz="1600" dirty="0">
                          <a:solidFill>
                            <a:srgbClr val="FF0000"/>
                          </a:solidFill>
                        </a:rPr>
                        <a:t>preguntas fácticas)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dirty="0"/>
                        <a:t> . proceso o concepto (preguntas concepto concreto </a:t>
                      </a:r>
                    </a:p>
                    <a:p>
                      <a:r>
                        <a:rPr lang="es-PE" sz="1600" dirty="0"/>
                        <a:t>sobre un fenómeno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¿Cómo? ¿Dónde? ¿Quién? ¿Cuántos? ¿Qué es? ¿Cómo pasa?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¿Qué es una célula? ¿Qué es una mitocondria?</a:t>
                      </a:r>
                    </a:p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514300"/>
                  </a:ext>
                </a:extLst>
              </a:tr>
              <a:tr h="918866">
                <a:tc>
                  <a:txBody>
                    <a:bodyPr/>
                    <a:lstStyle/>
                    <a:p>
                      <a:r>
                        <a:rPr lang="es-PE" sz="1600" dirty="0"/>
                        <a:t>Preguntas que indagan </a:t>
                      </a:r>
                      <a:r>
                        <a:rPr lang="es-PE" sz="1600" dirty="0">
                          <a:solidFill>
                            <a:srgbClr val="FF0000"/>
                          </a:solidFill>
                        </a:rPr>
                        <a:t>por causas explicativas.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Preguntas que cuestionan acerca del porqué de un hecho o fenómeno.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¿Por qué? ¿Cómo es que?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¿Por qué las células son de diferente forma? ? ¿Por qué las mitocondrias necesitan glucosa para generar energía?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674533"/>
                  </a:ext>
                </a:extLst>
              </a:tr>
              <a:tr h="1182441">
                <a:tc>
                  <a:txBody>
                    <a:bodyPr/>
                    <a:lstStyle/>
                    <a:p>
                      <a:r>
                        <a:rPr lang="es-PE" sz="1600" dirty="0"/>
                        <a:t>Preguntas</a:t>
                      </a:r>
                      <a:r>
                        <a:rPr lang="es-PE" sz="1600" dirty="0">
                          <a:solidFill>
                            <a:srgbClr val="FF0000"/>
                          </a:solidFill>
                        </a:rPr>
                        <a:t> investigables</a:t>
                      </a:r>
                      <a:r>
                        <a:rPr lang="es-PE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Preguntas que invitan a realizar una observación, una medición o una investigación.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600" dirty="0"/>
                        <a:t>¿Qué</a:t>
                      </a:r>
                      <a:r>
                        <a:rPr lang="es-PE" sz="1600" baseline="0" dirty="0"/>
                        <a:t> pasará….?</a:t>
                      </a:r>
                    </a:p>
                    <a:p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Si pincho un dedo de un niño ¿durante  cuánto tiempo dura el sangrado? ¿Qué le pasa a una célula  si la coloco en diferentes medios?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73951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3C7433DF-A05A-4B1F-BD2D-980DB1A27710}"/>
              </a:ext>
            </a:extLst>
          </p:cNvPr>
          <p:cNvSpPr txBox="1">
            <a:spLocks/>
          </p:cNvSpPr>
          <p:nvPr/>
        </p:nvSpPr>
        <p:spPr>
          <a:xfrm>
            <a:off x="6729984" y="191891"/>
            <a:ext cx="5145023" cy="24871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beve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Formular una pregunta investigable requiere:</a:t>
            </a:r>
          </a:p>
          <a:p>
            <a:pPr algn="just"/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-Conocimientos teóricos que le den sentido.</a:t>
            </a:r>
          </a:p>
          <a:p>
            <a:pPr algn="just">
              <a:buFontTx/>
              <a:buChar char="-"/>
            </a:pP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Identificar qué es una variable.</a:t>
            </a:r>
          </a:p>
          <a:p>
            <a:pPr algn="just">
              <a:buFontTx/>
              <a:buChar char="-"/>
            </a:pP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Distinguir entre condiciones variables y controladas en un experimento.</a:t>
            </a:r>
          </a:p>
          <a:p>
            <a:pPr algn="just">
              <a:buFontTx/>
              <a:buChar char="-"/>
            </a:pP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Diseñar los procesos necesarios para recoger los datos deseados.</a:t>
            </a:r>
          </a:p>
          <a:p>
            <a:pPr algn="just">
              <a:buFontTx/>
              <a:buChar char="-"/>
            </a:pP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Un lapso de tiempo prudente para ser contestada.</a:t>
            </a:r>
          </a:p>
          <a:p>
            <a:pPr algn="just">
              <a:buFontTx/>
              <a:buChar char="-"/>
            </a:pP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Llevar ala reflexión y a la formulación de más preguntas.</a:t>
            </a:r>
            <a:endParaRPr lang="es-PE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0FD0296-CA95-4DA9-88DA-3F7C11BC5936}"/>
              </a:ext>
            </a:extLst>
          </p:cNvPr>
          <p:cNvSpPr txBox="1">
            <a:spLocks/>
          </p:cNvSpPr>
          <p:nvPr/>
        </p:nvSpPr>
        <p:spPr>
          <a:xfrm>
            <a:off x="486703" y="350728"/>
            <a:ext cx="5914097" cy="571051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75000"/>
              </a:schemeClr>
            </a:solidFill>
            <a:beve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MX" sz="2800" dirty="0">
                <a:solidFill>
                  <a:schemeClr val="tx2">
                    <a:lumMod val="50000"/>
                  </a:schemeClr>
                </a:solidFill>
              </a:rPr>
              <a:t>¿Qué es una pregunta investigable?</a:t>
            </a:r>
            <a:endParaRPr lang="es-PE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Flecha: a la derecha con bandas 10">
            <a:extLst>
              <a:ext uri="{FF2B5EF4-FFF2-40B4-BE49-F238E27FC236}">
                <a16:creationId xmlns:a16="http://schemas.microsoft.com/office/drawing/2014/main" id="{A031AD5A-0EBB-4D4B-BED5-012D23201EAD}"/>
              </a:ext>
            </a:extLst>
          </p:cNvPr>
          <p:cNvSpPr/>
          <p:nvPr/>
        </p:nvSpPr>
        <p:spPr>
          <a:xfrm rot="5400000">
            <a:off x="3209427" y="872683"/>
            <a:ext cx="478930" cy="850552"/>
          </a:xfrm>
          <a:prstGeom prst="striped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128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73152" y="134084"/>
            <a:ext cx="960729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Consideraciones</a:t>
            </a:r>
            <a:endParaRPr lang="es-PE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9325" y="3103334"/>
            <a:ext cx="1166477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la pregunta planteada se responde con un si o no o hallando la respuesta en un libro o en apuntes de la clase, no es investigable ya que solo busca que se reproduzca alguna información.</a:t>
            </a:r>
            <a:endParaRPr lang="es-PE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8086D3-34DC-490B-83A8-71C666CA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910" y="643047"/>
            <a:ext cx="2776126" cy="198315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9325" y="4331438"/>
            <a:ext cx="1179917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Formular preguntas permitirá a nuestros estudiantes establecer relaciones entre elementos del fenómeno o del hecho observado. Ello servirá para presentar resultados o nuevas construcciones; pero también para solucionar problemas, plantear desacuerdos o construir consensos, trabajando desde distintos lenguajes, representaciones de la realidad y puntos de vista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051D77-4456-A0B7-0F15-4F35B1947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3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73152" y="134084"/>
            <a:ext cx="9607295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podemos plantear la pregunta de indagación?</a:t>
            </a:r>
            <a:endParaRPr lang="es-PE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5506" y="643047"/>
            <a:ext cx="1754094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Criterios</a:t>
            </a:r>
            <a:endParaRPr lang="es-PE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33024" y="1120729"/>
            <a:ext cx="11272261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626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estar relacionada con las ciencias naturales</a:t>
            </a:r>
          </a:p>
          <a:p>
            <a:pPr marL="55626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contener la relación causa y efecto entre las variables.</a:t>
            </a:r>
          </a:p>
          <a:p>
            <a:pPr marL="55626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ser viable en las aulas para ser respondida debe considerarse recursos y tiempo.</a:t>
            </a: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 empezar</a:t>
            </a: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buena pregunta es aquella que </a:t>
            </a:r>
          </a:p>
          <a:p>
            <a:pPr marL="55626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Invita a explorar, a experimentar</a:t>
            </a:r>
          </a:p>
          <a:p>
            <a:pPr marL="55626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plantea involucrando a la persona</a:t>
            </a:r>
          </a:p>
          <a:p>
            <a:pPr marL="55626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plantea en un contexto, es decir, una situación real o muy próxima a ella.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Mesa hexagonal de laboratorio escolar banco de trabajo en equipo de  estudiantes del banco de trabajo - China Mobiliario de laboratorio, banco  de trabajo">
            <a:extLst>
              <a:ext uri="{FF2B5EF4-FFF2-40B4-BE49-F238E27FC236}">
                <a16:creationId xmlns:a16="http://schemas.microsoft.com/office/drawing/2014/main" id="{6EC89FF2-C702-41ED-917E-47F18AD5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52" y="2660558"/>
            <a:ext cx="3180959" cy="17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828952" y="4603602"/>
            <a:ext cx="3613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Preguntas investigables que inviten a realizar una observación, una medición, una investigación profunda.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12968"/>
              </p:ext>
            </p:extLst>
          </p:nvPr>
        </p:nvGraphicFramePr>
        <p:xfrm>
          <a:off x="467797" y="2753866"/>
          <a:ext cx="6829510" cy="2705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9510">
                  <a:extLst>
                    <a:ext uri="{9D8B030D-6E8A-4147-A177-3AD203B41FA5}">
                      <a16:colId xmlns:a16="http://schemas.microsoft.com/office/drawing/2014/main" val="1669249194"/>
                    </a:ext>
                  </a:extLst>
                </a:gridCol>
              </a:tblGrid>
              <a:tr h="320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¿De qué manera   ………………………..Influye en  ………………………………..………? </a:t>
                      </a:r>
                      <a:r>
                        <a:rPr lang="es-ES" sz="1600" dirty="0">
                          <a:effectLst/>
                          <a:latin typeface="Arial Narrow" panose="020B0606020202030204" pitchFamily="34" charset="0"/>
                        </a:rPr>
                        <a:t>?</a:t>
                      </a:r>
                      <a:endParaRPr lang="es-PE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760796"/>
                  </a:ext>
                </a:extLst>
              </a:tr>
              <a:tr h="320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 Narrow" panose="020B0606020202030204" pitchFamily="34" charset="0"/>
                        </a:rPr>
                        <a:t>¿Cómo afecta …………………………….. A ………………………………………….……….. ?</a:t>
                      </a:r>
                      <a:endParaRPr lang="es-PE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59086"/>
                  </a:ext>
                </a:extLst>
              </a:tr>
              <a:tr h="320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 Narrow" panose="020B0606020202030204" pitchFamily="34" charset="0"/>
                        </a:rPr>
                        <a:t>¿Cómo se relaciona ……………………… con ……………………………………………….. ?</a:t>
                      </a:r>
                      <a:endParaRPr lang="es-PE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13004"/>
                  </a:ext>
                </a:extLst>
              </a:tr>
              <a:tr h="320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 Narrow" panose="020B0606020202030204" pitchFamily="34" charset="0"/>
                        </a:rPr>
                        <a:t>¿En qué medida ………………………….. A ………………………………………………….. ?</a:t>
                      </a:r>
                      <a:endParaRPr lang="es-PE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638160"/>
                  </a:ext>
                </a:extLst>
              </a:tr>
              <a:tr h="320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 Narrow" panose="020B0606020202030204" pitchFamily="34" charset="0"/>
                        </a:rPr>
                        <a:t>¿Hasta qué punto …………………… puede influir en ………………….……………… 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¿Qué pasará    ………con……….………?</a:t>
                      </a:r>
                      <a:endParaRPr lang="es-PE" sz="16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9708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123FE66B-7CF3-1ED8-A1B9-2FE540237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1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53440" y="316964"/>
            <a:ext cx="9314688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los criterios para identificar preguntas investigables</a:t>
            </a:r>
            <a:endParaRPr lang="es-PE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263789"/>
              </p:ext>
            </p:extLst>
          </p:nvPr>
        </p:nvGraphicFramePr>
        <p:xfrm>
          <a:off x="213359" y="1067936"/>
          <a:ext cx="11710912" cy="5606534"/>
        </p:xfrm>
        <a:graphic>
          <a:graphicData uri="http://schemas.openxmlformats.org/drawingml/2006/table">
            <a:tbl>
              <a:tblPr firstRow="1" firstCol="1" bandRow="1"/>
              <a:tblGrid>
                <a:gridCol w="6309361">
                  <a:extLst>
                    <a:ext uri="{9D8B030D-6E8A-4147-A177-3AD203B41FA5}">
                      <a16:colId xmlns:a16="http://schemas.microsoft.com/office/drawing/2014/main" val="2707718308"/>
                    </a:ext>
                  </a:extLst>
                </a:gridCol>
                <a:gridCol w="1442720">
                  <a:extLst>
                    <a:ext uri="{9D8B030D-6E8A-4147-A177-3AD203B41FA5}">
                      <a16:colId xmlns:a16="http://schemas.microsoft.com/office/drawing/2014/main" val="13464392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520874158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856851543"/>
                    </a:ext>
                  </a:extLst>
                </a:gridCol>
                <a:gridCol w="1317231">
                  <a:extLst>
                    <a:ext uri="{9D8B030D-6E8A-4147-A177-3AD203B41FA5}">
                      <a16:colId xmlns:a16="http://schemas.microsoft.com/office/drawing/2014/main" val="2004469319"/>
                    </a:ext>
                  </a:extLst>
                </a:gridCol>
              </a:tblGrid>
              <a:tr h="1724903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Ejemplo de pregunta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87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Está relacionado con las ciencias naturales. 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87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evidencia relación causa y efecto entre las dos variables. 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87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 viable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87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 una pregunta investigable en ciencias naturales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8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19629"/>
                  </a:ext>
                </a:extLst>
              </a:tr>
              <a:tr h="338226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¿Cómo se produce la fotosíntesis en las plantas?</a:t>
                      </a:r>
                      <a:endParaRPr lang="es-P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985264"/>
                  </a:ext>
                </a:extLst>
              </a:tr>
              <a:tr h="616037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¿En qué medida diferentes concentraciones de abono  orgánico influye en el crecimiento de las plantas?</a:t>
                      </a:r>
                      <a:endParaRPr lang="es-P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476570"/>
                  </a:ext>
                </a:extLst>
              </a:tr>
              <a:tr h="616037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¿Cómo influye los tipos de los compuestos del jabón en los tipos de piel?</a:t>
                      </a:r>
                      <a:endParaRPr lang="es-P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570207"/>
                  </a:ext>
                </a:extLst>
              </a:tr>
              <a:tr h="338226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¿Cómo influye la cantidad de agua en el crecimiento de las plantas?</a:t>
                      </a:r>
                      <a:endParaRPr lang="es-P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226644"/>
                  </a:ext>
                </a:extLst>
              </a:tr>
              <a:tr h="616037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¿De qué manera influye el tipo de residuo sólido en el tiempo que tarda en degradarse?</a:t>
                      </a:r>
                      <a:endParaRPr lang="es-P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617653"/>
                  </a:ext>
                </a:extLst>
              </a:tr>
              <a:tr h="61603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¿En qué medida la temperatura ambiental influye en el área de oscurecimiento de la manzana?</a:t>
                      </a:r>
                      <a:endParaRPr lang="es-P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78655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CD42222D-1219-DD20-5852-DC67BAC6F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95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8854" y="134084"/>
            <a:ext cx="7203989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podemos formular las hipótesis?</a:t>
            </a:r>
            <a:endParaRPr lang="es-PE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78940" y="762128"/>
            <a:ext cx="1028494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 probable al problema de indagación que puede ser comprobado con la experimentación.</a:t>
            </a:r>
            <a:endParaRPr lang="es-PE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PE" sz="24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Hipótesis de causalidad: establece </a:t>
            </a:r>
            <a:r>
              <a:rPr lang="es-PE" sz="2400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relaciones de causa – efecto.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 </a:t>
            </a:r>
            <a:r>
              <a:rPr lang="es-PE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…..la causa</a:t>
            </a:r>
            <a:r>
              <a:rPr lang="es-PE" sz="2400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    Entonces … </a:t>
            </a:r>
            <a:r>
              <a:rPr lang="es-PE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efecto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s-PE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variable independiente </a:t>
            </a:r>
            <a:r>
              <a:rPr lang="es-PE" sz="2400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entonces</a:t>
            </a:r>
            <a:r>
              <a:rPr lang="es-PE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variable dependiente.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Ejemplos:</a:t>
            </a:r>
          </a:p>
          <a:p>
            <a:pPr lvl="0"/>
            <a:r>
              <a:rPr lang="es-ES" sz="2400" dirty="0">
                <a:latin typeface="Arial Narrow" panose="020B0606020202030204" pitchFamily="34" charset="0"/>
              </a:rPr>
              <a:t>1. Si un objeto tiene mayor masa, entonces demorará menos en llegar al suelo.</a:t>
            </a:r>
            <a:endParaRPr lang="es-PE" sz="2400" dirty="0">
              <a:latin typeface="Arial Narrow" panose="020B0606020202030204" pitchFamily="34" charset="0"/>
            </a:endParaRPr>
          </a:p>
          <a:p>
            <a:pPr lvl="0"/>
            <a:r>
              <a:rPr lang="es-ES" sz="2400" dirty="0">
                <a:latin typeface="Arial Narrow" panose="020B0606020202030204" pitchFamily="34" charset="0"/>
              </a:rPr>
              <a:t>2. Si la inclinación de la pendiente es mayor, entonces se incrementa la rapidez del móvil.</a:t>
            </a:r>
            <a:endParaRPr lang="es-PE" sz="2400" dirty="0">
              <a:latin typeface="Arial Narrow" panose="020B0606020202030204" pitchFamily="34" charset="0"/>
            </a:endParaRPr>
          </a:p>
          <a:p>
            <a:pPr lvl="0">
              <a:tabLst>
                <a:tab pos="185738" algn="l"/>
              </a:tabLst>
            </a:pPr>
            <a:r>
              <a:rPr lang="es-ES" sz="2400" dirty="0">
                <a:latin typeface="Arial Narrow" panose="020B0606020202030204" pitchFamily="34" charset="0"/>
              </a:rPr>
              <a:t>3. Si el jugo de fruta se deja reposar por más tiempo, entonces la fermentación será más    	fuerte.</a:t>
            </a:r>
            <a:endParaRPr lang="es-PE" sz="2400" dirty="0">
              <a:latin typeface="Arial Narrow" panose="020B0606020202030204" pitchFamily="34" charset="0"/>
            </a:endParaRP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endParaRPr lang="es-PE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1E5E65-317C-BFB6-306B-7811B1056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9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7CD5B-AF8B-430A-A63E-754107B2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672425"/>
            <a:ext cx="3014776" cy="1175250"/>
          </a:xfrm>
        </p:spPr>
        <p:txBody>
          <a:bodyPr>
            <a:noAutofit/>
          </a:bodyPr>
          <a:lstStyle/>
          <a:p>
            <a:r>
              <a:rPr lang="es-PE" sz="3200" b="1" dirty="0"/>
              <a:t>¿Qué son las variables?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93504D-12F2-4929-B12F-08F0AF7E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400" y="417121"/>
            <a:ext cx="7184496" cy="1375489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s-MX" b="1" dirty="0"/>
              <a:t>Una variable es una propiedad que puede fluctuar y cuya variación es susceptible que puede medirse y observarse, (Hernández, 2014)</a:t>
            </a:r>
            <a:endParaRPr lang="es-PE" b="1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30F47DC2-30DC-476F-8D4D-44E012D6AA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9515253"/>
              </p:ext>
            </p:extLst>
          </p:nvPr>
        </p:nvGraphicFramePr>
        <p:xfrm>
          <a:off x="639699" y="3005074"/>
          <a:ext cx="349231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Variable independiente</a:t>
                      </a:r>
                    </a:p>
                    <a:p>
                      <a:pPr algn="ctr"/>
                      <a:r>
                        <a:rPr lang="es-PE" dirty="0"/>
                        <a:t>(Causa)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dirty="0"/>
                        <a:t>Es la variable que se manipula para determinar su relación o efecto con el fenómeno observado.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dirty="0"/>
                        <a:t>Son las condiciones que el investigador manipula con el fin de producir ciertos efectos.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82DD13-161D-4FEA-B6E1-8282BEBC3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12077" y="2047064"/>
            <a:ext cx="4185618" cy="39771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MX" sz="2800" dirty="0"/>
              <a:t>Tipos de variables</a:t>
            </a:r>
            <a:endParaRPr lang="es-PE" sz="2800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CFBC5F8-F1D4-4036-9496-5C63633F4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824694"/>
              </p:ext>
            </p:extLst>
          </p:nvPr>
        </p:nvGraphicFramePr>
        <p:xfrm>
          <a:off x="4349843" y="3005074"/>
          <a:ext cx="349231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Variable dependiente</a:t>
                      </a:r>
                    </a:p>
                    <a:p>
                      <a:pPr algn="ctr"/>
                      <a:r>
                        <a:rPr lang="es-PE" dirty="0"/>
                        <a:t>(Efecto)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 - Es la variable cuyo comportamiento se observa a partir de la intervención de| la variable independiente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8CC766F-16C0-4854-9B4C-A5FD37BA1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564037"/>
              </p:ext>
            </p:extLst>
          </p:nvPr>
        </p:nvGraphicFramePr>
        <p:xfrm>
          <a:off x="8042259" y="3005074"/>
          <a:ext cx="3698637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8637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Variable interviniente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dirty="0"/>
                        <a:t>Aquellos factores o aspectos que pueden alterar o modificar la relación causa-efecto entre la variable independente y la variable dependiente.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dirty="0"/>
                        <a:t>Son las variables que deben ser controladas para que no altere los resultados de la investigación. Todas las muestras deben estar sometidas o los mismas condiciones.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DEA2BB00-72D0-4B7D-9374-37C8936BC6D3}"/>
              </a:ext>
            </a:extLst>
          </p:cNvPr>
          <p:cNvSpPr txBox="1">
            <a:spLocks/>
          </p:cNvSpPr>
          <p:nvPr/>
        </p:nvSpPr>
        <p:spPr>
          <a:xfrm>
            <a:off x="4349842" y="5509890"/>
            <a:ext cx="3492313" cy="5762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/>
              <a:t>¿Qué voy a medir u observar?</a:t>
            </a:r>
            <a:endParaRPr lang="es-PE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EB26A9E-D1A3-4F68-A2CE-6C14B81EEB99}"/>
              </a:ext>
            </a:extLst>
          </p:cNvPr>
          <p:cNvSpPr txBox="1">
            <a:spLocks/>
          </p:cNvSpPr>
          <p:nvPr/>
        </p:nvSpPr>
        <p:spPr>
          <a:xfrm>
            <a:off x="716139" y="6193342"/>
            <a:ext cx="3800968" cy="576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E" sz="2400" dirty="0"/>
              <a:t>¿Qué voy a manipular?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481A6F0-746C-45BA-916F-5BD27552BBBC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flipH="1">
            <a:off x="2385855" y="2245922"/>
            <a:ext cx="1626222" cy="75915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D53AEF8-29E8-44BA-9637-6F96289CB35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9" y="2444779"/>
            <a:ext cx="8887" cy="56029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65D9895-ED21-4548-B12B-8C390BC6E0DF}"/>
              </a:ext>
            </a:extLst>
          </p:cNvPr>
          <p:cNvCxnSpPr>
            <a:cxnSpLocks/>
            <a:stCxn id="5" idx="3"/>
            <a:endCxn id="9" idx="0"/>
          </p:cNvCxnSpPr>
          <p:nvPr/>
        </p:nvCxnSpPr>
        <p:spPr>
          <a:xfrm>
            <a:off x="8197695" y="2245922"/>
            <a:ext cx="1693882" cy="75915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echa: a la derecha con bandas 21">
            <a:extLst>
              <a:ext uri="{FF2B5EF4-FFF2-40B4-BE49-F238E27FC236}">
                <a16:creationId xmlns:a16="http://schemas.microsoft.com/office/drawing/2014/main" id="{A278051D-4AA6-4DD0-948D-5AA3DE1966A4}"/>
              </a:ext>
            </a:extLst>
          </p:cNvPr>
          <p:cNvSpPr/>
          <p:nvPr/>
        </p:nvSpPr>
        <p:spPr>
          <a:xfrm>
            <a:off x="3425115" y="853495"/>
            <a:ext cx="1091992" cy="666498"/>
          </a:xfrm>
          <a:prstGeom prst="striped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D95FDE-90E2-F6E5-DAF1-0A9773A9B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50"/>
          <p:cNvSpPr txBox="1"/>
          <p:nvPr/>
        </p:nvSpPr>
        <p:spPr>
          <a:xfrm>
            <a:off x="2891753" y="2369327"/>
            <a:ext cx="6174479" cy="1222098"/>
          </a:xfrm>
          <a:prstGeom prst="rect">
            <a:avLst/>
          </a:prstGeom>
          <a:solidFill>
            <a:srgbClr val="06477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MIS SABERES PREVIOS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4730ED-167A-09FA-0D15-CA89BC214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7CD5B-AF8B-430A-A63E-754107B2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796327"/>
            <a:ext cx="4559808" cy="576262"/>
          </a:xfrm>
        </p:spPr>
        <p:txBody>
          <a:bodyPr>
            <a:noAutofit/>
          </a:bodyPr>
          <a:lstStyle/>
          <a:p>
            <a:pPr algn="ctr"/>
            <a:r>
              <a:rPr lang="es-PE" sz="3200" b="1" dirty="0"/>
              <a:t>Pregunta investigable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93504D-12F2-4929-B12F-08F0AF7E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7241" y="2697648"/>
            <a:ext cx="6862447" cy="763461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s-MX" dirty="0"/>
              <a:t>¿Cómo influye los tipos de compuestos del jabón en los tipos de piel?</a:t>
            </a:r>
            <a:endParaRPr lang="es-PE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30F47DC2-30DC-476F-8D4D-44E012D6AA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70903474"/>
              </p:ext>
            </p:extLst>
          </p:nvPr>
        </p:nvGraphicFramePr>
        <p:xfrm>
          <a:off x="676275" y="4196430"/>
          <a:ext cx="3492313" cy="156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781202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independiente</a:t>
                      </a:r>
                    </a:p>
                    <a:p>
                      <a:pPr algn="ctr"/>
                      <a:r>
                        <a:rPr lang="es-PE" sz="2200" dirty="0"/>
                        <a:t>(Causa)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78120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2200" dirty="0"/>
                        <a:t> Tipos de compuestos del jabón.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82DD13-161D-4FEA-B6E1-8282BEBC3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12077" y="3599909"/>
            <a:ext cx="4185618" cy="481236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MX" sz="2800" dirty="0"/>
              <a:t>Variables</a:t>
            </a:r>
            <a:endParaRPr lang="es-PE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CFBC5F8-F1D4-4036-9496-5C63633F4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757171"/>
              </p:ext>
            </p:extLst>
          </p:nvPr>
        </p:nvGraphicFramePr>
        <p:xfrm>
          <a:off x="4349843" y="4225005"/>
          <a:ext cx="3492313" cy="1229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781202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dependiente</a:t>
                      </a:r>
                    </a:p>
                    <a:p>
                      <a:pPr algn="ctr"/>
                      <a:r>
                        <a:rPr lang="es-PE" sz="2200" dirty="0"/>
                        <a:t>(Efecto)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r>
                        <a:rPr lang="es-MX" sz="2200" dirty="0"/>
                        <a:t> - Tipos de piel.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8CC766F-16C0-4854-9B4C-A5FD37BA1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376262"/>
              </p:ext>
            </p:extLst>
          </p:nvPr>
        </p:nvGraphicFramePr>
        <p:xfrm>
          <a:off x="8042259" y="4225005"/>
          <a:ext cx="3492313" cy="1229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interviniente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7812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MX" sz="2200" dirty="0"/>
                        <a:t> -Temperatura</a:t>
                      </a:r>
                      <a:r>
                        <a:rPr lang="es-MX" sz="2200" baseline="0" dirty="0"/>
                        <a:t> del agua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DEA2BB00-72D0-4B7D-9374-37C8936BC6D3}"/>
              </a:ext>
            </a:extLst>
          </p:cNvPr>
          <p:cNvSpPr txBox="1">
            <a:spLocks/>
          </p:cNvSpPr>
          <p:nvPr/>
        </p:nvSpPr>
        <p:spPr>
          <a:xfrm>
            <a:off x="4349842" y="6022654"/>
            <a:ext cx="3492313" cy="5762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/>
              <a:t>¿Qué voy a medir u observar?</a:t>
            </a:r>
            <a:endParaRPr lang="es-PE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EB26A9E-D1A3-4F68-A2CE-6C14B81EEB99}"/>
              </a:ext>
            </a:extLst>
          </p:cNvPr>
          <p:cNvSpPr txBox="1">
            <a:spLocks/>
          </p:cNvSpPr>
          <p:nvPr/>
        </p:nvSpPr>
        <p:spPr>
          <a:xfrm>
            <a:off x="774462" y="5938039"/>
            <a:ext cx="3295938" cy="576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sz="2000" dirty="0"/>
              <a:t>¿Qué voy a manipular?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481A6F0-746C-45BA-916F-5BD27552BBBC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flipH="1">
            <a:off x="2422431" y="3840527"/>
            <a:ext cx="1589646" cy="355903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D53AEF8-29E8-44BA-9637-6F96289CB35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9" y="4081145"/>
            <a:ext cx="8887" cy="14386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65D9895-ED21-4548-B12B-8C390BC6E0D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8197695" y="3840527"/>
            <a:ext cx="1590720" cy="384478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65C97D02-C1F7-4D3F-8278-1FD20AF56B6E}"/>
              </a:ext>
            </a:extLst>
          </p:cNvPr>
          <p:cNvSpPr txBox="1">
            <a:spLocks/>
          </p:cNvSpPr>
          <p:nvPr/>
        </p:nvSpPr>
        <p:spPr>
          <a:xfrm>
            <a:off x="5815585" y="799315"/>
            <a:ext cx="2848914" cy="1570676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/>
              <a:t>Situación a investigar: uso de jabones y su efecto en la piel.</a:t>
            </a:r>
            <a:endParaRPr lang="es-PE" dirty="0"/>
          </a:p>
        </p:txBody>
      </p:sp>
      <p:pic>
        <p:nvPicPr>
          <p:cNvPr id="1028" name="Picture 4" descr="Unidos por la seguridad: lávate las manos” - Ministerio de Salud Publica y  Bienestar Social">
            <a:extLst>
              <a:ext uri="{FF2B5EF4-FFF2-40B4-BE49-F238E27FC236}">
                <a16:creationId xmlns:a16="http://schemas.microsoft.com/office/drawing/2014/main" id="{ADA6033D-36C8-43C1-AB28-EFD8329A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67" y="350535"/>
            <a:ext cx="3199935" cy="22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echa: a la derecha con bandas 19">
            <a:extLst>
              <a:ext uri="{FF2B5EF4-FFF2-40B4-BE49-F238E27FC236}">
                <a16:creationId xmlns:a16="http://schemas.microsoft.com/office/drawing/2014/main" id="{6E169A7E-AD10-4A6E-824D-9BEEE5DAE3D3}"/>
              </a:ext>
            </a:extLst>
          </p:cNvPr>
          <p:cNvSpPr/>
          <p:nvPr/>
        </p:nvSpPr>
        <p:spPr>
          <a:xfrm rot="5400000">
            <a:off x="2736202" y="1665111"/>
            <a:ext cx="918627" cy="733945"/>
          </a:xfrm>
          <a:prstGeom prst="striped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A706FC-4309-030C-7408-EC0D65204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29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7CD5B-AF8B-430A-A63E-754107B2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50" y="668726"/>
            <a:ext cx="4639433" cy="576262"/>
          </a:xfrm>
        </p:spPr>
        <p:txBody>
          <a:bodyPr>
            <a:noAutofit/>
          </a:bodyPr>
          <a:lstStyle/>
          <a:p>
            <a:pPr algn="ctr"/>
            <a:r>
              <a:rPr lang="es-PE" sz="3200" b="1" dirty="0"/>
              <a:t>Pregunta investigable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93504D-12F2-4929-B12F-08F0AF7E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9904" y="2697648"/>
            <a:ext cx="8314943" cy="763461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s-MX" dirty="0"/>
              <a:t>¿Cómo influye la cantidad de agua en el crecimiento de las plantas?</a:t>
            </a:r>
            <a:endParaRPr lang="es-PE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30F47DC2-30DC-476F-8D4D-44E012D6AA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62804975"/>
              </p:ext>
            </p:extLst>
          </p:nvPr>
        </p:nvGraphicFramePr>
        <p:xfrm>
          <a:off x="676275" y="4196430"/>
          <a:ext cx="3492313" cy="156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781202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independiente</a:t>
                      </a:r>
                    </a:p>
                    <a:p>
                      <a:pPr algn="ctr"/>
                      <a:r>
                        <a:rPr lang="es-PE" sz="2200" dirty="0"/>
                        <a:t>(Causa)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78120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2200" dirty="0"/>
                        <a:t> Cantidad del agua.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82DD13-161D-4FEA-B6E1-8282BEBC3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12077" y="3599909"/>
            <a:ext cx="4185618" cy="481236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MX" sz="2800" dirty="0"/>
              <a:t>Variables</a:t>
            </a:r>
            <a:endParaRPr lang="es-PE" sz="2800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CFBC5F8-F1D4-4036-9496-5C63633F4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422118"/>
              </p:ext>
            </p:extLst>
          </p:nvPr>
        </p:nvGraphicFramePr>
        <p:xfrm>
          <a:off x="4349843" y="4225005"/>
          <a:ext cx="3492313" cy="156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781202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dependiente</a:t>
                      </a:r>
                    </a:p>
                    <a:p>
                      <a:pPr algn="ctr"/>
                      <a:r>
                        <a:rPr lang="es-PE" sz="2200" dirty="0"/>
                        <a:t>(Efecto)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r>
                        <a:rPr lang="es-MX" sz="2200" dirty="0"/>
                        <a:t> - Crecimiento de la planta.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8CC766F-16C0-4854-9B4C-A5FD37BA1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179472"/>
              </p:ext>
            </p:extLst>
          </p:nvPr>
        </p:nvGraphicFramePr>
        <p:xfrm>
          <a:off x="8042259" y="4225005"/>
          <a:ext cx="3492313" cy="1565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interviniente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7812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MX" sz="2200" dirty="0"/>
                        <a:t> Tipos de agua, suelo, abono, semillas, maceteros, etc.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DEA2BB00-72D0-4B7D-9374-37C8936BC6D3}"/>
              </a:ext>
            </a:extLst>
          </p:cNvPr>
          <p:cNvSpPr txBox="1">
            <a:spLocks/>
          </p:cNvSpPr>
          <p:nvPr/>
        </p:nvSpPr>
        <p:spPr>
          <a:xfrm>
            <a:off x="4349842" y="6022654"/>
            <a:ext cx="3492313" cy="5762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/>
              <a:t>¿Qué voy a medir u observar?</a:t>
            </a:r>
            <a:endParaRPr lang="es-PE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EB26A9E-D1A3-4F68-A2CE-6C14B81EEB99}"/>
              </a:ext>
            </a:extLst>
          </p:cNvPr>
          <p:cNvSpPr txBox="1">
            <a:spLocks/>
          </p:cNvSpPr>
          <p:nvPr/>
        </p:nvSpPr>
        <p:spPr>
          <a:xfrm>
            <a:off x="774462" y="5938039"/>
            <a:ext cx="3295938" cy="576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sz="2000" dirty="0"/>
              <a:t>¿Qué voy a manipular?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481A6F0-746C-45BA-916F-5BD27552BBBC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flipH="1">
            <a:off x="2422431" y="3840527"/>
            <a:ext cx="1589646" cy="355903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D53AEF8-29E8-44BA-9637-6F96289CB35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9" y="4081145"/>
            <a:ext cx="8887" cy="14386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65D9895-ED21-4548-B12B-8C390BC6E0D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8197695" y="3840527"/>
            <a:ext cx="1590720" cy="384478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65C97D02-C1F7-4D3F-8278-1FD20AF56B6E}"/>
              </a:ext>
            </a:extLst>
          </p:cNvPr>
          <p:cNvSpPr txBox="1">
            <a:spLocks/>
          </p:cNvSpPr>
          <p:nvPr/>
        </p:nvSpPr>
        <p:spPr>
          <a:xfrm>
            <a:off x="5888737" y="350535"/>
            <a:ext cx="2775762" cy="1967695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/>
              <a:t>Situación a investigar: Crecimiento de las plantas como efecto del agua.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C1C4D1-0C83-4B9E-9AB3-CF8F7A5C0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656" y="350535"/>
            <a:ext cx="3312470" cy="2208313"/>
          </a:xfrm>
          <a:prstGeom prst="rect">
            <a:avLst/>
          </a:prstGeom>
        </p:spPr>
      </p:pic>
      <p:sp>
        <p:nvSpPr>
          <p:cNvPr id="19" name="Flecha: a la derecha con bandas 18">
            <a:extLst>
              <a:ext uri="{FF2B5EF4-FFF2-40B4-BE49-F238E27FC236}">
                <a16:creationId xmlns:a16="http://schemas.microsoft.com/office/drawing/2014/main" id="{EEB2C730-FB7F-4172-A995-6D57CC3F690B}"/>
              </a:ext>
            </a:extLst>
          </p:cNvPr>
          <p:cNvSpPr/>
          <p:nvPr/>
        </p:nvSpPr>
        <p:spPr>
          <a:xfrm rot="5400000">
            <a:off x="2643424" y="1572333"/>
            <a:ext cx="1091992" cy="746137"/>
          </a:xfrm>
          <a:prstGeom prst="striped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545F28-1E85-B072-1608-035D86008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84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7CD5B-AF8B-430A-A63E-754107B2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10" y="753667"/>
            <a:ext cx="4456558" cy="576262"/>
          </a:xfrm>
        </p:spPr>
        <p:txBody>
          <a:bodyPr>
            <a:noAutofit/>
          </a:bodyPr>
          <a:lstStyle/>
          <a:p>
            <a:pPr algn="ctr"/>
            <a:r>
              <a:rPr lang="es-PE" sz="3200" b="1" dirty="0"/>
              <a:t>Pregunta</a:t>
            </a:r>
            <a:r>
              <a:rPr lang="es-PE" sz="3200" dirty="0"/>
              <a:t> </a:t>
            </a:r>
            <a:r>
              <a:rPr lang="es-PE" sz="3200" b="1" dirty="0"/>
              <a:t>investigable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93504D-12F2-4929-B12F-08F0AF7E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7241" y="2697648"/>
            <a:ext cx="6862447" cy="763461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s-MX" b="1" dirty="0"/>
              <a:t>¿De que maneja influye el tipo de residuo sólido en el tiempo que tarda en degradarse?</a:t>
            </a:r>
            <a:endParaRPr lang="es-PE" b="1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30F47DC2-30DC-476F-8D4D-44E012D6AA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8668511"/>
              </p:ext>
            </p:extLst>
          </p:nvPr>
        </p:nvGraphicFramePr>
        <p:xfrm>
          <a:off x="639699" y="4354926"/>
          <a:ext cx="3492313" cy="156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781202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independiente</a:t>
                      </a:r>
                    </a:p>
                    <a:p>
                      <a:pPr algn="ctr"/>
                      <a:r>
                        <a:rPr lang="es-PE" sz="2200" dirty="0"/>
                        <a:t>(Causa)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78120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2200" dirty="0"/>
                        <a:t> Tipo de residuo sólido.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82DD13-161D-4FEA-B6E1-8282BEBC3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12077" y="3587717"/>
            <a:ext cx="4185618" cy="481236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MX" dirty="0"/>
              <a:t>Variables</a:t>
            </a:r>
            <a:endParaRPr lang="es-PE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CFBC5F8-F1D4-4036-9496-5C63633F4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692743"/>
              </p:ext>
            </p:extLst>
          </p:nvPr>
        </p:nvGraphicFramePr>
        <p:xfrm>
          <a:off x="4349843" y="4432269"/>
          <a:ext cx="3492313" cy="156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13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781202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dependiente</a:t>
                      </a:r>
                    </a:p>
                    <a:p>
                      <a:pPr algn="ctr"/>
                      <a:r>
                        <a:rPr lang="es-PE" sz="2200" dirty="0"/>
                        <a:t>(Efecto)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448716">
                <a:tc>
                  <a:txBody>
                    <a:bodyPr/>
                    <a:lstStyle/>
                    <a:p>
                      <a:r>
                        <a:rPr lang="es-MX" sz="2200" dirty="0"/>
                        <a:t> - Tiempo que tarda en degradarse.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8CC766F-16C0-4854-9B4C-A5FD37BA1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733992"/>
              </p:ext>
            </p:extLst>
          </p:nvPr>
        </p:nvGraphicFramePr>
        <p:xfrm>
          <a:off x="8042258" y="4225005"/>
          <a:ext cx="3644285" cy="1473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285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pPr algn="ctr"/>
                      <a:r>
                        <a:rPr lang="es-PE" sz="2200" dirty="0"/>
                        <a:t>Variable interviniente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78120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2000" dirty="0"/>
                        <a:t>La temperatura ambiental,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2000" dirty="0"/>
                        <a:t>El recipiente donde se coloca el residuo sólido.</a:t>
                      </a:r>
                      <a:endParaRPr lang="es-PE" sz="20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DEA2BB00-72D0-4B7D-9374-37C8936BC6D3}"/>
              </a:ext>
            </a:extLst>
          </p:cNvPr>
          <p:cNvSpPr txBox="1">
            <a:spLocks/>
          </p:cNvSpPr>
          <p:nvPr/>
        </p:nvSpPr>
        <p:spPr>
          <a:xfrm>
            <a:off x="4362034" y="6107998"/>
            <a:ext cx="3492313" cy="5762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/>
              <a:t>¿Qué voy a medir u observar?</a:t>
            </a:r>
            <a:endParaRPr lang="es-PE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EB26A9E-D1A3-4F68-A2CE-6C14B81EEB99}"/>
              </a:ext>
            </a:extLst>
          </p:cNvPr>
          <p:cNvSpPr txBox="1">
            <a:spLocks/>
          </p:cNvSpPr>
          <p:nvPr/>
        </p:nvSpPr>
        <p:spPr>
          <a:xfrm>
            <a:off x="798846" y="6047767"/>
            <a:ext cx="3295938" cy="576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sz="2000" dirty="0"/>
              <a:t>¿Qué voy a manipular?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481A6F0-746C-45BA-916F-5BD27552BBBC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flipH="1">
            <a:off x="2385855" y="3828335"/>
            <a:ext cx="1626222" cy="526591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D53AEF8-29E8-44BA-9637-6F96289CB35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9" y="4068953"/>
            <a:ext cx="8887" cy="363316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65D9895-ED21-4548-B12B-8C390BC6E0D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8197695" y="3828335"/>
            <a:ext cx="1590720" cy="384478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65C97D02-C1F7-4D3F-8278-1FD20AF56B6E}"/>
              </a:ext>
            </a:extLst>
          </p:cNvPr>
          <p:cNvSpPr txBox="1">
            <a:spLocks/>
          </p:cNvSpPr>
          <p:nvPr/>
        </p:nvSpPr>
        <p:spPr>
          <a:xfrm>
            <a:off x="5230368" y="585216"/>
            <a:ext cx="2325895" cy="1877187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/>
              <a:t>Situación a investigar: </a:t>
            </a:r>
            <a:r>
              <a:rPr lang="es-MX" dirty="0"/>
              <a:t>La degradación de los residuos sólidos.</a:t>
            </a:r>
            <a:endParaRPr lang="es-PE" dirty="0"/>
          </a:p>
        </p:txBody>
      </p:sp>
      <p:pic>
        <p:nvPicPr>
          <p:cNvPr id="7170" name="Picture 2" descr="Vectores de Residuo Solido - Descarga vectores gratis de gran calidad |  Freepik">
            <a:extLst>
              <a:ext uri="{FF2B5EF4-FFF2-40B4-BE49-F238E27FC236}">
                <a16:creationId xmlns:a16="http://schemas.microsoft.com/office/drawing/2014/main" id="{0F8F949B-B882-4082-A5A2-06F378C6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63" y="239726"/>
            <a:ext cx="4393703" cy="23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con bandas 3">
            <a:extLst>
              <a:ext uri="{FF2B5EF4-FFF2-40B4-BE49-F238E27FC236}">
                <a16:creationId xmlns:a16="http://schemas.microsoft.com/office/drawing/2014/main" id="{B6E80CFE-F82C-41B7-B83E-EB0B4580A1FE}"/>
              </a:ext>
            </a:extLst>
          </p:cNvPr>
          <p:cNvSpPr/>
          <p:nvPr/>
        </p:nvSpPr>
        <p:spPr>
          <a:xfrm rot="5400000">
            <a:off x="2734864" y="1675965"/>
            <a:ext cx="1091992" cy="660793"/>
          </a:xfrm>
          <a:prstGeom prst="striped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71A7CA-691D-2991-6A5B-487684671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5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1821"/>
            <a:ext cx="1569666" cy="252402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63071" y="185195"/>
            <a:ext cx="2762295" cy="400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</a:pPr>
            <a:r>
              <a:rPr lang="es-PE" b="1" dirty="0">
                <a:solidFill>
                  <a:srgbClr val="C00000"/>
                </a:solidFill>
                <a:latin typeface="Bebas Neue"/>
                <a:ea typeface="Calibri" panose="020F0502020204030204" pitchFamily="34" charset="0"/>
                <a:cs typeface="Times New Roman" panose="02020603050405020304" pitchFamily="18" charset="0"/>
              </a:rPr>
              <a:t>¿Cómo formulamos los objetivos?</a:t>
            </a:r>
            <a:endParaRPr lang="es-P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3930" y="515895"/>
            <a:ext cx="879007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Concreta las metas de estudio que se va a realizar, guían todo el proceso.</a:t>
            </a: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redactan con verbos en infinitivo, expresando acciones concretas de determinado nivel de conocimiento.</a:t>
            </a: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 general:</a:t>
            </a: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Meta global de la investigación. Para formularlo se tiene como guía la pegunta de investigación que se busca responder con el trabajo de investigación. </a:t>
            </a: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</a:pP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desprenden de la meta general, que, al cumplirse cada meta específica, se cumplirá con la meta general.</a:t>
            </a:r>
            <a:r>
              <a:rPr lang="es-PE" dirty="0"/>
              <a:t> </a:t>
            </a:r>
            <a:r>
              <a:rPr lang="es-PE" dirty="0">
                <a:latin typeface="Arial Narrow" panose="020B0606020202030204" pitchFamily="34" charset="0"/>
              </a:rPr>
              <a:t>su redacción abarcar los contenidos teóricos, las variables y aspectos que forman parte del problema de investigación.</a:t>
            </a: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endParaRPr lang="es-P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915711"/>
              </p:ext>
            </p:extLst>
          </p:nvPr>
        </p:nvGraphicFramePr>
        <p:xfrm>
          <a:off x="1683792" y="3475167"/>
          <a:ext cx="7867981" cy="3070860"/>
        </p:xfrm>
        <a:graphic>
          <a:graphicData uri="http://schemas.openxmlformats.org/drawingml/2006/table">
            <a:tbl>
              <a:tblPr firstRow="1" firstCol="1" bandRow="1"/>
              <a:tblGrid>
                <a:gridCol w="2072009">
                  <a:extLst>
                    <a:ext uri="{9D8B030D-6E8A-4147-A177-3AD203B41FA5}">
                      <a16:colId xmlns:a16="http://schemas.microsoft.com/office/drawing/2014/main" val="279861686"/>
                    </a:ext>
                  </a:extLst>
                </a:gridCol>
                <a:gridCol w="2486216">
                  <a:extLst>
                    <a:ext uri="{9D8B030D-6E8A-4147-A177-3AD203B41FA5}">
                      <a16:colId xmlns:a16="http://schemas.microsoft.com/office/drawing/2014/main" val="1280338402"/>
                    </a:ext>
                  </a:extLst>
                </a:gridCol>
                <a:gridCol w="3309756">
                  <a:extLst>
                    <a:ext uri="{9D8B030D-6E8A-4147-A177-3AD203B41FA5}">
                      <a16:colId xmlns:a16="http://schemas.microsoft.com/office/drawing/2014/main" val="1503306666"/>
                    </a:ext>
                  </a:extLst>
                </a:gridCol>
              </a:tblGrid>
              <a:tr h="421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Pregunta de indagación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Objetivo general</a:t>
                      </a:r>
                      <a:endParaRPr lang="es-P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Objetivos específicos</a:t>
                      </a:r>
                      <a:endParaRPr lang="es-P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8422"/>
                  </a:ext>
                </a:extLst>
              </a:tr>
              <a:tr h="1813955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¿Cómo influye la cantidad de masa de sal en el agua en la altura de flotación de los cuerpos?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Explicar como </a:t>
                      </a:r>
                      <a:r>
                        <a:rPr lang="es-PE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influye la cantidad de masa de sal en el agua en la altura de flotación de los cuerpos.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Calcular la cantidad de masa de sal para la flotación de los cuerpos.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Comparar la flotación de los cuerpos disolviendo diferentes cantidades de masa de sal.</a:t>
                      </a:r>
                      <a:endParaRPr lang="es-P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60833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E95E904-15BB-F3BC-3536-77BD839BB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3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3484605" y="467124"/>
            <a:ext cx="4966539" cy="67643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latin typeface="Arial Narrow" panose="020B0606020202030204" pitchFamily="34" charset="0"/>
                <a:ea typeface="Noto Sans Symbols"/>
                <a:cs typeface="Noto Sans Symbols"/>
              </a:rPr>
              <a:t>PROBLEMATIZA SITUACIONES PARA HACER INDAGACIÓN</a:t>
            </a:r>
            <a:endParaRPr lang="es-PE" sz="1600" b="1" dirty="0">
              <a:solidFill>
                <a:schemeClr val="bg1"/>
              </a:solidFill>
              <a:latin typeface="Playfair Display" panose="020B0604020202020204" charset="0"/>
              <a:cs typeface="Playfair Display" panose="020B060402020202020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10349" y="1596744"/>
            <a:ext cx="4018592" cy="109376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PE" sz="1600" b="1" dirty="0">
                <a:solidFill>
                  <a:schemeClr val="tx1"/>
                </a:solidFill>
                <a:ea typeface="Noto Sans Symbols"/>
                <a:cs typeface="Noto Sans Symbols"/>
              </a:rPr>
              <a:t>4. ¿Formulo preguntas investigables que tenga causa VI y efecto VD? (usamos la plantilla  y (validamos con los criterios para identificar preguntas investigables 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87638" y="1663640"/>
            <a:ext cx="3876206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s-PE" sz="1632" b="1" dirty="0">
                <a:solidFill>
                  <a:schemeClr val="tx1"/>
                </a:solidFill>
              </a:rPr>
              <a:t>¿Qué están observando? (hacen uso de todos sus sentidos)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61016" y="3170073"/>
            <a:ext cx="3876206" cy="90593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2. ¿Qué puede causar que el huevo flote? Dan a conocer sus posibles causas.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010349" y="4668315"/>
            <a:ext cx="4018592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6. Formulan las hipótesis( posibles respuestas a la pregunta investigable)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61016" y="4668315"/>
            <a:ext cx="3876206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3. Selecciono una posible causa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010349" y="3475945"/>
            <a:ext cx="4018592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5. Identifico la causa  VI y efecto VD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86" y="1780875"/>
            <a:ext cx="2476500" cy="18192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686" y="3849164"/>
            <a:ext cx="2476500" cy="18596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CC7F1C-7585-CB14-C0E8-C7EB3EF09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52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667264" y="169745"/>
            <a:ext cx="3928571" cy="676435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76" b="1" dirty="0">
                <a:latin typeface="Playfair Display" panose="020B0604020202020204" charset="0"/>
                <a:cs typeface="Playfair Display" panose="020B0604020202020204" charset="0"/>
              </a:rPr>
              <a:t>DISEÑA ESTRATEGIAS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407521" y="1271026"/>
            <a:ext cx="1871107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76" b="1" dirty="0">
                <a:solidFill>
                  <a:schemeClr val="tx1"/>
                </a:solidFill>
              </a:rPr>
              <a:t>Planificación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651752" y="1744318"/>
            <a:ext cx="3343986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dirty="0">
                <a:solidFill>
                  <a:schemeClr val="tx1"/>
                </a:solidFill>
              </a:rPr>
              <a:t>Seleccionar información, métodos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651752" y="2716700"/>
            <a:ext cx="3343985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Planificar procesos de exploración sistemática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651752" y="3568701"/>
            <a:ext cx="3343985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Materiales y Medidas de seguridad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651752" y="4488339"/>
            <a:ext cx="3343986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Proponen formas de comprobar sus hipótesis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651752" y="5464992"/>
            <a:ext cx="3343986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Producto: Plan de indagación</a:t>
            </a:r>
          </a:p>
        </p:txBody>
      </p:sp>
      <p:graphicFrame>
        <p:nvGraphicFramePr>
          <p:cNvPr id="15" name="Google Shape;823;p13"/>
          <p:cNvGraphicFramePr/>
          <p:nvPr>
            <p:extLst>
              <p:ext uri="{D42A27DB-BD31-4B8C-83A1-F6EECF244321}">
                <p14:modId xmlns:p14="http://schemas.microsoft.com/office/powerpoint/2010/main" val="1402745732"/>
              </p:ext>
            </p:extLst>
          </p:nvPr>
        </p:nvGraphicFramePr>
        <p:xfrm>
          <a:off x="178066" y="2044347"/>
          <a:ext cx="5740819" cy="3258907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97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4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8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81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44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0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9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 u="none" strike="noStrike" cap="none" dirty="0"/>
                        <a:t> </a:t>
                      </a:r>
                      <a:endParaRPr sz="1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800" b="1" u="none" strike="noStrike" cap="none">
                          <a:solidFill>
                            <a:srgbClr val="552914"/>
                          </a:solidFill>
                        </a:rPr>
                        <a:t>Semana</a:t>
                      </a:r>
                      <a:endParaRPr sz="1100" b="1" u="none" strike="noStrike" cap="none">
                        <a:solidFill>
                          <a:srgbClr val="55291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Actividad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1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2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3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...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...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...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...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...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DíA ...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Acopio de materiales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X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Selección de instrumentos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X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Revisión bibliográfica 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X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Elaboración de instrumentos de recojo de datos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Diseño del experimento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</a:rPr>
                        <a:t>Experimento 1</a:t>
                      </a:r>
                      <a:endParaRPr sz="1400" u="none" strike="noStrike" cap="none" dirty="0">
                        <a:solidFill>
                          <a:srgbClr val="552914"/>
                        </a:solidFill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5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400" u="none" strike="noStrike" cap="none" dirty="0">
                          <a:solidFill>
                            <a:srgbClr val="552914"/>
                          </a:solidFill>
                          <a:latin typeface="Arial Narrow" panose="020B0606020202030204" pitchFamily="34" charset="0"/>
                          <a:ea typeface="Calibri"/>
                          <a:cs typeface="Calibri"/>
                          <a:sym typeface="Calibri"/>
                        </a:rPr>
                        <a:t>Responsables para controlar las medidas de seguridad en el grupo</a:t>
                      </a:r>
                      <a:endParaRPr sz="1400" dirty="0">
                        <a:latin typeface="Arial Narrow" panose="020B0606020202030204" pitchFamily="34" charset="0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 dirty="0"/>
                        <a:t> </a:t>
                      </a:r>
                      <a:endParaRPr sz="105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/>
                        <a:t> </a:t>
                      </a:r>
                      <a:endParaRPr sz="105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50" u="none" strike="noStrike" cap="none" dirty="0"/>
                        <a:t> </a:t>
                      </a:r>
                      <a:endParaRPr sz="105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23CC59DD-2F2A-8793-1B58-BAF787E9F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62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370702" y="394899"/>
            <a:ext cx="4966539" cy="67643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76" b="1" dirty="0">
                <a:solidFill>
                  <a:schemeClr val="bg1"/>
                </a:solidFill>
                <a:latin typeface="Playfair Display" panose="020B0604020202020204" charset="0"/>
                <a:cs typeface="Playfair Display" panose="020B0604020202020204" charset="0"/>
              </a:rPr>
              <a:t>GENERA Y REGISTRA DATOS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033913" y="3483006"/>
            <a:ext cx="2940313" cy="82834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PE" dirty="0">
                <a:ea typeface="Noto Sans Symbols"/>
                <a:cs typeface="Noto Sans Symbols"/>
              </a:rPr>
              <a:t>Registra evidencias(datos </a:t>
            </a:r>
            <a:r>
              <a:rPr lang="es-PE" dirty="0">
                <a:solidFill>
                  <a:schemeClr val="tx1"/>
                </a:solidFill>
                <a:ea typeface="Noto Sans Symbols"/>
                <a:cs typeface="Noto Sans Symbols"/>
              </a:rPr>
              <a:t>Registra datos sobre las variables.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33914" y="1637215"/>
            <a:ext cx="2940313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rgbClr val="FF0000"/>
                </a:solidFill>
              </a:rPr>
              <a:t>Experimentos para comprobar hipótesis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033913" y="2356248"/>
            <a:ext cx="2940313" cy="90593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Registra  datos cuantitativos y cualitativos, usa el cuaderno de campo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033915" y="4769843"/>
            <a:ext cx="2940314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Producto: registro, cuadro de datos</a:t>
            </a:r>
          </a:p>
        </p:txBody>
      </p:sp>
      <p:pic>
        <p:nvPicPr>
          <p:cNvPr id="12" name="Google Shape;832;p14" descr="estadistica tipos de graficas - Buscar con Google | Tipos de graficos  estadisticos, Graficos estadisticos, Grafico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6884" y="1597698"/>
            <a:ext cx="5114174" cy="391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FA6911B-9C42-7DCC-7A50-46365C0D6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40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333631" y="298873"/>
            <a:ext cx="4847555" cy="676435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76" b="1" dirty="0">
                <a:solidFill>
                  <a:schemeClr val="bg1"/>
                </a:solidFill>
                <a:latin typeface="Playfair Display" panose="020B0604020202020204" charset="0"/>
                <a:cs typeface="Playfair Display" panose="020B0604020202020204" charset="0"/>
              </a:rPr>
              <a:t>ANALIZA DATOS O INFORMACIÓN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345290" y="779364"/>
            <a:ext cx="1871107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76" b="1" dirty="0">
                <a:solidFill>
                  <a:srgbClr val="FF0000"/>
                </a:solidFill>
              </a:rPr>
              <a:t>Análisis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619689" y="1697627"/>
            <a:ext cx="3889498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Hojas de cálculo, tendencias, confiabilidad, modelos matemáticos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619688" y="3530726"/>
            <a:ext cx="3889499" cy="117159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solidFill>
                  <a:schemeClr val="tx1"/>
                </a:solidFill>
                <a:ea typeface="Noto Sans Symbols"/>
                <a:cs typeface="Noto Sans Symbols"/>
              </a:rPr>
              <a:t>Establece relaciones entre los datos. Interpreta los datos usando información confiable.</a:t>
            </a:r>
          </a:p>
          <a:p>
            <a:pPr algn="ctr"/>
            <a:endParaRPr lang="es-PE" sz="1632" b="1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19688" y="4912661"/>
            <a:ext cx="3889499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¿Se comprobó o rechazó la hipótesis?</a:t>
            </a:r>
          </a:p>
          <a:p>
            <a:pPr algn="ctr"/>
            <a:r>
              <a:rPr lang="es-PE" sz="1632" b="1" dirty="0">
                <a:solidFill>
                  <a:schemeClr val="tx1"/>
                </a:solidFill>
              </a:rPr>
              <a:t>Elabora sus conclusiones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619689" y="2569746"/>
            <a:ext cx="3889498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Se preguntan: ¿A qué se debió el cambio?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31" y="2083725"/>
            <a:ext cx="4219575" cy="342900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619688" y="5723064"/>
            <a:ext cx="3889499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32" b="1" dirty="0">
                <a:solidFill>
                  <a:schemeClr val="tx1"/>
                </a:solidFill>
              </a:rPr>
              <a:t>Producto: conclusiones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C5939C-AAF7-7908-89D8-6BA13C370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723434" y="2031324"/>
            <a:ext cx="3199484" cy="67643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>
                <a:solidFill>
                  <a:schemeClr val="bg1"/>
                </a:solidFill>
                <a:latin typeface="Playfair Display" panose="020B0604020202020204" charset="0"/>
                <a:cs typeface="Playfair Display" panose="020B0604020202020204" charset="0"/>
              </a:rPr>
              <a:t>EVALÚA Y COMUNICA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286479" y="1156510"/>
            <a:ext cx="3154083" cy="74929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76" b="1" dirty="0">
                <a:solidFill>
                  <a:srgbClr val="FF0000"/>
                </a:solidFill>
              </a:rPr>
              <a:t>Elaborar argumentos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135210" y="2812676"/>
            <a:ext cx="4284222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  <a:ea typeface="Noto Sans Symbols"/>
                <a:cs typeface="Noto Sans Symbols"/>
              </a:rPr>
              <a:t>Comunica sus conclusiones y procedimientos.</a:t>
            </a:r>
            <a:endParaRPr lang="es-PE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35210" y="3869746"/>
            <a:ext cx="4405104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chemeClr val="tx1"/>
                </a:solidFill>
              </a:rPr>
              <a:t>Evalúa  el trabajo de indagación. (dificultades)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135210" y="4921977"/>
            <a:ext cx="4405104" cy="6000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chemeClr val="tx1"/>
                </a:solidFill>
              </a:rPr>
              <a:t>Producto: La exposición lógica y formal.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51" y="3026883"/>
            <a:ext cx="4220050" cy="230980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270470-7852-F99D-7A12-153F5CB15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73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358" y="1637572"/>
            <a:ext cx="2390112" cy="412067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733536" y="2234374"/>
            <a:ext cx="3608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600" dirty="0">
                <a:latin typeface="Freestyle Script" panose="030804020302050B0404" pitchFamily="66" charset="0"/>
              </a:rPr>
              <a:t>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3358E2-D71A-907D-0C26-657A3BE92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84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A01E8-6CFE-4DE4-A18A-CE115F41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02336"/>
            <a:ext cx="2580132" cy="47564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CASUISTICAS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6E8B40-C8A8-4FFE-B844-07EB2FBA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108" y="890168"/>
            <a:ext cx="11469792" cy="1950720"/>
          </a:xfrm>
        </p:spPr>
        <p:txBody>
          <a:bodyPr>
            <a:normAutofit/>
          </a:bodyPr>
          <a:lstStyle/>
          <a:p>
            <a:pPr algn="just"/>
            <a:r>
              <a:rPr lang="es-MX" sz="2100" dirty="0">
                <a:solidFill>
                  <a:schemeClr val="tx1"/>
                </a:solidFill>
              </a:rPr>
              <a:t>Los estudiantes de una institución educativa, realizaron un experimento poniendo a germinar dos grupos de semillas de lentejas con y sin luz respectivamente para indagar si las plantas consiguen crecer y producir clorofila en ausencia de luz.</a:t>
            </a:r>
          </a:p>
          <a:p>
            <a:pPr algn="just"/>
            <a:r>
              <a:rPr lang="es-MX" b="1" dirty="0">
                <a:solidFill>
                  <a:schemeClr val="tx1"/>
                </a:solidFill>
              </a:rPr>
              <a:t>¿Cuál es la variable independiente, la dependiente y las intervinientes en el experimento realizado?</a:t>
            </a:r>
            <a:endParaRPr lang="es-PE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8F3398C4-713B-4624-A1EE-ACC324506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90415"/>
              </p:ext>
            </p:extLst>
          </p:nvPr>
        </p:nvGraphicFramePr>
        <p:xfrm>
          <a:off x="419100" y="2803296"/>
          <a:ext cx="5671504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752">
                  <a:extLst>
                    <a:ext uri="{9D8B030D-6E8A-4147-A177-3AD203B41FA5}">
                      <a16:colId xmlns:a16="http://schemas.microsoft.com/office/drawing/2014/main" val="2612720571"/>
                    </a:ext>
                  </a:extLst>
                </a:gridCol>
                <a:gridCol w="2835752">
                  <a:extLst>
                    <a:ext uri="{9D8B030D-6E8A-4147-A177-3AD203B41FA5}">
                      <a16:colId xmlns:a16="http://schemas.microsoft.com/office/drawing/2014/main" val="3036917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Variable independiente 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Volumen del agua 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373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Variable dependiente </a:t>
                      </a:r>
                      <a:endParaRPr lang="es-PE" sz="1600" dirty="0"/>
                    </a:p>
                    <a:p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Altura de la planta de lenteja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Variable interviniente</a:t>
                      </a:r>
                      <a:endParaRPr lang="es-PE" sz="1600" dirty="0"/>
                    </a:p>
                    <a:p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Procedencia de la semilla, material del recipiente de germinación 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4594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E8C741E-2F94-4F74-9DC0-7D7C1C9D5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789763"/>
              </p:ext>
            </p:extLst>
          </p:nvPr>
        </p:nvGraphicFramePr>
        <p:xfrm>
          <a:off x="6217922" y="4444288"/>
          <a:ext cx="5671504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98">
                  <a:extLst>
                    <a:ext uri="{9D8B030D-6E8A-4147-A177-3AD203B41FA5}">
                      <a16:colId xmlns:a16="http://schemas.microsoft.com/office/drawing/2014/main" val="2612720571"/>
                    </a:ext>
                  </a:extLst>
                </a:gridCol>
                <a:gridCol w="2928306">
                  <a:extLst>
                    <a:ext uri="{9D8B030D-6E8A-4147-A177-3AD203B41FA5}">
                      <a16:colId xmlns:a16="http://schemas.microsoft.com/office/drawing/2014/main" val="3913454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Variable independiente 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Luz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373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Variable dependiente </a:t>
                      </a:r>
                      <a:endParaRPr lang="es-PE" sz="1800" dirty="0"/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Crecimiento de la lenteja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Variable interviniente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Volumen del agua, Procedencia de la semilla, material del recipiente de germinación.</a:t>
                      </a:r>
                      <a:endParaRPr lang="es-P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45941"/>
                  </a:ext>
                </a:extLst>
              </a:tr>
            </a:tbl>
          </a:graphicData>
        </a:graphic>
      </p:graphicFrame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419DE624-99CC-411A-B7C7-DE627EE59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57782"/>
              </p:ext>
            </p:extLst>
          </p:nvPr>
        </p:nvGraphicFramePr>
        <p:xfrm>
          <a:off x="419100" y="4748072"/>
          <a:ext cx="56769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450">
                  <a:extLst>
                    <a:ext uri="{9D8B030D-6E8A-4147-A177-3AD203B41FA5}">
                      <a16:colId xmlns:a16="http://schemas.microsoft.com/office/drawing/2014/main" val="2612720571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3859173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Variable independiente </a:t>
                      </a:r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Cantidad de semillas de lenteja.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373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Variable dependiente </a:t>
                      </a:r>
                      <a:endParaRPr lang="es-PE" sz="1600" dirty="0"/>
                    </a:p>
                    <a:p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Altura de la planta de lenteja. 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Variable interviniente</a:t>
                      </a:r>
                      <a:endParaRPr lang="es-PE" sz="1600" dirty="0"/>
                    </a:p>
                    <a:p>
                      <a:endParaRPr lang="es-P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Procedencia de la semilla, material del recipiente de germinación.</a:t>
                      </a:r>
                      <a:endParaRPr lang="es-P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45941"/>
                  </a:ext>
                </a:extLst>
              </a:tr>
            </a:tbl>
          </a:graphicData>
        </a:graphic>
      </p:graphicFrame>
      <p:pic>
        <p:nvPicPr>
          <p:cNvPr id="10242" name="Picture 2" descr="75 mil resultados de imágenes, fotos de stock e ilustraciones libres de  regalías para Germinacion | Shutterstock">
            <a:extLst>
              <a:ext uri="{FF2B5EF4-FFF2-40B4-BE49-F238E27FC236}">
                <a16:creationId xmlns:a16="http://schemas.microsoft.com/office/drawing/2014/main" id="{6DF8253A-DE31-45B3-904F-401A14A5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2" y="2312060"/>
            <a:ext cx="567097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14918A-C2BF-8C46-9CBD-8B28942FE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30F47DC2-30DC-476F-8D4D-44E012D6AA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1384942"/>
              </p:ext>
            </p:extLst>
          </p:nvPr>
        </p:nvGraphicFramePr>
        <p:xfrm>
          <a:off x="390144" y="341376"/>
          <a:ext cx="11350752" cy="6169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0752">
                  <a:extLst>
                    <a:ext uri="{9D8B030D-6E8A-4147-A177-3AD203B41FA5}">
                      <a16:colId xmlns:a16="http://schemas.microsoft.com/office/drawing/2014/main" val="2450162582"/>
                    </a:ext>
                  </a:extLst>
                </a:gridCol>
              </a:tblGrid>
              <a:tr h="536399">
                <a:tc>
                  <a:txBody>
                    <a:bodyPr/>
                    <a:lstStyle/>
                    <a:p>
                      <a:pPr algn="l"/>
                      <a:r>
                        <a:rPr lang="es-PE" sz="2400" dirty="0"/>
                        <a:t>CASUISTICAS:</a:t>
                      </a:r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4222872128"/>
                  </a:ext>
                </a:extLst>
              </a:tr>
              <a:tr h="5632752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s-MX" sz="2200" dirty="0"/>
                        <a:t>A veces cuando partimos una manzana y dejamos el resto para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s-MX" sz="2200" dirty="0"/>
                        <a:t>consumirlo en otro momento, notamos que presenta una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s-MX" sz="2200" dirty="0"/>
                        <a:t>apariencia poco agradable “se oscurece” y terminamos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s-MX" sz="2200" dirty="0"/>
                        <a:t>desechándola Luis estudiante de secundaria, registra en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s-MX" sz="2200" dirty="0"/>
                        <a:t>su cuaderno los factores que considera que influyen en el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s-MX" sz="2200" dirty="0"/>
                        <a:t>oscurecimiento de la manzana, tales como: la temperatura ambiental(diferentes temperaturas) y el tiempo de exposición en el aire (diferentes tiempos). Luego, selecciona la temperatura ambiental como la causa probable, mientras que el efecto es el área de oscurecimiento de la manzana A partir de las variables identificadas por Luis, </a:t>
                      </a:r>
                      <a:r>
                        <a:rPr lang="es-MX" sz="2200" b="1" dirty="0"/>
                        <a:t>¿Cuál de las siguientes alternativas corresponde a la pregunta investigable?</a:t>
                      </a:r>
                    </a:p>
                    <a:p>
                      <a:pPr marL="457200" indent="-457200">
                        <a:buFontTx/>
                        <a:buAutoNum type="alphaLcParenR"/>
                      </a:pPr>
                      <a:r>
                        <a:rPr lang="es-MX" sz="2200" dirty="0"/>
                        <a:t>¿En qué medida el tiempo de exposición al aire influye en el área de oscurecimiento de la manzana?</a:t>
                      </a:r>
                    </a:p>
                    <a:p>
                      <a:pPr marL="457200" indent="-457200">
                        <a:buFontTx/>
                        <a:buAutoNum type="alphaLcParenR"/>
                      </a:pPr>
                      <a:r>
                        <a:rPr lang="es-MX" sz="2200" dirty="0"/>
                        <a:t>¿En qué medida la temperatura ambiental influye en el área de oscurecimiento de la manzana?  </a:t>
                      </a:r>
                    </a:p>
                    <a:p>
                      <a:pPr marL="457200" indent="-457200">
                        <a:buFontTx/>
                        <a:buAutoNum type="alphaLcParenR"/>
                      </a:pPr>
                      <a:r>
                        <a:rPr lang="es-MX" sz="2200" dirty="0"/>
                        <a:t>¿Qué podemos hacer para evitar el oscurecimiento de la manzana?</a:t>
                      </a:r>
                      <a:endParaRPr lang="es-PE" sz="2200" dirty="0"/>
                    </a:p>
                  </a:txBody>
                  <a:tcPr marT="55321" marB="55321"/>
                </a:tc>
                <a:extLst>
                  <a:ext uri="{0D108BD9-81ED-4DB2-BD59-A6C34878D82A}">
                    <a16:rowId xmlns:a16="http://schemas.microsoft.com/office/drawing/2014/main" val="3964938723"/>
                  </a:ext>
                </a:extLst>
              </a:tr>
            </a:tbl>
          </a:graphicData>
        </a:graphic>
      </p:graphicFrame>
      <p:pic>
        <p:nvPicPr>
          <p:cNvPr id="25" name="Imagen 24">
            <a:extLst>
              <a:ext uri="{FF2B5EF4-FFF2-40B4-BE49-F238E27FC236}">
                <a16:creationId xmlns:a16="http://schemas.microsoft.com/office/drawing/2014/main" id="{3E4217AE-C716-4816-8DBA-DD05D505EE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44" y="340793"/>
            <a:ext cx="3791712" cy="247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22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3 niños indios haciendo experimentos científicos, educación científica. asiático niños y ciencia experimentos, química experimento, indio niños y ciencia experimentos, indio niños y ciencia laboratorio — Foto de Stock">
            <a:extLst>
              <a:ext uri="{FF2B5EF4-FFF2-40B4-BE49-F238E27FC236}">
                <a16:creationId xmlns:a16="http://schemas.microsoft.com/office/drawing/2014/main" id="{8B4A5729-8260-4270-88A0-D34EFCD3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13" y="2328672"/>
            <a:ext cx="4763450" cy="3381964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  <a:bevelB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9AC0BCD-F9BB-3106-8AC8-32863918BBAC}"/>
              </a:ext>
            </a:extLst>
          </p:cNvPr>
          <p:cNvSpPr/>
          <p:nvPr/>
        </p:nvSpPr>
        <p:spPr>
          <a:xfrm>
            <a:off x="1809589" y="375143"/>
            <a:ext cx="84560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31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oper Black" panose="0208090404030B020404" pitchFamily="18" charset="0"/>
              </a:rPr>
              <a:t>ACCIÓN ESTRATEGICA REGIONAL -2025</a:t>
            </a:r>
            <a:r>
              <a:rPr lang="es-ES" sz="2800" dirty="0">
                <a:ln w="0"/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s-ES" sz="2800" dirty="0">
                <a:ln w="0"/>
                <a:solidFill>
                  <a:srgbClr val="002060"/>
                </a:solidFill>
                <a:latin typeface="Cooper Black" panose="0208090404030B020404" pitchFamily="18" charset="0"/>
              </a:rPr>
              <a:t>MI PRIMERA TESIS</a:t>
            </a:r>
            <a:endParaRPr lang="es-ES" sz="2800" dirty="0">
              <a:ln w="317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42169" y="5880031"/>
            <a:ext cx="911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¿Cómo docentes que hacemos para que el estudiante aprenda a indagar?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031D804-4712-4A63-9646-1815FB08C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13" y="1755648"/>
            <a:ext cx="2871538" cy="4015948"/>
          </a:xfrm>
          <a:prstGeom prst="rect">
            <a:avLst/>
          </a:prstGeom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AAF459C-540A-4248-CE0E-E24ECB7C4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26" y="5798870"/>
            <a:ext cx="1065256" cy="45399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18447" y="773498"/>
            <a:ext cx="4706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PE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Propósitos del taller</a:t>
            </a:r>
          </a:p>
        </p:txBody>
      </p:sp>
      <p:sp>
        <p:nvSpPr>
          <p:cNvPr id="11" name="Google Shape;1288;p33"/>
          <p:cNvSpPr txBox="1">
            <a:spLocks/>
          </p:cNvSpPr>
          <p:nvPr/>
        </p:nvSpPr>
        <p:spPr>
          <a:xfrm>
            <a:off x="816864" y="1590507"/>
            <a:ext cx="7495800" cy="9605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s-PE" sz="2400" dirty="0"/>
              <a:t>Analizar el enfoque de indagación y alfabetización científica y tecnológica.</a:t>
            </a:r>
          </a:p>
        </p:txBody>
      </p:sp>
      <p:sp>
        <p:nvSpPr>
          <p:cNvPr id="12" name="Google Shape;1287;p33"/>
          <p:cNvSpPr txBox="1">
            <a:spLocks/>
          </p:cNvSpPr>
          <p:nvPr/>
        </p:nvSpPr>
        <p:spPr>
          <a:xfrm>
            <a:off x="808118" y="2824991"/>
            <a:ext cx="5791200" cy="1014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s-PE" sz="2400" dirty="0"/>
              <a:t>Comprender la competencia Indaga mediante métodos científicos para construir conocimientos.</a:t>
            </a:r>
          </a:p>
        </p:txBody>
      </p:sp>
      <p:sp>
        <p:nvSpPr>
          <p:cNvPr id="13" name="Google Shape;1289;p33"/>
          <p:cNvSpPr txBox="1">
            <a:spLocks/>
          </p:cNvSpPr>
          <p:nvPr/>
        </p:nvSpPr>
        <p:spPr>
          <a:xfrm>
            <a:off x="816864" y="4133005"/>
            <a:ext cx="5791200" cy="7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s-PE" sz="2400" dirty="0"/>
              <a:t>Proponer actividades que desarrollen habilidades científicas.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442BCD-00CC-4156-AB69-FEB74A087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539" y="2426208"/>
            <a:ext cx="4814646" cy="3387902"/>
          </a:xfrm>
          <a:prstGeom prst="rect">
            <a:avLst/>
          </a:prstGeom>
          <a:scene3d>
            <a:camera prst="perspectiveFront"/>
            <a:lightRig rig="threePt" dir="t"/>
          </a:scene3d>
          <a:sp3d>
            <a:bevelT w="165100" prst="coolSlant"/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B6000C7-2607-1BFC-0F96-97C6858E2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40" y="0"/>
            <a:ext cx="72136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32058-6A84-8DB0-CCA2-BAE3CE53D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472581D-D62C-1069-3BD5-955DA1D9F9EF}"/>
              </a:ext>
            </a:extLst>
          </p:cNvPr>
          <p:cNvSpPr/>
          <p:nvPr/>
        </p:nvSpPr>
        <p:spPr>
          <a:xfrm>
            <a:off x="0" y="0"/>
            <a:ext cx="12192000" cy="822325"/>
          </a:xfrm>
          <a:custGeom>
            <a:avLst/>
            <a:gdLst/>
            <a:ahLst/>
            <a:cxnLst/>
            <a:rect l="l" t="t" r="r" b="b"/>
            <a:pathLst>
              <a:path w="12192000" h="822325">
                <a:moveTo>
                  <a:pt x="12191999" y="822037"/>
                </a:moveTo>
                <a:lnTo>
                  <a:pt x="0" y="822037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822037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8E709E5-B3BA-5933-51D1-730DA729AE89}"/>
              </a:ext>
            </a:extLst>
          </p:cNvPr>
          <p:cNvSpPr txBox="1">
            <a:spLocks/>
          </p:cNvSpPr>
          <p:nvPr/>
        </p:nvSpPr>
        <p:spPr>
          <a:xfrm>
            <a:off x="909809" y="-95863"/>
            <a:ext cx="10360660" cy="95250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980690" marR="5080" indent="-2968625">
              <a:lnSpc>
                <a:spcPts val="3460"/>
              </a:lnSpc>
              <a:spcBef>
                <a:spcPts val="530"/>
              </a:spcBef>
            </a:pPr>
            <a:r>
              <a:rPr lang="es-ES" sz="3200"/>
              <a:t>RELACIÓN</a:t>
            </a:r>
            <a:r>
              <a:rPr lang="es-ES" sz="3200" spc="-75"/>
              <a:t> </a:t>
            </a:r>
            <a:r>
              <a:rPr lang="es-ES" sz="3200"/>
              <a:t>DE</a:t>
            </a:r>
            <a:r>
              <a:rPr lang="es-ES" sz="3200" spc="-75"/>
              <a:t> </a:t>
            </a:r>
            <a:r>
              <a:rPr lang="es-ES" sz="3200"/>
              <a:t>LAS</a:t>
            </a:r>
            <a:r>
              <a:rPr lang="es-ES" sz="3200" spc="-70"/>
              <a:t> </a:t>
            </a:r>
            <a:r>
              <a:rPr lang="es-ES" sz="3200" spc="-10"/>
              <a:t>COMPETENCIAS</a:t>
            </a:r>
            <a:r>
              <a:rPr lang="es-ES" sz="3200" spc="-75"/>
              <a:t> </a:t>
            </a:r>
            <a:r>
              <a:rPr lang="es-ES" sz="3200"/>
              <a:t>DE</a:t>
            </a:r>
            <a:r>
              <a:rPr lang="es-ES" sz="3200" spc="-70"/>
              <a:t> </a:t>
            </a:r>
            <a:r>
              <a:rPr lang="es-ES" sz="3200"/>
              <a:t>CIENCIA</a:t>
            </a:r>
            <a:r>
              <a:rPr lang="es-ES" sz="3200" spc="-75"/>
              <a:t> </a:t>
            </a:r>
            <a:r>
              <a:rPr lang="es-ES" sz="3200"/>
              <a:t>Y</a:t>
            </a:r>
            <a:r>
              <a:rPr lang="es-ES" sz="3200" spc="-70"/>
              <a:t> </a:t>
            </a:r>
            <a:r>
              <a:rPr lang="es-ES" sz="3200" spc="-10"/>
              <a:t>TECNOLOGÍA </a:t>
            </a:r>
            <a:r>
              <a:rPr lang="es-ES" sz="3200"/>
              <a:t>CON</a:t>
            </a:r>
            <a:r>
              <a:rPr lang="es-ES" sz="3200" spc="-35"/>
              <a:t> </a:t>
            </a:r>
            <a:r>
              <a:rPr lang="es-ES" sz="3200"/>
              <a:t>EL</a:t>
            </a:r>
            <a:r>
              <a:rPr lang="es-ES" sz="3200" spc="-30"/>
              <a:t> </a:t>
            </a:r>
            <a:r>
              <a:rPr lang="es-ES" sz="3200"/>
              <a:t>PERFIL</a:t>
            </a:r>
            <a:r>
              <a:rPr lang="es-ES" sz="3200" spc="-30"/>
              <a:t> </a:t>
            </a:r>
            <a:r>
              <a:rPr lang="es-ES" sz="3200"/>
              <a:t>DE</a:t>
            </a:r>
            <a:r>
              <a:rPr lang="es-ES" sz="3200" spc="-30"/>
              <a:t> </a:t>
            </a:r>
            <a:r>
              <a:rPr lang="es-ES" sz="3200" spc="-10"/>
              <a:t>EGRESO</a:t>
            </a:r>
            <a:endParaRPr lang="es-ES" sz="32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44A2A08-B4F7-046A-35CA-AE04F5B752EC}"/>
              </a:ext>
            </a:extLst>
          </p:cNvPr>
          <p:cNvSpPr txBox="1"/>
          <p:nvPr/>
        </p:nvSpPr>
        <p:spPr>
          <a:xfrm>
            <a:off x="7400923" y="992892"/>
            <a:ext cx="984250" cy="3841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80"/>
              </a:lnSpc>
            </a:pPr>
            <a:r>
              <a:rPr sz="2800" spc="-10" dirty="0">
                <a:latin typeface="Calibri"/>
                <a:cs typeface="Calibri"/>
              </a:rPr>
              <a:t>Indaga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7F76B627-F443-501D-E8A4-374A620BFA96}"/>
              </a:ext>
            </a:extLst>
          </p:cNvPr>
          <p:cNvSpPr txBox="1"/>
          <p:nvPr/>
        </p:nvSpPr>
        <p:spPr>
          <a:xfrm>
            <a:off x="8693787" y="992892"/>
            <a:ext cx="1660525" cy="3841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80"/>
              </a:lnSpc>
            </a:pPr>
            <a:r>
              <a:rPr sz="2800" spc="-10" dirty="0">
                <a:latin typeface="Calibri"/>
                <a:cs typeface="Calibri"/>
              </a:rPr>
              <a:t>comprende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DD8B57B-3220-06B6-A549-A583C5F22375}"/>
              </a:ext>
            </a:extLst>
          </p:cNvPr>
          <p:cNvSpPr txBox="1"/>
          <p:nvPr/>
        </p:nvSpPr>
        <p:spPr>
          <a:xfrm>
            <a:off x="8439882" y="931830"/>
            <a:ext cx="2263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1995" algn="l"/>
              </a:tabLst>
            </a:pPr>
            <a:r>
              <a:rPr sz="2800" spc="-50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el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A2321AFD-6848-AE23-0211-3F2FEE44F620}"/>
              </a:ext>
            </a:extLst>
          </p:cNvPr>
          <p:cNvSpPr txBox="1"/>
          <p:nvPr/>
        </p:nvSpPr>
        <p:spPr>
          <a:xfrm>
            <a:off x="7388223" y="1315878"/>
            <a:ext cx="36639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mundo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natural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artificial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A7621476-0C8E-BFF9-0DE2-D5AF294E8915}"/>
              </a:ext>
            </a:extLst>
          </p:cNvPr>
          <p:cNvSpPr txBox="1"/>
          <p:nvPr/>
        </p:nvSpPr>
        <p:spPr>
          <a:xfrm>
            <a:off x="7400923" y="1760987"/>
            <a:ext cx="1423035" cy="3841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80"/>
              </a:lnSpc>
            </a:pPr>
            <a:r>
              <a:rPr sz="2800" spc="-10" dirty="0">
                <a:latin typeface="Calibri"/>
                <a:cs typeface="Calibri"/>
              </a:rPr>
              <a:t>utilizando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BBD93827-5AB6-4784-8FD2-AC8DD3ABD264}"/>
              </a:ext>
            </a:extLst>
          </p:cNvPr>
          <p:cNvSpPr txBox="1"/>
          <p:nvPr/>
        </p:nvSpPr>
        <p:spPr>
          <a:xfrm>
            <a:off x="8890113" y="1699926"/>
            <a:ext cx="21443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conocimientos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78F01FCC-4D97-BC75-7549-DC39214E1355}"/>
              </a:ext>
            </a:extLst>
          </p:cNvPr>
          <p:cNvSpPr txBox="1"/>
          <p:nvPr/>
        </p:nvSpPr>
        <p:spPr>
          <a:xfrm>
            <a:off x="7388223" y="2083974"/>
            <a:ext cx="3980179" cy="16046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>
                <a:latin typeface="Calibri"/>
                <a:cs typeface="Calibri"/>
              </a:rPr>
              <a:t>científicos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diálogo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con </a:t>
            </a:r>
            <a:r>
              <a:rPr sz="2800" dirty="0">
                <a:latin typeface="Calibri"/>
                <a:cs typeface="Calibri"/>
              </a:rPr>
              <a:t>saberes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locales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para </a:t>
            </a:r>
            <a:r>
              <a:rPr sz="2800" dirty="0">
                <a:latin typeface="Calibri"/>
                <a:cs typeface="Calibri"/>
              </a:rPr>
              <a:t>mejorar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calidad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vida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y </a:t>
            </a:r>
            <a:r>
              <a:rPr sz="2800" dirty="0">
                <a:latin typeface="Calibri"/>
                <a:cs typeface="Calibri"/>
              </a:rPr>
              <a:t>cuidando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naturaleza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8" name="object 11">
            <a:extLst>
              <a:ext uri="{FF2B5EF4-FFF2-40B4-BE49-F238E27FC236}">
                <a16:creationId xmlns:a16="http://schemas.microsoft.com/office/drawing/2014/main" id="{8BBEC09F-42CA-34F4-E855-84D89A4FC91B}"/>
              </a:ext>
            </a:extLst>
          </p:cNvPr>
          <p:cNvGrpSpPr/>
          <p:nvPr/>
        </p:nvGrpSpPr>
        <p:grpSpPr>
          <a:xfrm>
            <a:off x="364088" y="954792"/>
            <a:ext cx="10216515" cy="5903595"/>
            <a:chOff x="364088" y="954792"/>
            <a:chExt cx="10216515" cy="5903595"/>
          </a:xfrm>
        </p:grpSpPr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B29D1E89-EC74-B6AB-C90A-092A0D86C9D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088" y="954792"/>
              <a:ext cx="6501846" cy="5506848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FEFF0173-FDF9-FC7F-705B-766D4F02E8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919" y="3810931"/>
              <a:ext cx="2943091" cy="3047068"/>
            </a:xfrm>
            <a:prstGeom prst="rect">
              <a:avLst/>
            </a:prstGeom>
          </p:spPr>
        </p:pic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66339D0C-8CED-F424-1CD2-DD8F0E37FC21}"/>
                </a:ext>
              </a:extLst>
            </p:cNvPr>
            <p:cNvSpPr/>
            <p:nvPr/>
          </p:nvSpPr>
          <p:spPr>
            <a:xfrm>
              <a:off x="6776174" y="4704398"/>
              <a:ext cx="1310005" cy="687705"/>
            </a:xfrm>
            <a:custGeom>
              <a:avLst/>
              <a:gdLst/>
              <a:ahLst/>
              <a:cxnLst/>
              <a:rect l="l" t="t" r="r" b="b"/>
              <a:pathLst>
                <a:path w="1310004" h="687704">
                  <a:moveTo>
                    <a:pt x="1004059" y="687279"/>
                  </a:moveTo>
                  <a:lnTo>
                    <a:pt x="1041840" y="572162"/>
                  </a:lnTo>
                  <a:lnTo>
                    <a:pt x="0" y="230233"/>
                  </a:lnTo>
                  <a:lnTo>
                    <a:pt x="75561" y="0"/>
                  </a:lnTo>
                  <a:lnTo>
                    <a:pt x="1117402" y="341928"/>
                  </a:lnTo>
                  <a:lnTo>
                    <a:pt x="1155183" y="226812"/>
                  </a:lnTo>
                  <a:lnTo>
                    <a:pt x="1309854" y="532607"/>
                  </a:lnTo>
                  <a:lnTo>
                    <a:pt x="1004059" y="68727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C2D8694B-6106-794F-2DD3-8931CF091FA7}"/>
                </a:ext>
              </a:extLst>
            </p:cNvPr>
            <p:cNvSpPr/>
            <p:nvPr/>
          </p:nvSpPr>
          <p:spPr>
            <a:xfrm>
              <a:off x="6776174" y="4704398"/>
              <a:ext cx="1310005" cy="687705"/>
            </a:xfrm>
            <a:custGeom>
              <a:avLst/>
              <a:gdLst/>
              <a:ahLst/>
              <a:cxnLst/>
              <a:rect l="l" t="t" r="r" b="b"/>
              <a:pathLst>
                <a:path w="1310004" h="687704">
                  <a:moveTo>
                    <a:pt x="1004059" y="687279"/>
                  </a:moveTo>
                  <a:lnTo>
                    <a:pt x="1041840" y="572162"/>
                  </a:lnTo>
                  <a:lnTo>
                    <a:pt x="0" y="230233"/>
                  </a:lnTo>
                  <a:lnTo>
                    <a:pt x="75561" y="0"/>
                  </a:lnTo>
                  <a:lnTo>
                    <a:pt x="1117402" y="341928"/>
                  </a:lnTo>
                  <a:lnTo>
                    <a:pt x="1155183" y="226812"/>
                  </a:lnTo>
                  <a:lnTo>
                    <a:pt x="1309854" y="532607"/>
                  </a:lnTo>
                  <a:lnTo>
                    <a:pt x="1004059" y="687279"/>
                  </a:lnTo>
                  <a:close/>
                </a:path>
              </a:pathLst>
            </a:custGeom>
            <a:ln w="126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6">
            <a:extLst>
              <a:ext uri="{FF2B5EF4-FFF2-40B4-BE49-F238E27FC236}">
                <a16:creationId xmlns:a16="http://schemas.microsoft.com/office/drawing/2014/main" id="{30890D2F-826A-0203-F67C-41E709A3DA88}"/>
              </a:ext>
            </a:extLst>
          </p:cNvPr>
          <p:cNvSpPr txBox="1"/>
          <p:nvPr/>
        </p:nvSpPr>
        <p:spPr>
          <a:xfrm>
            <a:off x="0" y="905329"/>
            <a:ext cx="421640" cy="5556885"/>
          </a:xfrm>
          <a:prstGeom prst="rect">
            <a:avLst/>
          </a:prstGeom>
          <a:solidFill>
            <a:srgbClr val="0066CC"/>
          </a:solidFill>
        </p:spPr>
        <p:txBody>
          <a:bodyPr vert="vert270" wrap="square" lIns="0" tIns="774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ENFOQUES</a:t>
            </a:r>
            <a:r>
              <a:rPr sz="1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TRANSVERSALES</a:t>
            </a:r>
            <a:endParaRPr sz="16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18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A5944-D0E2-00BA-8FBD-01054B6BD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03C5A9C-003E-D47D-BCF3-3C40432A3F83}"/>
              </a:ext>
            </a:extLst>
          </p:cNvPr>
          <p:cNvSpPr/>
          <p:nvPr/>
        </p:nvSpPr>
        <p:spPr>
          <a:xfrm>
            <a:off x="0" y="143453"/>
            <a:ext cx="12192000" cy="678815"/>
          </a:xfrm>
          <a:custGeom>
            <a:avLst/>
            <a:gdLst/>
            <a:ahLst/>
            <a:cxnLst/>
            <a:rect l="l" t="t" r="r" b="b"/>
            <a:pathLst>
              <a:path w="12192000" h="678815">
                <a:moveTo>
                  <a:pt x="12191999" y="678583"/>
                </a:moveTo>
                <a:lnTo>
                  <a:pt x="0" y="678583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78583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CDC4A35-ECCB-32D4-CD0A-0A3441FD19E9}"/>
              </a:ext>
            </a:extLst>
          </p:cNvPr>
          <p:cNvSpPr txBox="1">
            <a:spLocks/>
          </p:cNvSpPr>
          <p:nvPr/>
        </p:nvSpPr>
        <p:spPr>
          <a:xfrm>
            <a:off x="73025" y="-95863"/>
            <a:ext cx="11670111" cy="1019019"/>
          </a:xfrm>
          <a:prstGeom prst="rect">
            <a:avLst/>
          </a:prstGeom>
        </p:spPr>
        <p:txBody>
          <a:bodyPr vert="horz" wrap="square" lIns="0" tIns="239905" rIns="0" bIns="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747645">
              <a:spcBef>
                <a:spcPts val="110"/>
              </a:spcBef>
            </a:pPr>
            <a:r>
              <a:rPr lang="es-ES"/>
              <a:t>Analizamos</a:t>
            </a:r>
            <a:r>
              <a:rPr lang="es-ES" spc="-40"/>
              <a:t> </a:t>
            </a:r>
            <a:r>
              <a:rPr lang="es-ES"/>
              <a:t>el</a:t>
            </a:r>
            <a:r>
              <a:rPr lang="es-ES" spc="-25"/>
              <a:t> </a:t>
            </a:r>
            <a:r>
              <a:rPr lang="es-ES"/>
              <a:t>enfoque</a:t>
            </a:r>
            <a:r>
              <a:rPr lang="es-ES" spc="-25"/>
              <a:t> </a:t>
            </a:r>
            <a:r>
              <a:rPr lang="es-ES"/>
              <a:t>del</a:t>
            </a:r>
            <a:r>
              <a:rPr lang="es-ES" spc="-25"/>
              <a:t> </a:t>
            </a:r>
            <a:r>
              <a:rPr lang="es-ES" spc="-20"/>
              <a:t>área</a:t>
            </a:r>
            <a:endParaRPr lang="es-ES" spc="-20" dirty="0"/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C0DB94A2-B514-09C8-03DF-A64A25187C96}"/>
              </a:ext>
            </a:extLst>
          </p:cNvPr>
          <p:cNvGrpSpPr/>
          <p:nvPr/>
        </p:nvGrpSpPr>
        <p:grpSpPr>
          <a:xfrm>
            <a:off x="804467" y="1287631"/>
            <a:ext cx="6218555" cy="5182235"/>
            <a:chOff x="804467" y="1287631"/>
            <a:chExt cx="6218555" cy="5182235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0E09B05-669C-C5A2-2156-B271384F0EE1}"/>
                </a:ext>
              </a:extLst>
            </p:cNvPr>
            <p:cNvSpPr/>
            <p:nvPr/>
          </p:nvSpPr>
          <p:spPr>
            <a:xfrm>
              <a:off x="810817" y="1293981"/>
              <a:ext cx="6205855" cy="5168900"/>
            </a:xfrm>
            <a:custGeom>
              <a:avLst/>
              <a:gdLst/>
              <a:ahLst/>
              <a:cxnLst/>
              <a:rect l="l" t="t" r="r" b="b"/>
              <a:pathLst>
                <a:path w="6205855" h="5168900">
                  <a:moveTo>
                    <a:pt x="3416690" y="12699"/>
                  </a:moveTo>
                  <a:lnTo>
                    <a:pt x="2788679" y="12699"/>
                  </a:lnTo>
                  <a:lnTo>
                    <a:pt x="2840432" y="0"/>
                  </a:lnTo>
                  <a:lnTo>
                    <a:pt x="3364937" y="0"/>
                  </a:lnTo>
                  <a:lnTo>
                    <a:pt x="3416690" y="12699"/>
                  </a:lnTo>
                  <a:close/>
                </a:path>
                <a:path w="6205855" h="5168900">
                  <a:moveTo>
                    <a:pt x="3570427" y="25399"/>
                  </a:moveTo>
                  <a:lnTo>
                    <a:pt x="2634942" y="25399"/>
                  </a:lnTo>
                  <a:lnTo>
                    <a:pt x="2685927" y="12699"/>
                  </a:lnTo>
                  <a:lnTo>
                    <a:pt x="3519442" y="12699"/>
                  </a:lnTo>
                  <a:lnTo>
                    <a:pt x="3570427" y="25399"/>
                  </a:lnTo>
                  <a:close/>
                </a:path>
                <a:path w="6205855" h="5168900">
                  <a:moveTo>
                    <a:pt x="3721735" y="50799"/>
                  </a:moveTo>
                  <a:lnTo>
                    <a:pt x="2483634" y="50799"/>
                  </a:lnTo>
                  <a:lnTo>
                    <a:pt x="2584227" y="25399"/>
                  </a:lnTo>
                  <a:lnTo>
                    <a:pt x="3621142" y="25399"/>
                  </a:lnTo>
                  <a:lnTo>
                    <a:pt x="3721735" y="50799"/>
                  </a:lnTo>
                  <a:close/>
                </a:path>
                <a:path w="6205855" h="5168900">
                  <a:moveTo>
                    <a:pt x="3968004" y="101599"/>
                  </a:moveTo>
                  <a:lnTo>
                    <a:pt x="2237365" y="101599"/>
                  </a:lnTo>
                  <a:lnTo>
                    <a:pt x="2433771" y="50799"/>
                  </a:lnTo>
                  <a:lnTo>
                    <a:pt x="3771598" y="50799"/>
                  </a:lnTo>
                  <a:lnTo>
                    <a:pt x="3968004" y="101599"/>
                  </a:lnTo>
                  <a:close/>
                </a:path>
                <a:path w="6205855" h="5168900">
                  <a:moveTo>
                    <a:pt x="3968004" y="5067299"/>
                  </a:moveTo>
                  <a:lnTo>
                    <a:pt x="2237365" y="5067299"/>
                  </a:lnTo>
                  <a:lnTo>
                    <a:pt x="2093458" y="5029199"/>
                  </a:lnTo>
                  <a:lnTo>
                    <a:pt x="2046174" y="5003799"/>
                  </a:lnTo>
                  <a:lnTo>
                    <a:pt x="1860645" y="4952999"/>
                  </a:lnTo>
                  <a:lnTo>
                    <a:pt x="1815199" y="4927599"/>
                  </a:lnTo>
                  <a:lnTo>
                    <a:pt x="1770143" y="4914899"/>
                  </a:lnTo>
                  <a:lnTo>
                    <a:pt x="1725483" y="4889499"/>
                  </a:lnTo>
                  <a:lnTo>
                    <a:pt x="1681225" y="4876799"/>
                  </a:lnTo>
                  <a:lnTo>
                    <a:pt x="1637378" y="4851399"/>
                  </a:lnTo>
                  <a:lnTo>
                    <a:pt x="1593947" y="4838699"/>
                  </a:lnTo>
                  <a:lnTo>
                    <a:pt x="1550940" y="4813299"/>
                  </a:lnTo>
                  <a:lnTo>
                    <a:pt x="1508364" y="4800599"/>
                  </a:lnTo>
                  <a:lnTo>
                    <a:pt x="1383291" y="4724399"/>
                  </a:lnTo>
                  <a:lnTo>
                    <a:pt x="1342509" y="4711699"/>
                  </a:lnTo>
                  <a:lnTo>
                    <a:pt x="1262348" y="4660899"/>
                  </a:lnTo>
                  <a:lnTo>
                    <a:pt x="1184107" y="4610099"/>
                  </a:lnTo>
                  <a:lnTo>
                    <a:pt x="1107842" y="4559299"/>
                  </a:lnTo>
                  <a:lnTo>
                    <a:pt x="1033608" y="4508499"/>
                  </a:lnTo>
                  <a:lnTo>
                    <a:pt x="997270" y="4470399"/>
                  </a:lnTo>
                  <a:lnTo>
                    <a:pt x="961461" y="4444999"/>
                  </a:lnTo>
                  <a:lnTo>
                    <a:pt x="926188" y="4419599"/>
                  </a:lnTo>
                  <a:lnTo>
                    <a:pt x="891458" y="4394199"/>
                  </a:lnTo>
                  <a:lnTo>
                    <a:pt x="857278" y="4356099"/>
                  </a:lnTo>
                  <a:lnTo>
                    <a:pt x="823654" y="4330699"/>
                  </a:lnTo>
                  <a:lnTo>
                    <a:pt x="790595" y="4305299"/>
                  </a:lnTo>
                  <a:lnTo>
                    <a:pt x="758106" y="4267199"/>
                  </a:lnTo>
                  <a:lnTo>
                    <a:pt x="726195" y="4241799"/>
                  </a:lnTo>
                  <a:lnTo>
                    <a:pt x="694869" y="4203699"/>
                  </a:lnTo>
                  <a:lnTo>
                    <a:pt x="664135" y="4178299"/>
                  </a:lnTo>
                  <a:lnTo>
                    <a:pt x="634000" y="4140199"/>
                  </a:lnTo>
                  <a:lnTo>
                    <a:pt x="604470" y="4114799"/>
                  </a:lnTo>
                  <a:lnTo>
                    <a:pt x="575554" y="4076699"/>
                  </a:lnTo>
                  <a:lnTo>
                    <a:pt x="547257" y="4038599"/>
                  </a:lnTo>
                  <a:lnTo>
                    <a:pt x="519587" y="4013199"/>
                  </a:lnTo>
                  <a:lnTo>
                    <a:pt x="492551" y="3975099"/>
                  </a:lnTo>
                  <a:lnTo>
                    <a:pt x="466156" y="3936999"/>
                  </a:lnTo>
                  <a:lnTo>
                    <a:pt x="440408" y="3911599"/>
                  </a:lnTo>
                  <a:lnTo>
                    <a:pt x="415316" y="3873499"/>
                  </a:lnTo>
                  <a:lnTo>
                    <a:pt x="390885" y="3835399"/>
                  </a:lnTo>
                  <a:lnTo>
                    <a:pt x="367124" y="3797299"/>
                  </a:lnTo>
                  <a:lnTo>
                    <a:pt x="344038" y="3759199"/>
                  </a:lnTo>
                  <a:lnTo>
                    <a:pt x="321634" y="3721099"/>
                  </a:lnTo>
                  <a:lnTo>
                    <a:pt x="299921" y="3682999"/>
                  </a:lnTo>
                  <a:lnTo>
                    <a:pt x="278905" y="3644899"/>
                  </a:lnTo>
                  <a:lnTo>
                    <a:pt x="258592" y="3606799"/>
                  </a:lnTo>
                  <a:lnTo>
                    <a:pt x="238990" y="3568699"/>
                  </a:lnTo>
                  <a:lnTo>
                    <a:pt x="220107" y="3530599"/>
                  </a:lnTo>
                  <a:lnTo>
                    <a:pt x="201947" y="3492499"/>
                  </a:lnTo>
                  <a:lnTo>
                    <a:pt x="184520" y="3454399"/>
                  </a:lnTo>
                  <a:lnTo>
                    <a:pt x="167832" y="3416299"/>
                  </a:lnTo>
                  <a:lnTo>
                    <a:pt x="151889" y="3378199"/>
                  </a:lnTo>
                  <a:lnTo>
                    <a:pt x="136700" y="3340099"/>
                  </a:lnTo>
                  <a:lnTo>
                    <a:pt x="122270" y="3301999"/>
                  </a:lnTo>
                  <a:lnTo>
                    <a:pt x="108607" y="3263899"/>
                  </a:lnTo>
                  <a:lnTo>
                    <a:pt x="95718" y="3213099"/>
                  </a:lnTo>
                  <a:lnTo>
                    <a:pt x="83609" y="3174999"/>
                  </a:lnTo>
                  <a:lnTo>
                    <a:pt x="72289" y="3136899"/>
                  </a:lnTo>
                  <a:lnTo>
                    <a:pt x="61763" y="3098799"/>
                  </a:lnTo>
                  <a:lnTo>
                    <a:pt x="52039" y="3047999"/>
                  </a:lnTo>
                  <a:lnTo>
                    <a:pt x="43124" y="3009899"/>
                  </a:lnTo>
                  <a:lnTo>
                    <a:pt x="35025" y="2971799"/>
                  </a:lnTo>
                  <a:lnTo>
                    <a:pt x="27749" y="2920999"/>
                  </a:lnTo>
                  <a:lnTo>
                    <a:pt x="21302" y="2882899"/>
                  </a:lnTo>
                  <a:lnTo>
                    <a:pt x="15692" y="2844799"/>
                  </a:lnTo>
                  <a:lnTo>
                    <a:pt x="10926" y="2793999"/>
                  </a:lnTo>
                  <a:lnTo>
                    <a:pt x="7011" y="2755899"/>
                  </a:lnTo>
                  <a:lnTo>
                    <a:pt x="3954" y="2705099"/>
                  </a:lnTo>
                  <a:lnTo>
                    <a:pt x="1762" y="2666999"/>
                  </a:lnTo>
                  <a:lnTo>
                    <a:pt x="441" y="2616199"/>
                  </a:lnTo>
                  <a:lnTo>
                    <a:pt x="0" y="2578099"/>
                  </a:lnTo>
                  <a:lnTo>
                    <a:pt x="441" y="2539999"/>
                  </a:lnTo>
                  <a:lnTo>
                    <a:pt x="1762" y="2489199"/>
                  </a:lnTo>
                  <a:lnTo>
                    <a:pt x="3954" y="2451099"/>
                  </a:lnTo>
                  <a:lnTo>
                    <a:pt x="7011" y="2400299"/>
                  </a:lnTo>
                  <a:lnTo>
                    <a:pt x="10926" y="2362199"/>
                  </a:lnTo>
                  <a:lnTo>
                    <a:pt x="15692" y="2311399"/>
                  </a:lnTo>
                  <a:lnTo>
                    <a:pt x="21302" y="2273299"/>
                  </a:lnTo>
                  <a:lnTo>
                    <a:pt x="27749" y="2235199"/>
                  </a:lnTo>
                  <a:lnTo>
                    <a:pt x="35025" y="2184399"/>
                  </a:lnTo>
                  <a:lnTo>
                    <a:pt x="43124" y="2146299"/>
                  </a:lnTo>
                  <a:lnTo>
                    <a:pt x="52039" y="2108199"/>
                  </a:lnTo>
                  <a:lnTo>
                    <a:pt x="61763" y="2057399"/>
                  </a:lnTo>
                  <a:lnTo>
                    <a:pt x="72289" y="2019299"/>
                  </a:lnTo>
                  <a:lnTo>
                    <a:pt x="83609" y="1981199"/>
                  </a:lnTo>
                  <a:lnTo>
                    <a:pt x="95718" y="1943099"/>
                  </a:lnTo>
                  <a:lnTo>
                    <a:pt x="108607" y="1892299"/>
                  </a:lnTo>
                  <a:lnTo>
                    <a:pt x="122270" y="1854199"/>
                  </a:lnTo>
                  <a:lnTo>
                    <a:pt x="136700" y="1816099"/>
                  </a:lnTo>
                  <a:lnTo>
                    <a:pt x="151889" y="1777999"/>
                  </a:lnTo>
                  <a:lnTo>
                    <a:pt x="167832" y="1739899"/>
                  </a:lnTo>
                  <a:lnTo>
                    <a:pt x="184520" y="1701799"/>
                  </a:lnTo>
                  <a:lnTo>
                    <a:pt x="201947" y="1663699"/>
                  </a:lnTo>
                  <a:lnTo>
                    <a:pt x="220107" y="1625599"/>
                  </a:lnTo>
                  <a:lnTo>
                    <a:pt x="238990" y="1587499"/>
                  </a:lnTo>
                  <a:lnTo>
                    <a:pt x="258592" y="1549399"/>
                  </a:lnTo>
                  <a:lnTo>
                    <a:pt x="278905" y="1511299"/>
                  </a:lnTo>
                  <a:lnTo>
                    <a:pt x="299921" y="1473199"/>
                  </a:lnTo>
                  <a:lnTo>
                    <a:pt x="321634" y="1435099"/>
                  </a:lnTo>
                  <a:lnTo>
                    <a:pt x="344038" y="1396999"/>
                  </a:lnTo>
                  <a:lnTo>
                    <a:pt x="367124" y="1358899"/>
                  </a:lnTo>
                  <a:lnTo>
                    <a:pt x="390885" y="1320799"/>
                  </a:lnTo>
                  <a:lnTo>
                    <a:pt x="415316" y="1282699"/>
                  </a:lnTo>
                  <a:lnTo>
                    <a:pt x="440408" y="1244599"/>
                  </a:lnTo>
                  <a:lnTo>
                    <a:pt x="466156" y="1219199"/>
                  </a:lnTo>
                  <a:lnTo>
                    <a:pt x="492551" y="1181099"/>
                  </a:lnTo>
                  <a:lnTo>
                    <a:pt x="519587" y="1142999"/>
                  </a:lnTo>
                  <a:lnTo>
                    <a:pt x="547257" y="1117599"/>
                  </a:lnTo>
                  <a:lnTo>
                    <a:pt x="575554" y="1079499"/>
                  </a:lnTo>
                  <a:lnTo>
                    <a:pt x="604470" y="1041399"/>
                  </a:lnTo>
                  <a:lnTo>
                    <a:pt x="634000" y="1015999"/>
                  </a:lnTo>
                  <a:lnTo>
                    <a:pt x="664135" y="977899"/>
                  </a:lnTo>
                  <a:lnTo>
                    <a:pt x="694869" y="952499"/>
                  </a:lnTo>
                  <a:lnTo>
                    <a:pt x="726195" y="914399"/>
                  </a:lnTo>
                  <a:lnTo>
                    <a:pt x="758106" y="888999"/>
                  </a:lnTo>
                  <a:lnTo>
                    <a:pt x="790595" y="850899"/>
                  </a:lnTo>
                  <a:lnTo>
                    <a:pt x="823654" y="825499"/>
                  </a:lnTo>
                  <a:lnTo>
                    <a:pt x="857278" y="800099"/>
                  </a:lnTo>
                  <a:lnTo>
                    <a:pt x="891458" y="761999"/>
                  </a:lnTo>
                  <a:lnTo>
                    <a:pt x="926188" y="736599"/>
                  </a:lnTo>
                  <a:lnTo>
                    <a:pt x="961461" y="711199"/>
                  </a:lnTo>
                  <a:lnTo>
                    <a:pt x="997270" y="685799"/>
                  </a:lnTo>
                  <a:lnTo>
                    <a:pt x="1033608" y="647699"/>
                  </a:lnTo>
                  <a:lnTo>
                    <a:pt x="1107842" y="596899"/>
                  </a:lnTo>
                  <a:lnTo>
                    <a:pt x="1184107" y="546099"/>
                  </a:lnTo>
                  <a:lnTo>
                    <a:pt x="1262348" y="495299"/>
                  </a:lnTo>
                  <a:lnTo>
                    <a:pt x="1342509" y="444499"/>
                  </a:lnTo>
                  <a:lnTo>
                    <a:pt x="1383291" y="431799"/>
                  </a:lnTo>
                  <a:lnTo>
                    <a:pt x="1508364" y="355599"/>
                  </a:lnTo>
                  <a:lnTo>
                    <a:pt x="1550940" y="342899"/>
                  </a:lnTo>
                  <a:lnTo>
                    <a:pt x="1593947" y="317499"/>
                  </a:lnTo>
                  <a:lnTo>
                    <a:pt x="1637378" y="304799"/>
                  </a:lnTo>
                  <a:lnTo>
                    <a:pt x="1681225" y="279399"/>
                  </a:lnTo>
                  <a:lnTo>
                    <a:pt x="1725483" y="266699"/>
                  </a:lnTo>
                  <a:lnTo>
                    <a:pt x="1770143" y="241299"/>
                  </a:lnTo>
                  <a:lnTo>
                    <a:pt x="1815199" y="228599"/>
                  </a:lnTo>
                  <a:lnTo>
                    <a:pt x="1860645" y="203199"/>
                  </a:lnTo>
                  <a:lnTo>
                    <a:pt x="2093458" y="139699"/>
                  </a:lnTo>
                  <a:lnTo>
                    <a:pt x="2141090" y="114299"/>
                  </a:lnTo>
                  <a:lnTo>
                    <a:pt x="2189061" y="101599"/>
                  </a:lnTo>
                  <a:lnTo>
                    <a:pt x="4016308" y="101599"/>
                  </a:lnTo>
                  <a:lnTo>
                    <a:pt x="4064279" y="114299"/>
                  </a:lnTo>
                  <a:lnTo>
                    <a:pt x="4111911" y="139699"/>
                  </a:lnTo>
                  <a:lnTo>
                    <a:pt x="4344724" y="203199"/>
                  </a:lnTo>
                  <a:lnTo>
                    <a:pt x="4390170" y="228599"/>
                  </a:lnTo>
                  <a:lnTo>
                    <a:pt x="4435226" y="241299"/>
                  </a:lnTo>
                  <a:lnTo>
                    <a:pt x="4479886" y="266699"/>
                  </a:lnTo>
                  <a:lnTo>
                    <a:pt x="4524144" y="279399"/>
                  </a:lnTo>
                  <a:lnTo>
                    <a:pt x="4567991" y="304799"/>
                  </a:lnTo>
                  <a:lnTo>
                    <a:pt x="4611422" y="317499"/>
                  </a:lnTo>
                  <a:lnTo>
                    <a:pt x="4654429" y="342899"/>
                  </a:lnTo>
                  <a:lnTo>
                    <a:pt x="4697005" y="355599"/>
                  </a:lnTo>
                  <a:lnTo>
                    <a:pt x="4822078" y="431799"/>
                  </a:lnTo>
                  <a:lnTo>
                    <a:pt x="4862860" y="444499"/>
                  </a:lnTo>
                  <a:lnTo>
                    <a:pt x="4943021" y="495299"/>
                  </a:lnTo>
                  <a:lnTo>
                    <a:pt x="5021262" y="546099"/>
                  </a:lnTo>
                  <a:lnTo>
                    <a:pt x="5097527" y="596899"/>
                  </a:lnTo>
                  <a:lnTo>
                    <a:pt x="5171761" y="647699"/>
                  </a:lnTo>
                  <a:lnTo>
                    <a:pt x="5208099" y="685799"/>
                  </a:lnTo>
                  <a:lnTo>
                    <a:pt x="5243908" y="711199"/>
                  </a:lnTo>
                  <a:lnTo>
                    <a:pt x="5279181" y="736599"/>
                  </a:lnTo>
                  <a:lnTo>
                    <a:pt x="5313911" y="761999"/>
                  </a:lnTo>
                  <a:lnTo>
                    <a:pt x="5348091" y="800099"/>
                  </a:lnTo>
                  <a:lnTo>
                    <a:pt x="5381715" y="825499"/>
                  </a:lnTo>
                  <a:lnTo>
                    <a:pt x="5414774" y="850899"/>
                  </a:lnTo>
                  <a:lnTo>
                    <a:pt x="5447263" y="888999"/>
                  </a:lnTo>
                  <a:lnTo>
                    <a:pt x="5479174" y="914399"/>
                  </a:lnTo>
                  <a:lnTo>
                    <a:pt x="5510500" y="952499"/>
                  </a:lnTo>
                  <a:lnTo>
                    <a:pt x="5541234" y="977899"/>
                  </a:lnTo>
                  <a:lnTo>
                    <a:pt x="5571369" y="1015999"/>
                  </a:lnTo>
                  <a:lnTo>
                    <a:pt x="5600899" y="1041399"/>
                  </a:lnTo>
                  <a:lnTo>
                    <a:pt x="5629815" y="1079499"/>
                  </a:lnTo>
                  <a:lnTo>
                    <a:pt x="5658112" y="1117599"/>
                  </a:lnTo>
                  <a:lnTo>
                    <a:pt x="5685782" y="1142999"/>
                  </a:lnTo>
                  <a:lnTo>
                    <a:pt x="5712818" y="1181099"/>
                  </a:lnTo>
                  <a:lnTo>
                    <a:pt x="5739213" y="1219199"/>
                  </a:lnTo>
                  <a:lnTo>
                    <a:pt x="5764961" y="1244599"/>
                  </a:lnTo>
                  <a:lnTo>
                    <a:pt x="5790053" y="1282699"/>
                  </a:lnTo>
                  <a:lnTo>
                    <a:pt x="5814484" y="1320799"/>
                  </a:lnTo>
                  <a:lnTo>
                    <a:pt x="5838246" y="1358899"/>
                  </a:lnTo>
                  <a:lnTo>
                    <a:pt x="5861332" y="1396999"/>
                  </a:lnTo>
                  <a:lnTo>
                    <a:pt x="5883735" y="1435099"/>
                  </a:lnTo>
                  <a:lnTo>
                    <a:pt x="5905448" y="1473199"/>
                  </a:lnTo>
                  <a:lnTo>
                    <a:pt x="5926464" y="1511299"/>
                  </a:lnTo>
                  <a:lnTo>
                    <a:pt x="5946777" y="1549399"/>
                  </a:lnTo>
                  <a:lnTo>
                    <a:pt x="5966379" y="1587499"/>
                  </a:lnTo>
                  <a:lnTo>
                    <a:pt x="5985263" y="1625599"/>
                  </a:lnTo>
                  <a:lnTo>
                    <a:pt x="6003422" y="1663699"/>
                  </a:lnTo>
                  <a:lnTo>
                    <a:pt x="6020849" y="1701799"/>
                  </a:lnTo>
                  <a:lnTo>
                    <a:pt x="6037537" y="1739899"/>
                  </a:lnTo>
                  <a:lnTo>
                    <a:pt x="6053480" y="1777999"/>
                  </a:lnTo>
                  <a:lnTo>
                    <a:pt x="6068670" y="1816099"/>
                  </a:lnTo>
                  <a:lnTo>
                    <a:pt x="6083099" y="1854199"/>
                  </a:lnTo>
                  <a:lnTo>
                    <a:pt x="6096762" y="1892299"/>
                  </a:lnTo>
                  <a:lnTo>
                    <a:pt x="6109652" y="1943099"/>
                  </a:lnTo>
                  <a:lnTo>
                    <a:pt x="6121760" y="1981199"/>
                  </a:lnTo>
                  <a:lnTo>
                    <a:pt x="6133080" y="2019299"/>
                  </a:lnTo>
                  <a:lnTo>
                    <a:pt x="6143606" y="2057399"/>
                  </a:lnTo>
                  <a:lnTo>
                    <a:pt x="6153330" y="2108199"/>
                  </a:lnTo>
                  <a:lnTo>
                    <a:pt x="6162245" y="2146299"/>
                  </a:lnTo>
                  <a:lnTo>
                    <a:pt x="6170344" y="2184399"/>
                  </a:lnTo>
                  <a:lnTo>
                    <a:pt x="6177621" y="2235199"/>
                  </a:lnTo>
                  <a:lnTo>
                    <a:pt x="6184067" y="2273299"/>
                  </a:lnTo>
                  <a:lnTo>
                    <a:pt x="6189677" y="2311399"/>
                  </a:lnTo>
                  <a:lnTo>
                    <a:pt x="6194443" y="2362199"/>
                  </a:lnTo>
                  <a:lnTo>
                    <a:pt x="6198358" y="2400299"/>
                  </a:lnTo>
                  <a:lnTo>
                    <a:pt x="6201415" y="2451099"/>
                  </a:lnTo>
                  <a:lnTo>
                    <a:pt x="6203607" y="2489199"/>
                  </a:lnTo>
                  <a:lnTo>
                    <a:pt x="6204928" y="2539999"/>
                  </a:lnTo>
                  <a:lnTo>
                    <a:pt x="6205370" y="2578099"/>
                  </a:lnTo>
                  <a:lnTo>
                    <a:pt x="6204928" y="2616199"/>
                  </a:lnTo>
                  <a:lnTo>
                    <a:pt x="6203607" y="2666999"/>
                  </a:lnTo>
                  <a:lnTo>
                    <a:pt x="6201415" y="2705099"/>
                  </a:lnTo>
                  <a:lnTo>
                    <a:pt x="6198358" y="2755899"/>
                  </a:lnTo>
                  <a:lnTo>
                    <a:pt x="6194443" y="2793999"/>
                  </a:lnTo>
                  <a:lnTo>
                    <a:pt x="6189677" y="2844799"/>
                  </a:lnTo>
                  <a:lnTo>
                    <a:pt x="6184067" y="2882899"/>
                  </a:lnTo>
                  <a:lnTo>
                    <a:pt x="6177621" y="2920999"/>
                  </a:lnTo>
                  <a:lnTo>
                    <a:pt x="6170344" y="2971799"/>
                  </a:lnTo>
                  <a:lnTo>
                    <a:pt x="6162245" y="3009899"/>
                  </a:lnTo>
                  <a:lnTo>
                    <a:pt x="6153330" y="3047999"/>
                  </a:lnTo>
                  <a:lnTo>
                    <a:pt x="6143606" y="3098799"/>
                  </a:lnTo>
                  <a:lnTo>
                    <a:pt x="6133080" y="3136899"/>
                  </a:lnTo>
                  <a:lnTo>
                    <a:pt x="6121760" y="3174999"/>
                  </a:lnTo>
                  <a:lnTo>
                    <a:pt x="6109652" y="3213099"/>
                  </a:lnTo>
                  <a:lnTo>
                    <a:pt x="6096762" y="3263899"/>
                  </a:lnTo>
                  <a:lnTo>
                    <a:pt x="6083099" y="3301999"/>
                  </a:lnTo>
                  <a:lnTo>
                    <a:pt x="6068670" y="3340099"/>
                  </a:lnTo>
                  <a:lnTo>
                    <a:pt x="6053480" y="3378199"/>
                  </a:lnTo>
                  <a:lnTo>
                    <a:pt x="6037537" y="3416299"/>
                  </a:lnTo>
                  <a:lnTo>
                    <a:pt x="6020849" y="3454399"/>
                  </a:lnTo>
                  <a:lnTo>
                    <a:pt x="6003422" y="3492499"/>
                  </a:lnTo>
                  <a:lnTo>
                    <a:pt x="5985263" y="3530599"/>
                  </a:lnTo>
                  <a:lnTo>
                    <a:pt x="5966379" y="3568699"/>
                  </a:lnTo>
                  <a:lnTo>
                    <a:pt x="5946777" y="3606799"/>
                  </a:lnTo>
                  <a:lnTo>
                    <a:pt x="5926464" y="3644899"/>
                  </a:lnTo>
                  <a:lnTo>
                    <a:pt x="5905448" y="3682999"/>
                  </a:lnTo>
                  <a:lnTo>
                    <a:pt x="5883735" y="3721099"/>
                  </a:lnTo>
                  <a:lnTo>
                    <a:pt x="5861332" y="3759199"/>
                  </a:lnTo>
                  <a:lnTo>
                    <a:pt x="5838246" y="3797299"/>
                  </a:lnTo>
                  <a:lnTo>
                    <a:pt x="5814484" y="3835399"/>
                  </a:lnTo>
                  <a:lnTo>
                    <a:pt x="5790053" y="3873499"/>
                  </a:lnTo>
                  <a:lnTo>
                    <a:pt x="5764961" y="3911599"/>
                  </a:lnTo>
                  <a:lnTo>
                    <a:pt x="5739213" y="3936999"/>
                  </a:lnTo>
                  <a:lnTo>
                    <a:pt x="5712818" y="3975099"/>
                  </a:lnTo>
                  <a:lnTo>
                    <a:pt x="5685782" y="4013199"/>
                  </a:lnTo>
                  <a:lnTo>
                    <a:pt x="5658112" y="4038599"/>
                  </a:lnTo>
                  <a:lnTo>
                    <a:pt x="5629815" y="4076699"/>
                  </a:lnTo>
                  <a:lnTo>
                    <a:pt x="5600899" y="4114799"/>
                  </a:lnTo>
                  <a:lnTo>
                    <a:pt x="5571369" y="4140199"/>
                  </a:lnTo>
                  <a:lnTo>
                    <a:pt x="5541234" y="4178299"/>
                  </a:lnTo>
                  <a:lnTo>
                    <a:pt x="5510500" y="4203699"/>
                  </a:lnTo>
                  <a:lnTo>
                    <a:pt x="5479174" y="4241799"/>
                  </a:lnTo>
                  <a:lnTo>
                    <a:pt x="5447263" y="4267199"/>
                  </a:lnTo>
                  <a:lnTo>
                    <a:pt x="5414774" y="4305299"/>
                  </a:lnTo>
                  <a:lnTo>
                    <a:pt x="5381715" y="4330699"/>
                  </a:lnTo>
                  <a:lnTo>
                    <a:pt x="5348091" y="4356099"/>
                  </a:lnTo>
                  <a:lnTo>
                    <a:pt x="5313911" y="4394199"/>
                  </a:lnTo>
                  <a:lnTo>
                    <a:pt x="5279181" y="4419599"/>
                  </a:lnTo>
                  <a:lnTo>
                    <a:pt x="5243908" y="4444999"/>
                  </a:lnTo>
                  <a:lnTo>
                    <a:pt x="5208099" y="4470399"/>
                  </a:lnTo>
                  <a:lnTo>
                    <a:pt x="5171761" y="4508499"/>
                  </a:lnTo>
                  <a:lnTo>
                    <a:pt x="5097527" y="4559299"/>
                  </a:lnTo>
                  <a:lnTo>
                    <a:pt x="5021262" y="4610099"/>
                  </a:lnTo>
                  <a:lnTo>
                    <a:pt x="4943021" y="4660899"/>
                  </a:lnTo>
                  <a:lnTo>
                    <a:pt x="4862860" y="4711699"/>
                  </a:lnTo>
                  <a:lnTo>
                    <a:pt x="4822078" y="4724399"/>
                  </a:lnTo>
                  <a:lnTo>
                    <a:pt x="4697005" y="4800599"/>
                  </a:lnTo>
                  <a:lnTo>
                    <a:pt x="4654429" y="4813299"/>
                  </a:lnTo>
                  <a:lnTo>
                    <a:pt x="4611422" y="4838699"/>
                  </a:lnTo>
                  <a:lnTo>
                    <a:pt x="4567991" y="4851399"/>
                  </a:lnTo>
                  <a:lnTo>
                    <a:pt x="4524144" y="4876799"/>
                  </a:lnTo>
                  <a:lnTo>
                    <a:pt x="4479886" y="4889499"/>
                  </a:lnTo>
                  <a:lnTo>
                    <a:pt x="4435226" y="4914899"/>
                  </a:lnTo>
                  <a:lnTo>
                    <a:pt x="4390170" y="4927599"/>
                  </a:lnTo>
                  <a:lnTo>
                    <a:pt x="4344724" y="4952999"/>
                  </a:lnTo>
                  <a:lnTo>
                    <a:pt x="4159195" y="5003799"/>
                  </a:lnTo>
                  <a:lnTo>
                    <a:pt x="4111911" y="5029199"/>
                  </a:lnTo>
                  <a:lnTo>
                    <a:pt x="3968004" y="5067299"/>
                  </a:lnTo>
                  <a:close/>
                </a:path>
                <a:path w="6205855" h="5168900">
                  <a:moveTo>
                    <a:pt x="3771598" y="5105399"/>
                  </a:moveTo>
                  <a:lnTo>
                    <a:pt x="2433771" y="5105399"/>
                  </a:lnTo>
                  <a:lnTo>
                    <a:pt x="2285995" y="5067299"/>
                  </a:lnTo>
                  <a:lnTo>
                    <a:pt x="3919374" y="5067299"/>
                  </a:lnTo>
                  <a:lnTo>
                    <a:pt x="3771598" y="5105399"/>
                  </a:lnTo>
                  <a:close/>
                </a:path>
                <a:path w="6205855" h="5168900">
                  <a:moveTo>
                    <a:pt x="3621142" y="5130799"/>
                  </a:moveTo>
                  <a:lnTo>
                    <a:pt x="2584227" y="5130799"/>
                  </a:lnTo>
                  <a:lnTo>
                    <a:pt x="2483634" y="5105399"/>
                  </a:lnTo>
                  <a:lnTo>
                    <a:pt x="3721735" y="5105399"/>
                  </a:lnTo>
                  <a:lnTo>
                    <a:pt x="3621142" y="5130799"/>
                  </a:lnTo>
                  <a:close/>
                </a:path>
                <a:path w="6205855" h="5168900">
                  <a:moveTo>
                    <a:pt x="3519442" y="5143499"/>
                  </a:moveTo>
                  <a:lnTo>
                    <a:pt x="2685927" y="5143499"/>
                  </a:lnTo>
                  <a:lnTo>
                    <a:pt x="2634942" y="5130799"/>
                  </a:lnTo>
                  <a:lnTo>
                    <a:pt x="3570427" y="5130799"/>
                  </a:lnTo>
                  <a:lnTo>
                    <a:pt x="3519442" y="5143499"/>
                  </a:lnTo>
                  <a:close/>
                </a:path>
                <a:path w="6205855" h="5168900">
                  <a:moveTo>
                    <a:pt x="3364937" y="5156199"/>
                  </a:moveTo>
                  <a:lnTo>
                    <a:pt x="2840432" y="5156199"/>
                  </a:lnTo>
                  <a:lnTo>
                    <a:pt x="2788679" y="5143499"/>
                  </a:lnTo>
                  <a:lnTo>
                    <a:pt x="3416690" y="5143499"/>
                  </a:lnTo>
                  <a:lnTo>
                    <a:pt x="3364937" y="5156199"/>
                  </a:lnTo>
                  <a:close/>
                </a:path>
                <a:path w="6205855" h="5168900">
                  <a:moveTo>
                    <a:pt x="3102684" y="5168899"/>
                  </a:moveTo>
                  <a:lnTo>
                    <a:pt x="3049792" y="5156199"/>
                  </a:lnTo>
                  <a:lnTo>
                    <a:pt x="3155577" y="5156199"/>
                  </a:lnTo>
                  <a:lnTo>
                    <a:pt x="3102684" y="5168899"/>
                  </a:lnTo>
                  <a:close/>
                </a:path>
              </a:pathLst>
            </a:custGeom>
            <a:solidFill>
              <a:srgbClr val="C4E0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C2F183A2-A563-FF1C-D825-D138ADA541BE}"/>
                </a:ext>
              </a:extLst>
            </p:cNvPr>
            <p:cNvSpPr/>
            <p:nvPr/>
          </p:nvSpPr>
          <p:spPr>
            <a:xfrm>
              <a:off x="810817" y="1293981"/>
              <a:ext cx="6205855" cy="5169535"/>
            </a:xfrm>
            <a:custGeom>
              <a:avLst/>
              <a:gdLst/>
              <a:ahLst/>
              <a:cxnLst/>
              <a:rect l="l" t="t" r="r" b="b"/>
              <a:pathLst>
                <a:path w="6205855" h="5169535">
                  <a:moveTo>
                    <a:pt x="0" y="2584600"/>
                  </a:moveTo>
                  <a:lnTo>
                    <a:pt x="441" y="2540540"/>
                  </a:lnTo>
                  <a:lnTo>
                    <a:pt x="1762" y="2496657"/>
                  </a:lnTo>
                  <a:lnTo>
                    <a:pt x="3954" y="2452959"/>
                  </a:lnTo>
                  <a:lnTo>
                    <a:pt x="7011" y="2409451"/>
                  </a:lnTo>
                  <a:lnTo>
                    <a:pt x="10926" y="2366138"/>
                  </a:lnTo>
                  <a:lnTo>
                    <a:pt x="15692" y="2323027"/>
                  </a:lnTo>
                  <a:lnTo>
                    <a:pt x="21302" y="2280123"/>
                  </a:lnTo>
                  <a:lnTo>
                    <a:pt x="27749" y="2237433"/>
                  </a:lnTo>
                  <a:lnTo>
                    <a:pt x="35025" y="2194961"/>
                  </a:lnTo>
                  <a:lnTo>
                    <a:pt x="43124" y="2152714"/>
                  </a:lnTo>
                  <a:lnTo>
                    <a:pt x="52039" y="2110698"/>
                  </a:lnTo>
                  <a:lnTo>
                    <a:pt x="61763" y="2068918"/>
                  </a:lnTo>
                  <a:lnTo>
                    <a:pt x="72289" y="2027381"/>
                  </a:lnTo>
                  <a:lnTo>
                    <a:pt x="83609" y="1986092"/>
                  </a:lnTo>
                  <a:lnTo>
                    <a:pt x="95718" y="1945056"/>
                  </a:lnTo>
                  <a:lnTo>
                    <a:pt x="108607" y="1904281"/>
                  </a:lnTo>
                  <a:lnTo>
                    <a:pt x="122270" y="1863771"/>
                  </a:lnTo>
                  <a:lnTo>
                    <a:pt x="136700" y="1823533"/>
                  </a:lnTo>
                  <a:lnTo>
                    <a:pt x="151889" y="1783572"/>
                  </a:lnTo>
                  <a:lnTo>
                    <a:pt x="167832" y="1743894"/>
                  </a:lnTo>
                  <a:lnTo>
                    <a:pt x="184520" y="1704505"/>
                  </a:lnTo>
                  <a:lnTo>
                    <a:pt x="201947" y="1665411"/>
                  </a:lnTo>
                  <a:lnTo>
                    <a:pt x="220107" y="1626617"/>
                  </a:lnTo>
                  <a:lnTo>
                    <a:pt x="238990" y="1588130"/>
                  </a:lnTo>
                  <a:lnTo>
                    <a:pt x="258592" y="1549955"/>
                  </a:lnTo>
                  <a:lnTo>
                    <a:pt x="278905" y="1512098"/>
                  </a:lnTo>
                  <a:lnTo>
                    <a:pt x="299921" y="1474566"/>
                  </a:lnTo>
                  <a:lnTo>
                    <a:pt x="321634" y="1437363"/>
                  </a:lnTo>
                  <a:lnTo>
                    <a:pt x="344038" y="1400495"/>
                  </a:lnTo>
                  <a:lnTo>
                    <a:pt x="367124" y="1363969"/>
                  </a:lnTo>
                  <a:lnTo>
                    <a:pt x="390885" y="1327791"/>
                  </a:lnTo>
                  <a:lnTo>
                    <a:pt x="415316" y="1291965"/>
                  </a:lnTo>
                  <a:lnTo>
                    <a:pt x="440408" y="1256498"/>
                  </a:lnTo>
                  <a:lnTo>
                    <a:pt x="466156" y="1221396"/>
                  </a:lnTo>
                  <a:lnTo>
                    <a:pt x="492551" y="1186665"/>
                  </a:lnTo>
                  <a:lnTo>
                    <a:pt x="519587" y="1152310"/>
                  </a:lnTo>
                  <a:lnTo>
                    <a:pt x="547257" y="1118337"/>
                  </a:lnTo>
                  <a:lnTo>
                    <a:pt x="575554" y="1084753"/>
                  </a:lnTo>
                  <a:lnTo>
                    <a:pt x="604470" y="1051562"/>
                  </a:lnTo>
                  <a:lnTo>
                    <a:pt x="634000" y="1018771"/>
                  </a:lnTo>
                  <a:lnTo>
                    <a:pt x="664135" y="986386"/>
                  </a:lnTo>
                  <a:lnTo>
                    <a:pt x="694869" y="954412"/>
                  </a:lnTo>
                  <a:lnTo>
                    <a:pt x="726195" y="922855"/>
                  </a:lnTo>
                  <a:lnTo>
                    <a:pt x="758106" y="891721"/>
                  </a:lnTo>
                  <a:lnTo>
                    <a:pt x="790595" y="861017"/>
                  </a:lnTo>
                  <a:lnTo>
                    <a:pt x="823654" y="830746"/>
                  </a:lnTo>
                  <a:lnTo>
                    <a:pt x="857278" y="800917"/>
                  </a:lnTo>
                  <a:lnTo>
                    <a:pt x="891458" y="771534"/>
                  </a:lnTo>
                  <a:lnTo>
                    <a:pt x="926188" y="742603"/>
                  </a:lnTo>
                  <a:lnTo>
                    <a:pt x="961461" y="714130"/>
                  </a:lnTo>
                  <a:lnTo>
                    <a:pt x="997270" y="686121"/>
                  </a:lnTo>
                  <a:lnTo>
                    <a:pt x="1033608" y="658582"/>
                  </a:lnTo>
                  <a:lnTo>
                    <a:pt x="1070467" y="631518"/>
                  </a:lnTo>
                  <a:lnTo>
                    <a:pt x="1107842" y="604935"/>
                  </a:lnTo>
                  <a:lnTo>
                    <a:pt x="1145724" y="578840"/>
                  </a:lnTo>
                  <a:lnTo>
                    <a:pt x="1184107" y="553238"/>
                  </a:lnTo>
                  <a:lnTo>
                    <a:pt x="1222984" y="528135"/>
                  </a:lnTo>
                  <a:lnTo>
                    <a:pt x="1262348" y="503536"/>
                  </a:lnTo>
                  <a:lnTo>
                    <a:pt x="1302192" y="479448"/>
                  </a:lnTo>
                  <a:lnTo>
                    <a:pt x="1342509" y="455876"/>
                  </a:lnTo>
                  <a:lnTo>
                    <a:pt x="1383291" y="432827"/>
                  </a:lnTo>
                  <a:lnTo>
                    <a:pt x="1424533" y="410305"/>
                  </a:lnTo>
                  <a:lnTo>
                    <a:pt x="1466226" y="388317"/>
                  </a:lnTo>
                  <a:lnTo>
                    <a:pt x="1508364" y="366869"/>
                  </a:lnTo>
                  <a:lnTo>
                    <a:pt x="1550940" y="345967"/>
                  </a:lnTo>
                  <a:lnTo>
                    <a:pt x="1593947" y="325615"/>
                  </a:lnTo>
                  <a:lnTo>
                    <a:pt x="1637378" y="305821"/>
                  </a:lnTo>
                  <a:lnTo>
                    <a:pt x="1681225" y="286590"/>
                  </a:lnTo>
                  <a:lnTo>
                    <a:pt x="1725483" y="267928"/>
                  </a:lnTo>
                  <a:lnTo>
                    <a:pt x="1770143" y="249840"/>
                  </a:lnTo>
                  <a:lnTo>
                    <a:pt x="1815199" y="232333"/>
                  </a:lnTo>
                  <a:lnTo>
                    <a:pt x="1860645" y="215413"/>
                  </a:lnTo>
                  <a:lnTo>
                    <a:pt x="1906472" y="199084"/>
                  </a:lnTo>
                  <a:lnTo>
                    <a:pt x="1952673" y="183353"/>
                  </a:lnTo>
                  <a:lnTo>
                    <a:pt x="1999243" y="168226"/>
                  </a:lnTo>
                  <a:lnTo>
                    <a:pt x="2046174" y="153709"/>
                  </a:lnTo>
                  <a:lnTo>
                    <a:pt x="2093458" y="139807"/>
                  </a:lnTo>
                  <a:lnTo>
                    <a:pt x="2141090" y="126527"/>
                  </a:lnTo>
                  <a:lnTo>
                    <a:pt x="2189061" y="113874"/>
                  </a:lnTo>
                  <a:lnTo>
                    <a:pt x="2237365" y="101853"/>
                  </a:lnTo>
                  <a:lnTo>
                    <a:pt x="2285995" y="90472"/>
                  </a:lnTo>
                  <a:lnTo>
                    <a:pt x="2334944" y="79735"/>
                  </a:lnTo>
                  <a:lnTo>
                    <a:pt x="2384205" y="69648"/>
                  </a:lnTo>
                  <a:lnTo>
                    <a:pt x="2433771" y="60218"/>
                  </a:lnTo>
                  <a:lnTo>
                    <a:pt x="2483634" y="51450"/>
                  </a:lnTo>
                  <a:lnTo>
                    <a:pt x="2533789" y="43350"/>
                  </a:lnTo>
                  <a:lnTo>
                    <a:pt x="2584227" y="35923"/>
                  </a:lnTo>
                  <a:lnTo>
                    <a:pt x="2634942" y="29176"/>
                  </a:lnTo>
                  <a:lnTo>
                    <a:pt x="2685927" y="23115"/>
                  </a:lnTo>
                  <a:lnTo>
                    <a:pt x="2737175" y="17745"/>
                  </a:lnTo>
                  <a:lnTo>
                    <a:pt x="2788679" y="13072"/>
                  </a:lnTo>
                  <a:lnTo>
                    <a:pt x="2840432" y="9102"/>
                  </a:lnTo>
                  <a:lnTo>
                    <a:pt x="2892427" y="5841"/>
                  </a:lnTo>
                  <a:lnTo>
                    <a:pt x="2944656" y="3294"/>
                  </a:lnTo>
                  <a:lnTo>
                    <a:pt x="2997114" y="1468"/>
                  </a:lnTo>
                  <a:lnTo>
                    <a:pt x="3049792" y="367"/>
                  </a:lnTo>
                  <a:lnTo>
                    <a:pt x="3102684" y="0"/>
                  </a:lnTo>
                  <a:lnTo>
                    <a:pt x="3155577" y="367"/>
                  </a:lnTo>
                  <a:lnTo>
                    <a:pt x="3208255" y="1468"/>
                  </a:lnTo>
                  <a:lnTo>
                    <a:pt x="3260713" y="3294"/>
                  </a:lnTo>
                  <a:lnTo>
                    <a:pt x="3312942" y="5841"/>
                  </a:lnTo>
                  <a:lnTo>
                    <a:pt x="3364937" y="9102"/>
                  </a:lnTo>
                  <a:lnTo>
                    <a:pt x="3416690" y="13072"/>
                  </a:lnTo>
                  <a:lnTo>
                    <a:pt x="3468194" y="17745"/>
                  </a:lnTo>
                  <a:lnTo>
                    <a:pt x="3519442" y="23115"/>
                  </a:lnTo>
                  <a:lnTo>
                    <a:pt x="3570427" y="29176"/>
                  </a:lnTo>
                  <a:lnTo>
                    <a:pt x="3621142" y="35923"/>
                  </a:lnTo>
                  <a:lnTo>
                    <a:pt x="3671580" y="43350"/>
                  </a:lnTo>
                  <a:lnTo>
                    <a:pt x="3721735" y="51450"/>
                  </a:lnTo>
                  <a:lnTo>
                    <a:pt x="3771598" y="60218"/>
                  </a:lnTo>
                  <a:lnTo>
                    <a:pt x="3821164" y="69648"/>
                  </a:lnTo>
                  <a:lnTo>
                    <a:pt x="3870425" y="79735"/>
                  </a:lnTo>
                  <a:lnTo>
                    <a:pt x="3919374" y="90472"/>
                  </a:lnTo>
                  <a:lnTo>
                    <a:pt x="3968004" y="101853"/>
                  </a:lnTo>
                  <a:lnTo>
                    <a:pt x="4016308" y="113874"/>
                  </a:lnTo>
                  <a:lnTo>
                    <a:pt x="4064279" y="126527"/>
                  </a:lnTo>
                  <a:lnTo>
                    <a:pt x="4111911" y="139807"/>
                  </a:lnTo>
                  <a:lnTo>
                    <a:pt x="4159195" y="153709"/>
                  </a:lnTo>
                  <a:lnTo>
                    <a:pt x="4206126" y="168226"/>
                  </a:lnTo>
                  <a:lnTo>
                    <a:pt x="4252696" y="183353"/>
                  </a:lnTo>
                  <a:lnTo>
                    <a:pt x="4298897" y="199084"/>
                  </a:lnTo>
                  <a:lnTo>
                    <a:pt x="4344724" y="215413"/>
                  </a:lnTo>
                  <a:lnTo>
                    <a:pt x="4390170" y="232333"/>
                  </a:lnTo>
                  <a:lnTo>
                    <a:pt x="4435226" y="249840"/>
                  </a:lnTo>
                  <a:lnTo>
                    <a:pt x="4479886" y="267928"/>
                  </a:lnTo>
                  <a:lnTo>
                    <a:pt x="4524144" y="286590"/>
                  </a:lnTo>
                  <a:lnTo>
                    <a:pt x="4567991" y="305821"/>
                  </a:lnTo>
                  <a:lnTo>
                    <a:pt x="4611422" y="325615"/>
                  </a:lnTo>
                  <a:lnTo>
                    <a:pt x="4654429" y="345967"/>
                  </a:lnTo>
                  <a:lnTo>
                    <a:pt x="4697005" y="366869"/>
                  </a:lnTo>
                  <a:lnTo>
                    <a:pt x="4739143" y="388317"/>
                  </a:lnTo>
                  <a:lnTo>
                    <a:pt x="4780836" y="410305"/>
                  </a:lnTo>
                  <a:lnTo>
                    <a:pt x="4822078" y="432827"/>
                  </a:lnTo>
                  <a:lnTo>
                    <a:pt x="4862860" y="455876"/>
                  </a:lnTo>
                  <a:lnTo>
                    <a:pt x="4903177" y="479448"/>
                  </a:lnTo>
                  <a:lnTo>
                    <a:pt x="4943021" y="503536"/>
                  </a:lnTo>
                  <a:lnTo>
                    <a:pt x="4982385" y="528135"/>
                  </a:lnTo>
                  <a:lnTo>
                    <a:pt x="5021262" y="553238"/>
                  </a:lnTo>
                  <a:lnTo>
                    <a:pt x="5059645" y="578840"/>
                  </a:lnTo>
                  <a:lnTo>
                    <a:pt x="5097527" y="604935"/>
                  </a:lnTo>
                  <a:lnTo>
                    <a:pt x="5134902" y="631518"/>
                  </a:lnTo>
                  <a:lnTo>
                    <a:pt x="5171761" y="658582"/>
                  </a:lnTo>
                  <a:lnTo>
                    <a:pt x="5208099" y="686121"/>
                  </a:lnTo>
                  <a:lnTo>
                    <a:pt x="5243908" y="714130"/>
                  </a:lnTo>
                  <a:lnTo>
                    <a:pt x="5279181" y="742603"/>
                  </a:lnTo>
                  <a:lnTo>
                    <a:pt x="5313911" y="771534"/>
                  </a:lnTo>
                  <a:lnTo>
                    <a:pt x="5348091" y="800917"/>
                  </a:lnTo>
                  <a:lnTo>
                    <a:pt x="5381715" y="830746"/>
                  </a:lnTo>
                  <a:lnTo>
                    <a:pt x="5414774" y="861017"/>
                  </a:lnTo>
                  <a:lnTo>
                    <a:pt x="5447263" y="891721"/>
                  </a:lnTo>
                  <a:lnTo>
                    <a:pt x="5479174" y="922855"/>
                  </a:lnTo>
                  <a:lnTo>
                    <a:pt x="5510500" y="954412"/>
                  </a:lnTo>
                  <a:lnTo>
                    <a:pt x="5541234" y="986386"/>
                  </a:lnTo>
                  <a:lnTo>
                    <a:pt x="5571369" y="1018771"/>
                  </a:lnTo>
                  <a:lnTo>
                    <a:pt x="5600899" y="1051562"/>
                  </a:lnTo>
                  <a:lnTo>
                    <a:pt x="5629815" y="1084753"/>
                  </a:lnTo>
                  <a:lnTo>
                    <a:pt x="5658112" y="1118337"/>
                  </a:lnTo>
                  <a:lnTo>
                    <a:pt x="5685782" y="1152310"/>
                  </a:lnTo>
                  <a:lnTo>
                    <a:pt x="5712818" y="1186665"/>
                  </a:lnTo>
                  <a:lnTo>
                    <a:pt x="5739213" y="1221396"/>
                  </a:lnTo>
                  <a:lnTo>
                    <a:pt x="5764961" y="1256498"/>
                  </a:lnTo>
                  <a:lnTo>
                    <a:pt x="5790053" y="1291965"/>
                  </a:lnTo>
                  <a:lnTo>
                    <a:pt x="5814484" y="1327791"/>
                  </a:lnTo>
                  <a:lnTo>
                    <a:pt x="5838246" y="1363969"/>
                  </a:lnTo>
                  <a:lnTo>
                    <a:pt x="5861332" y="1400495"/>
                  </a:lnTo>
                  <a:lnTo>
                    <a:pt x="5883735" y="1437363"/>
                  </a:lnTo>
                  <a:lnTo>
                    <a:pt x="5905448" y="1474566"/>
                  </a:lnTo>
                  <a:lnTo>
                    <a:pt x="5926464" y="1512098"/>
                  </a:lnTo>
                  <a:lnTo>
                    <a:pt x="5946777" y="1549955"/>
                  </a:lnTo>
                  <a:lnTo>
                    <a:pt x="5966379" y="1588130"/>
                  </a:lnTo>
                  <a:lnTo>
                    <a:pt x="5985263" y="1626617"/>
                  </a:lnTo>
                  <a:lnTo>
                    <a:pt x="6003422" y="1665411"/>
                  </a:lnTo>
                  <a:lnTo>
                    <a:pt x="6020849" y="1704505"/>
                  </a:lnTo>
                  <a:lnTo>
                    <a:pt x="6037537" y="1743894"/>
                  </a:lnTo>
                  <a:lnTo>
                    <a:pt x="6053480" y="1783572"/>
                  </a:lnTo>
                  <a:lnTo>
                    <a:pt x="6068670" y="1823533"/>
                  </a:lnTo>
                  <a:lnTo>
                    <a:pt x="6083099" y="1863771"/>
                  </a:lnTo>
                  <a:lnTo>
                    <a:pt x="6096762" y="1904281"/>
                  </a:lnTo>
                  <a:lnTo>
                    <a:pt x="6109652" y="1945056"/>
                  </a:lnTo>
                  <a:lnTo>
                    <a:pt x="6121760" y="1986092"/>
                  </a:lnTo>
                  <a:lnTo>
                    <a:pt x="6133081" y="2027381"/>
                  </a:lnTo>
                  <a:lnTo>
                    <a:pt x="6143606" y="2068918"/>
                  </a:lnTo>
                  <a:lnTo>
                    <a:pt x="6153330" y="2110698"/>
                  </a:lnTo>
                  <a:lnTo>
                    <a:pt x="6162245" y="2152714"/>
                  </a:lnTo>
                  <a:lnTo>
                    <a:pt x="6170344" y="2194961"/>
                  </a:lnTo>
                  <a:lnTo>
                    <a:pt x="6177621" y="2237433"/>
                  </a:lnTo>
                  <a:lnTo>
                    <a:pt x="6184067" y="2280123"/>
                  </a:lnTo>
                  <a:lnTo>
                    <a:pt x="6189677" y="2323027"/>
                  </a:lnTo>
                  <a:lnTo>
                    <a:pt x="6194443" y="2366138"/>
                  </a:lnTo>
                  <a:lnTo>
                    <a:pt x="6198358" y="2409451"/>
                  </a:lnTo>
                  <a:lnTo>
                    <a:pt x="6201415" y="2452959"/>
                  </a:lnTo>
                  <a:lnTo>
                    <a:pt x="6203607" y="2496657"/>
                  </a:lnTo>
                  <a:lnTo>
                    <a:pt x="6204928" y="2540540"/>
                  </a:lnTo>
                  <a:lnTo>
                    <a:pt x="6205370" y="2584600"/>
                  </a:lnTo>
                  <a:lnTo>
                    <a:pt x="6204928" y="2628660"/>
                  </a:lnTo>
                  <a:lnTo>
                    <a:pt x="6203607" y="2672542"/>
                  </a:lnTo>
                  <a:lnTo>
                    <a:pt x="6201415" y="2716241"/>
                  </a:lnTo>
                  <a:lnTo>
                    <a:pt x="6198358" y="2759749"/>
                  </a:lnTo>
                  <a:lnTo>
                    <a:pt x="6194443" y="2803062"/>
                  </a:lnTo>
                  <a:lnTo>
                    <a:pt x="6189677" y="2846173"/>
                  </a:lnTo>
                  <a:lnTo>
                    <a:pt x="6184067" y="2889077"/>
                  </a:lnTo>
                  <a:lnTo>
                    <a:pt x="6177621" y="2931767"/>
                  </a:lnTo>
                  <a:lnTo>
                    <a:pt x="6170344" y="2974239"/>
                  </a:lnTo>
                  <a:lnTo>
                    <a:pt x="6162245" y="3016486"/>
                  </a:lnTo>
                  <a:lnTo>
                    <a:pt x="6153330" y="3058502"/>
                  </a:lnTo>
                  <a:lnTo>
                    <a:pt x="6143606" y="3100282"/>
                  </a:lnTo>
                  <a:lnTo>
                    <a:pt x="6133081" y="3141819"/>
                  </a:lnTo>
                  <a:lnTo>
                    <a:pt x="6121760" y="3183108"/>
                  </a:lnTo>
                  <a:lnTo>
                    <a:pt x="6109652" y="3224143"/>
                  </a:lnTo>
                  <a:lnTo>
                    <a:pt x="6096762" y="3264919"/>
                  </a:lnTo>
                  <a:lnTo>
                    <a:pt x="6083099" y="3305429"/>
                  </a:lnTo>
                  <a:lnTo>
                    <a:pt x="6068670" y="3345667"/>
                  </a:lnTo>
                  <a:lnTo>
                    <a:pt x="6053480" y="3385628"/>
                  </a:lnTo>
                  <a:lnTo>
                    <a:pt x="6037537" y="3425306"/>
                  </a:lnTo>
                  <a:lnTo>
                    <a:pt x="6020849" y="3464695"/>
                  </a:lnTo>
                  <a:lnTo>
                    <a:pt x="6003422" y="3503789"/>
                  </a:lnTo>
                  <a:lnTo>
                    <a:pt x="5985263" y="3542583"/>
                  </a:lnTo>
                  <a:lnTo>
                    <a:pt x="5966379" y="3581070"/>
                  </a:lnTo>
                  <a:lnTo>
                    <a:pt x="5946777" y="3619245"/>
                  </a:lnTo>
                  <a:lnTo>
                    <a:pt x="5926464" y="3657101"/>
                  </a:lnTo>
                  <a:lnTo>
                    <a:pt x="5905448" y="3694634"/>
                  </a:lnTo>
                  <a:lnTo>
                    <a:pt x="5883735" y="3731837"/>
                  </a:lnTo>
                  <a:lnTo>
                    <a:pt x="5861332" y="3768705"/>
                  </a:lnTo>
                  <a:lnTo>
                    <a:pt x="5838246" y="3805231"/>
                  </a:lnTo>
                  <a:lnTo>
                    <a:pt x="5814484" y="3841409"/>
                  </a:lnTo>
                  <a:lnTo>
                    <a:pt x="5790053" y="3877235"/>
                  </a:lnTo>
                  <a:lnTo>
                    <a:pt x="5764961" y="3912702"/>
                  </a:lnTo>
                  <a:lnTo>
                    <a:pt x="5739213" y="3947804"/>
                  </a:lnTo>
                  <a:lnTo>
                    <a:pt x="5712818" y="3982535"/>
                  </a:lnTo>
                  <a:lnTo>
                    <a:pt x="5685782" y="4016890"/>
                  </a:lnTo>
                  <a:lnTo>
                    <a:pt x="5658112" y="4050862"/>
                  </a:lnTo>
                  <a:lnTo>
                    <a:pt x="5629815" y="4084447"/>
                  </a:lnTo>
                  <a:lnTo>
                    <a:pt x="5600899" y="4117638"/>
                  </a:lnTo>
                  <a:lnTo>
                    <a:pt x="5571369" y="4150429"/>
                  </a:lnTo>
                  <a:lnTo>
                    <a:pt x="5541234" y="4182814"/>
                  </a:lnTo>
                  <a:lnTo>
                    <a:pt x="5510500" y="4214788"/>
                  </a:lnTo>
                  <a:lnTo>
                    <a:pt x="5479174" y="4246345"/>
                  </a:lnTo>
                  <a:lnTo>
                    <a:pt x="5447263" y="4277479"/>
                  </a:lnTo>
                  <a:lnTo>
                    <a:pt x="5414774" y="4308183"/>
                  </a:lnTo>
                  <a:lnTo>
                    <a:pt x="5381715" y="4338453"/>
                  </a:lnTo>
                  <a:lnTo>
                    <a:pt x="5348091" y="4368283"/>
                  </a:lnTo>
                  <a:lnTo>
                    <a:pt x="5313911" y="4397666"/>
                  </a:lnTo>
                  <a:lnTo>
                    <a:pt x="5279181" y="4426597"/>
                  </a:lnTo>
                  <a:lnTo>
                    <a:pt x="5243908" y="4455070"/>
                  </a:lnTo>
                  <a:lnTo>
                    <a:pt x="5208099" y="4483079"/>
                  </a:lnTo>
                  <a:lnTo>
                    <a:pt x="5171761" y="4510618"/>
                  </a:lnTo>
                  <a:lnTo>
                    <a:pt x="5134902" y="4537682"/>
                  </a:lnTo>
                  <a:lnTo>
                    <a:pt x="5097527" y="4564264"/>
                  </a:lnTo>
                  <a:lnTo>
                    <a:pt x="5059645" y="4590360"/>
                  </a:lnTo>
                  <a:lnTo>
                    <a:pt x="5021262" y="4615962"/>
                  </a:lnTo>
                  <a:lnTo>
                    <a:pt x="4982385" y="4641065"/>
                  </a:lnTo>
                  <a:lnTo>
                    <a:pt x="4943021" y="4665664"/>
                  </a:lnTo>
                  <a:lnTo>
                    <a:pt x="4903177" y="4689752"/>
                  </a:lnTo>
                  <a:lnTo>
                    <a:pt x="4862860" y="4713324"/>
                  </a:lnTo>
                  <a:lnTo>
                    <a:pt x="4822078" y="4736373"/>
                  </a:lnTo>
                  <a:lnTo>
                    <a:pt x="4780836" y="4758895"/>
                  </a:lnTo>
                  <a:lnTo>
                    <a:pt x="4739143" y="4780882"/>
                  </a:lnTo>
                  <a:lnTo>
                    <a:pt x="4697005" y="4802331"/>
                  </a:lnTo>
                  <a:lnTo>
                    <a:pt x="4654429" y="4823233"/>
                  </a:lnTo>
                  <a:lnTo>
                    <a:pt x="4611422" y="4843584"/>
                  </a:lnTo>
                  <a:lnTo>
                    <a:pt x="4567991" y="4863378"/>
                  </a:lnTo>
                  <a:lnTo>
                    <a:pt x="4524144" y="4882609"/>
                  </a:lnTo>
                  <a:lnTo>
                    <a:pt x="4479886" y="4901272"/>
                  </a:lnTo>
                  <a:lnTo>
                    <a:pt x="4435226" y="4919359"/>
                  </a:lnTo>
                  <a:lnTo>
                    <a:pt x="4390170" y="4936866"/>
                  </a:lnTo>
                  <a:lnTo>
                    <a:pt x="4344724" y="4953787"/>
                  </a:lnTo>
                  <a:lnTo>
                    <a:pt x="4298897" y="4970116"/>
                  </a:lnTo>
                  <a:lnTo>
                    <a:pt x="4252696" y="4985847"/>
                  </a:lnTo>
                  <a:lnTo>
                    <a:pt x="4206126" y="5000973"/>
                  </a:lnTo>
                  <a:lnTo>
                    <a:pt x="4159195" y="5015491"/>
                  </a:lnTo>
                  <a:lnTo>
                    <a:pt x="4111911" y="5029392"/>
                  </a:lnTo>
                  <a:lnTo>
                    <a:pt x="4064279" y="5042673"/>
                  </a:lnTo>
                  <a:lnTo>
                    <a:pt x="4016308" y="5055326"/>
                  </a:lnTo>
                  <a:lnTo>
                    <a:pt x="3968004" y="5067347"/>
                  </a:lnTo>
                  <a:lnTo>
                    <a:pt x="3919374" y="5078728"/>
                  </a:lnTo>
                  <a:lnTo>
                    <a:pt x="3870425" y="5089465"/>
                  </a:lnTo>
                  <a:lnTo>
                    <a:pt x="3821164" y="5099552"/>
                  </a:lnTo>
                  <a:lnTo>
                    <a:pt x="3771598" y="5108982"/>
                  </a:lnTo>
                  <a:lnTo>
                    <a:pt x="3721735" y="5117750"/>
                  </a:lnTo>
                  <a:lnTo>
                    <a:pt x="3671580" y="5125850"/>
                  </a:lnTo>
                  <a:lnTo>
                    <a:pt x="3621142" y="5133277"/>
                  </a:lnTo>
                  <a:lnTo>
                    <a:pt x="3570427" y="5140023"/>
                  </a:lnTo>
                  <a:lnTo>
                    <a:pt x="3519442" y="5146085"/>
                  </a:lnTo>
                  <a:lnTo>
                    <a:pt x="3468194" y="5151455"/>
                  </a:lnTo>
                  <a:lnTo>
                    <a:pt x="3416690" y="5156128"/>
                  </a:lnTo>
                  <a:lnTo>
                    <a:pt x="3364937" y="5160098"/>
                  </a:lnTo>
                  <a:lnTo>
                    <a:pt x="3312942" y="5163359"/>
                  </a:lnTo>
                  <a:lnTo>
                    <a:pt x="3260713" y="5165906"/>
                  </a:lnTo>
                  <a:lnTo>
                    <a:pt x="3208255" y="5167732"/>
                  </a:lnTo>
                  <a:lnTo>
                    <a:pt x="3155577" y="5168832"/>
                  </a:lnTo>
                  <a:lnTo>
                    <a:pt x="3102684" y="5169200"/>
                  </a:lnTo>
                  <a:lnTo>
                    <a:pt x="3049792" y="5168832"/>
                  </a:lnTo>
                  <a:lnTo>
                    <a:pt x="2997114" y="5167732"/>
                  </a:lnTo>
                  <a:lnTo>
                    <a:pt x="2944656" y="5165906"/>
                  </a:lnTo>
                  <a:lnTo>
                    <a:pt x="2892427" y="5163359"/>
                  </a:lnTo>
                  <a:lnTo>
                    <a:pt x="2840432" y="5160098"/>
                  </a:lnTo>
                  <a:lnTo>
                    <a:pt x="2788679" y="5156128"/>
                  </a:lnTo>
                  <a:lnTo>
                    <a:pt x="2737175" y="5151455"/>
                  </a:lnTo>
                  <a:lnTo>
                    <a:pt x="2685927" y="5146085"/>
                  </a:lnTo>
                  <a:lnTo>
                    <a:pt x="2634942" y="5140023"/>
                  </a:lnTo>
                  <a:lnTo>
                    <a:pt x="2584227" y="5133277"/>
                  </a:lnTo>
                  <a:lnTo>
                    <a:pt x="2533789" y="5125850"/>
                  </a:lnTo>
                  <a:lnTo>
                    <a:pt x="2483634" y="5117750"/>
                  </a:lnTo>
                  <a:lnTo>
                    <a:pt x="2433771" y="5108982"/>
                  </a:lnTo>
                  <a:lnTo>
                    <a:pt x="2384205" y="5099552"/>
                  </a:lnTo>
                  <a:lnTo>
                    <a:pt x="2334944" y="5089465"/>
                  </a:lnTo>
                  <a:lnTo>
                    <a:pt x="2285995" y="5078728"/>
                  </a:lnTo>
                  <a:lnTo>
                    <a:pt x="2237365" y="5067347"/>
                  </a:lnTo>
                  <a:lnTo>
                    <a:pt x="2189061" y="5055326"/>
                  </a:lnTo>
                  <a:lnTo>
                    <a:pt x="2141090" y="5042673"/>
                  </a:lnTo>
                  <a:lnTo>
                    <a:pt x="2093458" y="5029392"/>
                  </a:lnTo>
                  <a:lnTo>
                    <a:pt x="2046174" y="5015491"/>
                  </a:lnTo>
                  <a:lnTo>
                    <a:pt x="1999243" y="5000973"/>
                  </a:lnTo>
                  <a:lnTo>
                    <a:pt x="1952673" y="4985847"/>
                  </a:lnTo>
                  <a:lnTo>
                    <a:pt x="1906472" y="4970116"/>
                  </a:lnTo>
                  <a:lnTo>
                    <a:pt x="1860645" y="4953787"/>
                  </a:lnTo>
                  <a:lnTo>
                    <a:pt x="1815199" y="4936866"/>
                  </a:lnTo>
                  <a:lnTo>
                    <a:pt x="1770143" y="4919359"/>
                  </a:lnTo>
                  <a:lnTo>
                    <a:pt x="1725483" y="4901272"/>
                  </a:lnTo>
                  <a:lnTo>
                    <a:pt x="1681225" y="4882609"/>
                  </a:lnTo>
                  <a:lnTo>
                    <a:pt x="1637378" y="4863378"/>
                  </a:lnTo>
                  <a:lnTo>
                    <a:pt x="1593947" y="4843584"/>
                  </a:lnTo>
                  <a:lnTo>
                    <a:pt x="1550940" y="4823233"/>
                  </a:lnTo>
                  <a:lnTo>
                    <a:pt x="1508364" y="4802331"/>
                  </a:lnTo>
                  <a:lnTo>
                    <a:pt x="1466226" y="4780882"/>
                  </a:lnTo>
                  <a:lnTo>
                    <a:pt x="1424533" y="4758895"/>
                  </a:lnTo>
                  <a:lnTo>
                    <a:pt x="1383291" y="4736373"/>
                  </a:lnTo>
                  <a:lnTo>
                    <a:pt x="1342509" y="4713324"/>
                  </a:lnTo>
                  <a:lnTo>
                    <a:pt x="1302192" y="4689752"/>
                  </a:lnTo>
                  <a:lnTo>
                    <a:pt x="1262348" y="4665664"/>
                  </a:lnTo>
                  <a:lnTo>
                    <a:pt x="1222984" y="4641065"/>
                  </a:lnTo>
                  <a:lnTo>
                    <a:pt x="1184107" y="4615962"/>
                  </a:lnTo>
                  <a:lnTo>
                    <a:pt x="1145724" y="4590360"/>
                  </a:lnTo>
                  <a:lnTo>
                    <a:pt x="1107842" y="4564264"/>
                  </a:lnTo>
                  <a:lnTo>
                    <a:pt x="1070467" y="4537682"/>
                  </a:lnTo>
                  <a:lnTo>
                    <a:pt x="1033608" y="4510618"/>
                  </a:lnTo>
                  <a:lnTo>
                    <a:pt x="997270" y="4483079"/>
                  </a:lnTo>
                  <a:lnTo>
                    <a:pt x="961461" y="4455070"/>
                  </a:lnTo>
                  <a:lnTo>
                    <a:pt x="926188" y="4426597"/>
                  </a:lnTo>
                  <a:lnTo>
                    <a:pt x="891458" y="4397666"/>
                  </a:lnTo>
                  <a:lnTo>
                    <a:pt x="857278" y="4368283"/>
                  </a:lnTo>
                  <a:lnTo>
                    <a:pt x="823654" y="4338453"/>
                  </a:lnTo>
                  <a:lnTo>
                    <a:pt x="790595" y="4308183"/>
                  </a:lnTo>
                  <a:lnTo>
                    <a:pt x="758106" y="4277479"/>
                  </a:lnTo>
                  <a:lnTo>
                    <a:pt x="726195" y="4246345"/>
                  </a:lnTo>
                  <a:lnTo>
                    <a:pt x="694869" y="4214788"/>
                  </a:lnTo>
                  <a:lnTo>
                    <a:pt x="664135" y="4182814"/>
                  </a:lnTo>
                  <a:lnTo>
                    <a:pt x="634000" y="4150429"/>
                  </a:lnTo>
                  <a:lnTo>
                    <a:pt x="604470" y="4117638"/>
                  </a:lnTo>
                  <a:lnTo>
                    <a:pt x="575554" y="4084447"/>
                  </a:lnTo>
                  <a:lnTo>
                    <a:pt x="547257" y="4050862"/>
                  </a:lnTo>
                  <a:lnTo>
                    <a:pt x="519587" y="4016890"/>
                  </a:lnTo>
                  <a:lnTo>
                    <a:pt x="492551" y="3982535"/>
                  </a:lnTo>
                  <a:lnTo>
                    <a:pt x="466156" y="3947804"/>
                  </a:lnTo>
                  <a:lnTo>
                    <a:pt x="440408" y="3912702"/>
                  </a:lnTo>
                  <a:lnTo>
                    <a:pt x="415316" y="3877235"/>
                  </a:lnTo>
                  <a:lnTo>
                    <a:pt x="390885" y="3841409"/>
                  </a:lnTo>
                  <a:lnTo>
                    <a:pt x="367124" y="3805231"/>
                  </a:lnTo>
                  <a:lnTo>
                    <a:pt x="344038" y="3768705"/>
                  </a:lnTo>
                  <a:lnTo>
                    <a:pt x="321634" y="3731837"/>
                  </a:lnTo>
                  <a:lnTo>
                    <a:pt x="299921" y="3694634"/>
                  </a:lnTo>
                  <a:lnTo>
                    <a:pt x="278905" y="3657101"/>
                  </a:lnTo>
                  <a:lnTo>
                    <a:pt x="258592" y="3619245"/>
                  </a:lnTo>
                  <a:lnTo>
                    <a:pt x="238990" y="3581070"/>
                  </a:lnTo>
                  <a:lnTo>
                    <a:pt x="220107" y="3542583"/>
                  </a:lnTo>
                  <a:lnTo>
                    <a:pt x="201947" y="3503789"/>
                  </a:lnTo>
                  <a:lnTo>
                    <a:pt x="184520" y="3464695"/>
                  </a:lnTo>
                  <a:lnTo>
                    <a:pt x="167832" y="3425306"/>
                  </a:lnTo>
                  <a:lnTo>
                    <a:pt x="151889" y="3385628"/>
                  </a:lnTo>
                  <a:lnTo>
                    <a:pt x="136700" y="3345667"/>
                  </a:lnTo>
                  <a:lnTo>
                    <a:pt x="122270" y="3305429"/>
                  </a:lnTo>
                  <a:lnTo>
                    <a:pt x="108607" y="3264919"/>
                  </a:lnTo>
                  <a:lnTo>
                    <a:pt x="95718" y="3224143"/>
                  </a:lnTo>
                  <a:lnTo>
                    <a:pt x="83609" y="3183108"/>
                  </a:lnTo>
                  <a:lnTo>
                    <a:pt x="72289" y="3141819"/>
                  </a:lnTo>
                  <a:lnTo>
                    <a:pt x="61763" y="3100282"/>
                  </a:lnTo>
                  <a:lnTo>
                    <a:pt x="52039" y="3058502"/>
                  </a:lnTo>
                  <a:lnTo>
                    <a:pt x="43124" y="3016486"/>
                  </a:lnTo>
                  <a:lnTo>
                    <a:pt x="35025" y="2974239"/>
                  </a:lnTo>
                  <a:lnTo>
                    <a:pt x="27749" y="2931767"/>
                  </a:lnTo>
                  <a:lnTo>
                    <a:pt x="21302" y="2889077"/>
                  </a:lnTo>
                  <a:lnTo>
                    <a:pt x="15692" y="2846173"/>
                  </a:lnTo>
                  <a:lnTo>
                    <a:pt x="10926" y="2803062"/>
                  </a:lnTo>
                  <a:lnTo>
                    <a:pt x="7011" y="2759749"/>
                  </a:lnTo>
                  <a:lnTo>
                    <a:pt x="3954" y="2716241"/>
                  </a:lnTo>
                  <a:lnTo>
                    <a:pt x="1762" y="2672542"/>
                  </a:lnTo>
                  <a:lnTo>
                    <a:pt x="441" y="2628660"/>
                  </a:lnTo>
                  <a:lnTo>
                    <a:pt x="0" y="2584600"/>
                  </a:lnTo>
                  <a:close/>
                </a:path>
              </a:pathLst>
            </a:custGeom>
            <a:ln w="12699">
              <a:solidFill>
                <a:srgbClr val="9B12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63A2FE1B-B4C2-6D0D-A66C-BDE59B924980}"/>
                </a:ext>
              </a:extLst>
            </p:cNvPr>
            <p:cNvSpPr/>
            <p:nvPr/>
          </p:nvSpPr>
          <p:spPr>
            <a:xfrm>
              <a:off x="1299861" y="1775870"/>
              <a:ext cx="5600065" cy="4039235"/>
            </a:xfrm>
            <a:custGeom>
              <a:avLst/>
              <a:gdLst/>
              <a:ahLst/>
              <a:cxnLst/>
              <a:rect l="l" t="t" r="r" b="b"/>
              <a:pathLst>
                <a:path w="5600065" h="4039235">
                  <a:moveTo>
                    <a:pt x="3579875" y="4039167"/>
                  </a:moveTo>
                  <a:lnTo>
                    <a:pt x="3579875" y="3029375"/>
                  </a:lnTo>
                  <a:lnTo>
                    <a:pt x="0" y="3029375"/>
                  </a:lnTo>
                  <a:lnTo>
                    <a:pt x="0" y="1009791"/>
                  </a:lnTo>
                  <a:lnTo>
                    <a:pt x="3579875" y="1009791"/>
                  </a:lnTo>
                  <a:lnTo>
                    <a:pt x="3579875" y="0"/>
                  </a:lnTo>
                  <a:lnTo>
                    <a:pt x="5599459" y="2019583"/>
                  </a:lnTo>
                  <a:lnTo>
                    <a:pt x="3579875" y="4039167"/>
                  </a:lnTo>
                  <a:close/>
                </a:path>
              </a:pathLst>
            </a:custGeom>
            <a:solidFill>
              <a:srgbClr val="8DA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7604B8AE-8467-E8A4-D387-444DE4539BD7}"/>
                </a:ext>
              </a:extLst>
            </p:cNvPr>
            <p:cNvSpPr/>
            <p:nvPr/>
          </p:nvSpPr>
          <p:spPr>
            <a:xfrm>
              <a:off x="1419936" y="2874758"/>
              <a:ext cx="3606165" cy="1841500"/>
            </a:xfrm>
            <a:custGeom>
              <a:avLst/>
              <a:gdLst/>
              <a:ahLst/>
              <a:cxnLst/>
              <a:rect l="l" t="t" r="r" b="b"/>
              <a:pathLst>
                <a:path w="3606165" h="1841500">
                  <a:moveTo>
                    <a:pt x="3299214" y="1841392"/>
                  </a:moveTo>
                  <a:lnTo>
                    <a:pt x="306904" y="1841392"/>
                  </a:lnTo>
                  <a:lnTo>
                    <a:pt x="257123" y="1837375"/>
                  </a:lnTo>
                  <a:lnTo>
                    <a:pt x="209899" y="1825746"/>
                  </a:lnTo>
                  <a:lnTo>
                    <a:pt x="165864" y="1807136"/>
                  </a:lnTo>
                  <a:lnTo>
                    <a:pt x="125650" y="1782177"/>
                  </a:lnTo>
                  <a:lnTo>
                    <a:pt x="89890" y="1751501"/>
                  </a:lnTo>
                  <a:lnTo>
                    <a:pt x="59214" y="1715741"/>
                  </a:lnTo>
                  <a:lnTo>
                    <a:pt x="34256" y="1675527"/>
                  </a:lnTo>
                  <a:lnTo>
                    <a:pt x="15646" y="1631492"/>
                  </a:lnTo>
                  <a:lnTo>
                    <a:pt x="4016" y="1584268"/>
                  </a:lnTo>
                  <a:lnTo>
                    <a:pt x="0" y="1534486"/>
                  </a:lnTo>
                  <a:lnTo>
                    <a:pt x="0" y="306904"/>
                  </a:lnTo>
                  <a:lnTo>
                    <a:pt x="4016" y="257123"/>
                  </a:lnTo>
                  <a:lnTo>
                    <a:pt x="15646" y="209899"/>
                  </a:lnTo>
                  <a:lnTo>
                    <a:pt x="34256" y="165864"/>
                  </a:lnTo>
                  <a:lnTo>
                    <a:pt x="59214" y="125650"/>
                  </a:lnTo>
                  <a:lnTo>
                    <a:pt x="89890" y="89890"/>
                  </a:lnTo>
                  <a:lnTo>
                    <a:pt x="125650" y="59214"/>
                  </a:lnTo>
                  <a:lnTo>
                    <a:pt x="165864" y="34256"/>
                  </a:lnTo>
                  <a:lnTo>
                    <a:pt x="209899" y="15646"/>
                  </a:lnTo>
                  <a:lnTo>
                    <a:pt x="257123" y="4016"/>
                  </a:lnTo>
                  <a:lnTo>
                    <a:pt x="306904" y="0"/>
                  </a:lnTo>
                  <a:lnTo>
                    <a:pt x="3299214" y="0"/>
                  </a:lnTo>
                  <a:lnTo>
                    <a:pt x="3347514" y="3823"/>
                  </a:lnTo>
                  <a:lnTo>
                    <a:pt x="3394190" y="15065"/>
                  </a:lnTo>
                  <a:lnTo>
                    <a:pt x="3438417" y="33384"/>
                  </a:lnTo>
                  <a:lnTo>
                    <a:pt x="3479371" y="58440"/>
                  </a:lnTo>
                  <a:lnTo>
                    <a:pt x="3516228" y="89890"/>
                  </a:lnTo>
                  <a:lnTo>
                    <a:pt x="3547678" y="126747"/>
                  </a:lnTo>
                  <a:lnTo>
                    <a:pt x="3572734" y="167701"/>
                  </a:lnTo>
                  <a:lnTo>
                    <a:pt x="3591053" y="211928"/>
                  </a:lnTo>
                  <a:lnTo>
                    <a:pt x="3602295" y="258604"/>
                  </a:lnTo>
                  <a:lnTo>
                    <a:pt x="3606118" y="306904"/>
                  </a:lnTo>
                  <a:lnTo>
                    <a:pt x="3606118" y="1534486"/>
                  </a:lnTo>
                  <a:lnTo>
                    <a:pt x="3602102" y="1584268"/>
                  </a:lnTo>
                  <a:lnTo>
                    <a:pt x="3590472" y="1631492"/>
                  </a:lnTo>
                  <a:lnTo>
                    <a:pt x="3571862" y="1675527"/>
                  </a:lnTo>
                  <a:lnTo>
                    <a:pt x="3546904" y="1715741"/>
                  </a:lnTo>
                  <a:lnTo>
                    <a:pt x="3516228" y="1751501"/>
                  </a:lnTo>
                  <a:lnTo>
                    <a:pt x="3480468" y="1782177"/>
                  </a:lnTo>
                  <a:lnTo>
                    <a:pt x="3440254" y="1807136"/>
                  </a:lnTo>
                  <a:lnTo>
                    <a:pt x="3396220" y="1825746"/>
                  </a:lnTo>
                  <a:lnTo>
                    <a:pt x="3348996" y="1837375"/>
                  </a:lnTo>
                  <a:lnTo>
                    <a:pt x="3299214" y="1841392"/>
                  </a:lnTo>
                  <a:close/>
                </a:path>
              </a:pathLst>
            </a:custGeom>
            <a:solidFill>
              <a:srgbClr val="A05A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9">
            <a:extLst>
              <a:ext uri="{FF2B5EF4-FFF2-40B4-BE49-F238E27FC236}">
                <a16:creationId xmlns:a16="http://schemas.microsoft.com/office/drawing/2014/main" id="{12903A3C-7A97-8F13-B425-B34E8A0CCA73}"/>
              </a:ext>
            </a:extLst>
          </p:cNvPr>
          <p:cNvSpPr txBox="1"/>
          <p:nvPr/>
        </p:nvSpPr>
        <p:spPr>
          <a:xfrm>
            <a:off x="1649892" y="3069193"/>
            <a:ext cx="3142615" cy="132651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2600" b="1" spc="-10" dirty="0">
                <a:solidFill>
                  <a:srgbClr val="FFFFFF"/>
                </a:solidFill>
                <a:latin typeface="Calibri"/>
                <a:cs typeface="Calibri"/>
              </a:rPr>
              <a:t>Indagación</a:t>
            </a:r>
            <a:r>
              <a:rPr sz="26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Calibri"/>
                <a:cs typeface="Calibri"/>
              </a:rPr>
              <a:t>científica</a:t>
            </a:r>
            <a:endParaRPr sz="2600">
              <a:latin typeface="Calibri"/>
              <a:cs typeface="Calibri"/>
            </a:endParaRPr>
          </a:p>
          <a:p>
            <a:pPr marL="12700" marR="5080" indent="1270" algn="ctr">
              <a:lnSpc>
                <a:spcPts val="2810"/>
              </a:lnSpc>
              <a:spcBef>
                <a:spcPts val="950"/>
              </a:spcBef>
            </a:pPr>
            <a:r>
              <a:rPr sz="2600" b="1" spc="-10" dirty="0">
                <a:solidFill>
                  <a:srgbClr val="FFFFFF"/>
                </a:solidFill>
                <a:latin typeface="Calibri"/>
                <a:cs typeface="Calibri"/>
              </a:rPr>
              <a:t>Alfabetización científica</a:t>
            </a:r>
            <a:r>
              <a:rPr sz="2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Calibri"/>
                <a:cs typeface="Calibri"/>
              </a:rPr>
              <a:t>tecnológica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25" name="object 10">
            <a:extLst>
              <a:ext uri="{FF2B5EF4-FFF2-40B4-BE49-F238E27FC236}">
                <a16:creationId xmlns:a16="http://schemas.microsoft.com/office/drawing/2014/main" id="{01008DD7-C1C3-19A4-5E3F-621CF9C7CB59}"/>
              </a:ext>
            </a:extLst>
          </p:cNvPr>
          <p:cNvGrpSpPr/>
          <p:nvPr/>
        </p:nvGrpSpPr>
        <p:grpSpPr>
          <a:xfrm>
            <a:off x="7632252" y="3675908"/>
            <a:ext cx="4269105" cy="2853690"/>
            <a:chOff x="7632252" y="3675908"/>
            <a:chExt cx="4269105" cy="2853690"/>
          </a:xfrm>
        </p:grpSpPr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4B4D54E0-E235-BA5E-44A1-44DC554ED51C}"/>
                </a:ext>
              </a:extLst>
            </p:cNvPr>
            <p:cNvSpPr/>
            <p:nvPr/>
          </p:nvSpPr>
          <p:spPr>
            <a:xfrm>
              <a:off x="7637015" y="3680671"/>
              <a:ext cx="4259580" cy="2844165"/>
            </a:xfrm>
            <a:custGeom>
              <a:avLst/>
              <a:gdLst/>
              <a:ahLst/>
              <a:cxnLst/>
              <a:rect l="l" t="t" r="r" b="b"/>
              <a:pathLst>
                <a:path w="4259580" h="2844165">
                  <a:moveTo>
                    <a:pt x="3785466" y="2843666"/>
                  </a:moveTo>
                  <a:lnTo>
                    <a:pt x="473953" y="2843666"/>
                  </a:lnTo>
                  <a:lnTo>
                    <a:pt x="425494" y="2841220"/>
                  </a:lnTo>
                  <a:lnTo>
                    <a:pt x="378435" y="2834037"/>
                  </a:lnTo>
                  <a:lnTo>
                    <a:pt x="333014" y="2822358"/>
                  </a:lnTo>
                  <a:lnTo>
                    <a:pt x="289469" y="2806421"/>
                  </a:lnTo>
                  <a:lnTo>
                    <a:pt x="248039" y="2786463"/>
                  </a:lnTo>
                  <a:lnTo>
                    <a:pt x="208961" y="2762723"/>
                  </a:lnTo>
                  <a:lnTo>
                    <a:pt x="172475" y="2735438"/>
                  </a:lnTo>
                  <a:lnTo>
                    <a:pt x="138817" y="2704849"/>
                  </a:lnTo>
                  <a:lnTo>
                    <a:pt x="108228" y="2671191"/>
                  </a:lnTo>
                  <a:lnTo>
                    <a:pt x="80943" y="2634705"/>
                  </a:lnTo>
                  <a:lnTo>
                    <a:pt x="57203" y="2595627"/>
                  </a:lnTo>
                  <a:lnTo>
                    <a:pt x="37245" y="2554197"/>
                  </a:lnTo>
                  <a:lnTo>
                    <a:pt x="21308" y="2510652"/>
                  </a:lnTo>
                  <a:lnTo>
                    <a:pt x="9629" y="2465231"/>
                  </a:lnTo>
                  <a:lnTo>
                    <a:pt x="2446" y="2418172"/>
                  </a:lnTo>
                  <a:lnTo>
                    <a:pt x="0" y="2369712"/>
                  </a:lnTo>
                  <a:lnTo>
                    <a:pt x="0" y="473953"/>
                  </a:lnTo>
                  <a:lnTo>
                    <a:pt x="2446" y="425494"/>
                  </a:lnTo>
                  <a:lnTo>
                    <a:pt x="9629" y="378435"/>
                  </a:lnTo>
                  <a:lnTo>
                    <a:pt x="21308" y="333014"/>
                  </a:lnTo>
                  <a:lnTo>
                    <a:pt x="37245" y="289469"/>
                  </a:lnTo>
                  <a:lnTo>
                    <a:pt x="57203" y="248039"/>
                  </a:lnTo>
                  <a:lnTo>
                    <a:pt x="80943" y="208961"/>
                  </a:lnTo>
                  <a:lnTo>
                    <a:pt x="108228" y="172475"/>
                  </a:lnTo>
                  <a:lnTo>
                    <a:pt x="138817" y="138817"/>
                  </a:lnTo>
                  <a:lnTo>
                    <a:pt x="172475" y="108228"/>
                  </a:lnTo>
                  <a:lnTo>
                    <a:pt x="208961" y="80943"/>
                  </a:lnTo>
                  <a:lnTo>
                    <a:pt x="248039" y="57203"/>
                  </a:lnTo>
                  <a:lnTo>
                    <a:pt x="289469" y="37245"/>
                  </a:lnTo>
                  <a:lnTo>
                    <a:pt x="333014" y="21308"/>
                  </a:lnTo>
                  <a:lnTo>
                    <a:pt x="378435" y="9629"/>
                  </a:lnTo>
                  <a:lnTo>
                    <a:pt x="425494" y="2446"/>
                  </a:lnTo>
                  <a:lnTo>
                    <a:pt x="473953" y="0"/>
                  </a:lnTo>
                  <a:lnTo>
                    <a:pt x="3785466" y="0"/>
                  </a:lnTo>
                  <a:lnTo>
                    <a:pt x="3832311" y="2319"/>
                  </a:lnTo>
                  <a:lnTo>
                    <a:pt x="3878362" y="9191"/>
                  </a:lnTo>
                  <a:lnTo>
                    <a:pt x="3923309" y="20486"/>
                  </a:lnTo>
                  <a:lnTo>
                    <a:pt x="3966841" y="36077"/>
                  </a:lnTo>
                  <a:lnTo>
                    <a:pt x="4008647" y="55834"/>
                  </a:lnTo>
                  <a:lnTo>
                    <a:pt x="4048416" y="79629"/>
                  </a:lnTo>
                  <a:lnTo>
                    <a:pt x="4085839" y="107333"/>
                  </a:lnTo>
                  <a:lnTo>
                    <a:pt x="4120602" y="138817"/>
                  </a:lnTo>
                  <a:lnTo>
                    <a:pt x="4152087" y="173581"/>
                  </a:lnTo>
                  <a:lnTo>
                    <a:pt x="4179791" y="211004"/>
                  </a:lnTo>
                  <a:lnTo>
                    <a:pt x="4203585" y="250773"/>
                  </a:lnTo>
                  <a:lnTo>
                    <a:pt x="4223343" y="292579"/>
                  </a:lnTo>
                  <a:lnTo>
                    <a:pt x="4238934" y="336111"/>
                  </a:lnTo>
                  <a:lnTo>
                    <a:pt x="4250229" y="381058"/>
                  </a:lnTo>
                  <a:lnTo>
                    <a:pt x="4257101" y="427109"/>
                  </a:lnTo>
                  <a:lnTo>
                    <a:pt x="4259420" y="473953"/>
                  </a:lnTo>
                  <a:lnTo>
                    <a:pt x="4259420" y="2369712"/>
                  </a:lnTo>
                  <a:lnTo>
                    <a:pt x="4256974" y="2418172"/>
                  </a:lnTo>
                  <a:lnTo>
                    <a:pt x="4249791" y="2465231"/>
                  </a:lnTo>
                  <a:lnTo>
                    <a:pt x="4238112" y="2510652"/>
                  </a:lnTo>
                  <a:lnTo>
                    <a:pt x="4222175" y="2554197"/>
                  </a:lnTo>
                  <a:lnTo>
                    <a:pt x="4202217" y="2595627"/>
                  </a:lnTo>
                  <a:lnTo>
                    <a:pt x="4178477" y="2634705"/>
                  </a:lnTo>
                  <a:lnTo>
                    <a:pt x="4151193" y="2671191"/>
                  </a:lnTo>
                  <a:lnTo>
                    <a:pt x="4120603" y="2704849"/>
                  </a:lnTo>
                  <a:lnTo>
                    <a:pt x="4086945" y="2735438"/>
                  </a:lnTo>
                  <a:lnTo>
                    <a:pt x="4050459" y="2762723"/>
                  </a:lnTo>
                  <a:lnTo>
                    <a:pt x="4011381" y="2786463"/>
                  </a:lnTo>
                  <a:lnTo>
                    <a:pt x="3969951" y="2806421"/>
                  </a:lnTo>
                  <a:lnTo>
                    <a:pt x="3926406" y="2822358"/>
                  </a:lnTo>
                  <a:lnTo>
                    <a:pt x="3880985" y="2834037"/>
                  </a:lnTo>
                  <a:lnTo>
                    <a:pt x="3833926" y="2841220"/>
                  </a:lnTo>
                  <a:lnTo>
                    <a:pt x="3785466" y="2843666"/>
                  </a:lnTo>
                  <a:close/>
                </a:path>
              </a:pathLst>
            </a:custGeom>
            <a:solidFill>
              <a:srgbClr val="A05A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E2C378DE-4358-4602-BE6B-9B4ACA766E6B}"/>
                </a:ext>
              </a:extLst>
            </p:cNvPr>
            <p:cNvSpPr/>
            <p:nvPr/>
          </p:nvSpPr>
          <p:spPr>
            <a:xfrm>
              <a:off x="7637015" y="3680671"/>
              <a:ext cx="4259580" cy="2844165"/>
            </a:xfrm>
            <a:custGeom>
              <a:avLst/>
              <a:gdLst/>
              <a:ahLst/>
              <a:cxnLst/>
              <a:rect l="l" t="t" r="r" b="b"/>
              <a:pathLst>
                <a:path w="4259580" h="2844165">
                  <a:moveTo>
                    <a:pt x="0" y="473953"/>
                  </a:moveTo>
                  <a:lnTo>
                    <a:pt x="2446" y="425494"/>
                  </a:lnTo>
                  <a:lnTo>
                    <a:pt x="9629" y="378435"/>
                  </a:lnTo>
                  <a:lnTo>
                    <a:pt x="21308" y="333014"/>
                  </a:lnTo>
                  <a:lnTo>
                    <a:pt x="37245" y="289469"/>
                  </a:lnTo>
                  <a:lnTo>
                    <a:pt x="57203" y="248039"/>
                  </a:lnTo>
                  <a:lnTo>
                    <a:pt x="80943" y="208961"/>
                  </a:lnTo>
                  <a:lnTo>
                    <a:pt x="108228" y="172475"/>
                  </a:lnTo>
                  <a:lnTo>
                    <a:pt x="138817" y="138817"/>
                  </a:lnTo>
                  <a:lnTo>
                    <a:pt x="172475" y="108228"/>
                  </a:lnTo>
                  <a:lnTo>
                    <a:pt x="208961" y="80943"/>
                  </a:lnTo>
                  <a:lnTo>
                    <a:pt x="248039" y="57203"/>
                  </a:lnTo>
                  <a:lnTo>
                    <a:pt x="289469" y="37245"/>
                  </a:lnTo>
                  <a:lnTo>
                    <a:pt x="333014" y="21308"/>
                  </a:lnTo>
                  <a:lnTo>
                    <a:pt x="378435" y="9629"/>
                  </a:lnTo>
                  <a:lnTo>
                    <a:pt x="425494" y="2446"/>
                  </a:lnTo>
                  <a:lnTo>
                    <a:pt x="473953" y="0"/>
                  </a:lnTo>
                  <a:lnTo>
                    <a:pt x="3785466" y="0"/>
                  </a:lnTo>
                  <a:lnTo>
                    <a:pt x="3832311" y="2319"/>
                  </a:lnTo>
                  <a:lnTo>
                    <a:pt x="3878362" y="9191"/>
                  </a:lnTo>
                  <a:lnTo>
                    <a:pt x="3923309" y="20486"/>
                  </a:lnTo>
                  <a:lnTo>
                    <a:pt x="3966841" y="36077"/>
                  </a:lnTo>
                  <a:lnTo>
                    <a:pt x="4008647" y="55834"/>
                  </a:lnTo>
                  <a:lnTo>
                    <a:pt x="4048416" y="79629"/>
                  </a:lnTo>
                  <a:lnTo>
                    <a:pt x="4085839" y="107333"/>
                  </a:lnTo>
                  <a:lnTo>
                    <a:pt x="4120602" y="138817"/>
                  </a:lnTo>
                  <a:lnTo>
                    <a:pt x="4152087" y="173581"/>
                  </a:lnTo>
                  <a:lnTo>
                    <a:pt x="4179791" y="211004"/>
                  </a:lnTo>
                  <a:lnTo>
                    <a:pt x="4203585" y="250773"/>
                  </a:lnTo>
                  <a:lnTo>
                    <a:pt x="4223343" y="292579"/>
                  </a:lnTo>
                  <a:lnTo>
                    <a:pt x="4238934" y="336111"/>
                  </a:lnTo>
                  <a:lnTo>
                    <a:pt x="4250229" y="381058"/>
                  </a:lnTo>
                  <a:lnTo>
                    <a:pt x="4257101" y="427109"/>
                  </a:lnTo>
                  <a:lnTo>
                    <a:pt x="4259420" y="473953"/>
                  </a:lnTo>
                  <a:lnTo>
                    <a:pt x="4259420" y="2369712"/>
                  </a:lnTo>
                  <a:lnTo>
                    <a:pt x="4256974" y="2418172"/>
                  </a:lnTo>
                  <a:lnTo>
                    <a:pt x="4249791" y="2465231"/>
                  </a:lnTo>
                  <a:lnTo>
                    <a:pt x="4238112" y="2510652"/>
                  </a:lnTo>
                  <a:lnTo>
                    <a:pt x="4222175" y="2554197"/>
                  </a:lnTo>
                  <a:lnTo>
                    <a:pt x="4202217" y="2595627"/>
                  </a:lnTo>
                  <a:lnTo>
                    <a:pt x="4178477" y="2634705"/>
                  </a:lnTo>
                  <a:lnTo>
                    <a:pt x="4151193" y="2671191"/>
                  </a:lnTo>
                  <a:lnTo>
                    <a:pt x="4120603" y="2704849"/>
                  </a:lnTo>
                  <a:lnTo>
                    <a:pt x="4086945" y="2735438"/>
                  </a:lnTo>
                  <a:lnTo>
                    <a:pt x="4050459" y="2762723"/>
                  </a:lnTo>
                  <a:lnTo>
                    <a:pt x="4011381" y="2786463"/>
                  </a:lnTo>
                  <a:lnTo>
                    <a:pt x="3969951" y="2806421"/>
                  </a:lnTo>
                  <a:lnTo>
                    <a:pt x="3926406" y="2822358"/>
                  </a:lnTo>
                  <a:lnTo>
                    <a:pt x="3880985" y="2834037"/>
                  </a:lnTo>
                  <a:lnTo>
                    <a:pt x="3833926" y="2841220"/>
                  </a:lnTo>
                  <a:lnTo>
                    <a:pt x="3785466" y="2843666"/>
                  </a:lnTo>
                  <a:lnTo>
                    <a:pt x="473953" y="2843666"/>
                  </a:lnTo>
                  <a:lnTo>
                    <a:pt x="425494" y="2841220"/>
                  </a:lnTo>
                  <a:lnTo>
                    <a:pt x="378435" y="2834037"/>
                  </a:lnTo>
                  <a:lnTo>
                    <a:pt x="333014" y="2822358"/>
                  </a:lnTo>
                  <a:lnTo>
                    <a:pt x="289469" y="2806421"/>
                  </a:lnTo>
                  <a:lnTo>
                    <a:pt x="248039" y="2786463"/>
                  </a:lnTo>
                  <a:lnTo>
                    <a:pt x="208961" y="2762723"/>
                  </a:lnTo>
                  <a:lnTo>
                    <a:pt x="172475" y="2735438"/>
                  </a:lnTo>
                  <a:lnTo>
                    <a:pt x="138817" y="2704849"/>
                  </a:lnTo>
                  <a:lnTo>
                    <a:pt x="108228" y="2671191"/>
                  </a:lnTo>
                  <a:lnTo>
                    <a:pt x="80943" y="2634705"/>
                  </a:lnTo>
                  <a:lnTo>
                    <a:pt x="57203" y="2595627"/>
                  </a:lnTo>
                  <a:lnTo>
                    <a:pt x="37245" y="2554197"/>
                  </a:lnTo>
                  <a:lnTo>
                    <a:pt x="21308" y="2510652"/>
                  </a:lnTo>
                  <a:lnTo>
                    <a:pt x="9629" y="2465231"/>
                  </a:lnTo>
                  <a:lnTo>
                    <a:pt x="2446" y="2418172"/>
                  </a:lnTo>
                  <a:lnTo>
                    <a:pt x="0" y="2369712"/>
                  </a:lnTo>
                  <a:lnTo>
                    <a:pt x="0" y="473953"/>
                  </a:lnTo>
                  <a:close/>
                </a:path>
              </a:pathLst>
            </a:custGeom>
            <a:ln w="9524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3">
            <a:extLst>
              <a:ext uri="{FF2B5EF4-FFF2-40B4-BE49-F238E27FC236}">
                <a16:creationId xmlns:a16="http://schemas.microsoft.com/office/drawing/2014/main" id="{05209344-4C57-7879-F061-EDB747ECC1AB}"/>
              </a:ext>
            </a:extLst>
          </p:cNvPr>
          <p:cNvSpPr txBox="1"/>
          <p:nvPr/>
        </p:nvSpPr>
        <p:spPr>
          <a:xfrm>
            <a:off x="7883123" y="3709061"/>
            <a:ext cx="3796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080" indent="-2520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4160" algn="l"/>
                <a:tab pos="1602740" algn="l"/>
                <a:tab pos="1947545" algn="l"/>
                <a:tab pos="3526154" algn="l"/>
              </a:tabLst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CONSTRUIR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RECONSTRUIR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CONOCIMIENTO.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BCD4BD10-0F4D-2BE3-B0AD-6E9B399DA2FB}"/>
              </a:ext>
            </a:extLst>
          </p:cNvPr>
          <p:cNvSpPr txBox="1"/>
          <p:nvPr/>
        </p:nvSpPr>
        <p:spPr>
          <a:xfrm>
            <a:off x="7883123" y="4532021"/>
            <a:ext cx="3797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080" indent="-2520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4160" algn="l"/>
                <a:tab pos="1993264" algn="l"/>
                <a:tab pos="2517140" algn="l"/>
                <a:tab pos="3021330" algn="l"/>
              </a:tabLst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COMPRENSIÓN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CIENCIA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PROCESO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PRODUCTO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0F3FD894-356D-1004-51F6-9B2B8A875297}"/>
              </a:ext>
            </a:extLst>
          </p:cNvPr>
          <p:cNvSpPr txBox="1"/>
          <p:nvPr/>
        </p:nvSpPr>
        <p:spPr>
          <a:xfrm>
            <a:off x="9483732" y="5354981"/>
            <a:ext cx="2197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1809">
              <a:lnSpc>
                <a:spcPct val="100000"/>
              </a:lnSpc>
              <a:spcBef>
                <a:spcPts val="100"/>
              </a:spcBef>
              <a:tabLst>
                <a:tab pos="721995" algn="l"/>
                <a:tab pos="1139825" algn="l"/>
                <a:tab pos="1927860" algn="l"/>
              </a:tabLst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CONOCIMIENTOS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TOMA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9D40E31A-B02F-F7DF-9F7E-353B96A82431}"/>
              </a:ext>
            </a:extLst>
          </p:cNvPr>
          <p:cNvSpPr txBox="1"/>
          <p:nvPr/>
        </p:nvSpPr>
        <p:spPr>
          <a:xfrm>
            <a:off x="7883123" y="5354981"/>
            <a:ext cx="14693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5080" indent="-2520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4160" algn="l"/>
              </a:tabLst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APLICAR CIENTÍFICOS DECISIONES.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2" name="object 17">
            <a:extLst>
              <a:ext uri="{FF2B5EF4-FFF2-40B4-BE49-F238E27FC236}">
                <a16:creationId xmlns:a16="http://schemas.microsoft.com/office/drawing/2014/main" id="{EEE42A8A-20CC-88E1-489F-AF27CF697F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226" y="919000"/>
            <a:ext cx="3094441" cy="26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E212-C23A-D99E-A2FF-3E10CF82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C9D2DC0-25CD-4556-627B-0775538023BE}"/>
              </a:ext>
            </a:extLst>
          </p:cNvPr>
          <p:cNvSpPr/>
          <p:nvPr/>
        </p:nvSpPr>
        <p:spPr>
          <a:xfrm>
            <a:off x="0" y="143453"/>
            <a:ext cx="12192000" cy="678815"/>
          </a:xfrm>
          <a:custGeom>
            <a:avLst/>
            <a:gdLst/>
            <a:ahLst/>
            <a:cxnLst/>
            <a:rect l="l" t="t" r="r" b="b"/>
            <a:pathLst>
              <a:path w="12192000" h="678815">
                <a:moveTo>
                  <a:pt x="12191999" y="678583"/>
                </a:moveTo>
                <a:lnTo>
                  <a:pt x="0" y="678583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78583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3912F5E-C507-AC1B-4B67-9492979400ED}"/>
              </a:ext>
            </a:extLst>
          </p:cNvPr>
          <p:cNvSpPr txBox="1">
            <a:spLocks/>
          </p:cNvSpPr>
          <p:nvPr/>
        </p:nvSpPr>
        <p:spPr>
          <a:xfrm>
            <a:off x="73025" y="-95863"/>
            <a:ext cx="11670111" cy="1019019"/>
          </a:xfrm>
          <a:prstGeom prst="rect">
            <a:avLst/>
          </a:prstGeom>
        </p:spPr>
        <p:txBody>
          <a:bodyPr vert="horz" wrap="square" lIns="0" tIns="239905" rIns="0" bIns="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747645">
              <a:spcBef>
                <a:spcPts val="110"/>
              </a:spcBef>
            </a:pPr>
            <a:r>
              <a:rPr lang="es-ES"/>
              <a:t>Analizamos</a:t>
            </a:r>
            <a:r>
              <a:rPr lang="es-ES" spc="-40"/>
              <a:t> </a:t>
            </a:r>
            <a:r>
              <a:rPr lang="es-ES"/>
              <a:t>el</a:t>
            </a:r>
            <a:r>
              <a:rPr lang="es-ES" spc="-25"/>
              <a:t> </a:t>
            </a:r>
            <a:r>
              <a:rPr lang="es-ES"/>
              <a:t>enfoque</a:t>
            </a:r>
            <a:r>
              <a:rPr lang="es-ES" spc="-25"/>
              <a:t> </a:t>
            </a:r>
            <a:r>
              <a:rPr lang="es-ES"/>
              <a:t>del</a:t>
            </a:r>
            <a:r>
              <a:rPr lang="es-ES" spc="-25"/>
              <a:t> </a:t>
            </a:r>
            <a:r>
              <a:rPr lang="es-ES" spc="-20"/>
              <a:t>área</a:t>
            </a:r>
            <a:endParaRPr lang="es-ES" spc="-20" dirty="0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AA729AEF-CF3F-A1B2-9B74-2F90A99C07F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15" y="1012855"/>
            <a:ext cx="8857568" cy="5634731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BC08C4B-05AD-9FEA-9E7C-DDEF22224124}"/>
              </a:ext>
            </a:extLst>
          </p:cNvPr>
          <p:cNvSpPr txBox="1"/>
          <p:nvPr/>
        </p:nvSpPr>
        <p:spPr>
          <a:xfrm>
            <a:off x="1285087" y="2463003"/>
            <a:ext cx="1833880" cy="28486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776605">
              <a:lnSpc>
                <a:spcPts val="1939"/>
              </a:lnSpc>
              <a:spcBef>
                <a:spcPts val="34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Indagación científica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64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Indagar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científicamente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conocer,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comprender</a:t>
            </a:r>
            <a:r>
              <a:rPr sz="1800" b="1" spc="-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y</a:t>
            </a:r>
            <a:r>
              <a:rPr sz="1800" b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00"/>
                </a:solidFill>
                <a:latin typeface="Calibri"/>
                <a:cs typeface="Calibri"/>
              </a:rPr>
              <a:t>usar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los</a:t>
            </a:r>
            <a:r>
              <a:rPr sz="1800" b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procedimientos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de</a:t>
            </a:r>
            <a:r>
              <a:rPr sz="1800" b="1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ciencia</a:t>
            </a:r>
            <a:r>
              <a:rPr sz="1800" b="1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00"/>
                </a:solidFill>
                <a:latin typeface="Calibri"/>
                <a:cs typeface="Calibri"/>
              </a:rPr>
              <a:t>para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construir</a:t>
            </a:r>
            <a:r>
              <a:rPr sz="1800" b="1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00"/>
                </a:solidFill>
                <a:latin typeface="Calibri"/>
                <a:cs typeface="Calibri"/>
              </a:rPr>
              <a:t>o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reconstruir conocimientos.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DC17735-F9A3-F91A-1A46-D85C2CA49581}"/>
              </a:ext>
            </a:extLst>
          </p:cNvPr>
          <p:cNvSpPr txBox="1"/>
          <p:nvPr/>
        </p:nvSpPr>
        <p:spPr>
          <a:xfrm>
            <a:off x="3350158" y="2266426"/>
            <a:ext cx="1826260" cy="30956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453390">
              <a:lnSpc>
                <a:spcPts val="1939"/>
              </a:lnSpc>
              <a:spcBef>
                <a:spcPts val="34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Alfabetización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científica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y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tecnológica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64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alfabetización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científica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tecnológica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implica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estudiantes </a:t>
            </a:r>
            <a:r>
              <a:rPr sz="1800" dirty="0">
                <a:solidFill>
                  <a:srgbClr val="FFFF00"/>
                </a:solidFill>
                <a:latin typeface="Calibri"/>
                <a:cs typeface="Calibri"/>
              </a:rPr>
              <a:t>usen</a:t>
            </a:r>
            <a:r>
              <a:rPr sz="18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00"/>
                </a:solidFill>
                <a:latin typeface="Calibri"/>
                <a:cs typeface="Calibri"/>
              </a:rPr>
              <a:t>el </a:t>
            </a:r>
            <a:r>
              <a:rPr sz="1800" spc="-10" dirty="0">
                <a:solidFill>
                  <a:srgbClr val="FFFF00"/>
                </a:solidFill>
                <a:latin typeface="Calibri"/>
                <a:cs typeface="Calibri"/>
              </a:rPr>
              <a:t>conocimiento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científico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tecnológico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vida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cotidiana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312049F6-44A6-E723-BCAF-CD9A759FA8CE}"/>
              </a:ext>
            </a:extLst>
          </p:cNvPr>
          <p:cNvSpPr txBox="1"/>
          <p:nvPr/>
        </p:nvSpPr>
        <p:spPr>
          <a:xfrm>
            <a:off x="6057463" y="1031049"/>
            <a:ext cx="16065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Exploración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realidad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cuestionamiento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5F1AB7DC-F6AA-E9AB-71D9-C5E9C0EE8500}"/>
              </a:ext>
            </a:extLst>
          </p:cNvPr>
          <p:cNvSpPr txBox="1"/>
          <p:nvPr/>
        </p:nvSpPr>
        <p:spPr>
          <a:xfrm>
            <a:off x="6488010" y="2224790"/>
            <a:ext cx="21374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Expresión,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diálogo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intercambio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formas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pensar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22804868-1A68-7B8E-C7C6-7495AA8060DA}"/>
              </a:ext>
            </a:extLst>
          </p:cNvPr>
          <p:cNvSpPr txBox="1"/>
          <p:nvPr/>
        </p:nvSpPr>
        <p:spPr>
          <a:xfrm>
            <a:off x="6484777" y="3440844"/>
            <a:ext cx="21767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Construcción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activa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conocimiento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profundidad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4BCCDCEB-C275-65D0-7B3A-BC26DE1D98E1}"/>
              </a:ext>
            </a:extLst>
          </p:cNvPr>
          <p:cNvSpPr txBox="1"/>
          <p:nvPr/>
        </p:nvSpPr>
        <p:spPr>
          <a:xfrm>
            <a:off x="6412648" y="4515315"/>
            <a:ext cx="22999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Evaluación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beneficios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limitaciones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ciencia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E55C2867-8908-8DDA-EF25-A78C0C945180}"/>
              </a:ext>
            </a:extLst>
          </p:cNvPr>
          <p:cNvSpPr txBox="1"/>
          <p:nvPr/>
        </p:nvSpPr>
        <p:spPr>
          <a:xfrm>
            <a:off x="5881164" y="5612315"/>
            <a:ext cx="2284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Implica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usar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conocimiento</a:t>
            </a:r>
            <a:r>
              <a:rPr sz="18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CyT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vida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cotidiana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2">
            <a:extLst>
              <a:ext uri="{FF2B5EF4-FFF2-40B4-BE49-F238E27FC236}">
                <a16:creationId xmlns:a16="http://schemas.microsoft.com/office/drawing/2014/main" id="{D3029507-FF04-5B96-0DF8-8CD82F5585ED}"/>
              </a:ext>
            </a:extLst>
          </p:cNvPr>
          <p:cNvGrpSpPr/>
          <p:nvPr/>
        </p:nvGrpSpPr>
        <p:grpSpPr>
          <a:xfrm>
            <a:off x="9151761" y="985576"/>
            <a:ext cx="2760980" cy="1303020"/>
            <a:chOff x="9151761" y="985576"/>
            <a:chExt cx="2760980" cy="1303020"/>
          </a:xfrm>
        </p:grpSpPr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29A93851-8057-2AFE-F148-7D1D6B3BB6EE}"/>
                </a:ext>
              </a:extLst>
            </p:cNvPr>
            <p:cNvSpPr/>
            <p:nvPr/>
          </p:nvSpPr>
          <p:spPr>
            <a:xfrm>
              <a:off x="9158111" y="991926"/>
              <a:ext cx="2748280" cy="1290320"/>
            </a:xfrm>
            <a:custGeom>
              <a:avLst/>
              <a:gdLst/>
              <a:ahLst/>
              <a:cxnLst/>
              <a:rect l="l" t="t" r="r" b="b"/>
              <a:pathLst>
                <a:path w="2748279" h="1290320">
                  <a:moveTo>
                    <a:pt x="2532984" y="1289845"/>
                  </a:moveTo>
                  <a:lnTo>
                    <a:pt x="214978" y="1289845"/>
                  </a:lnTo>
                  <a:lnTo>
                    <a:pt x="165686" y="1284168"/>
                  </a:lnTo>
                  <a:lnTo>
                    <a:pt x="120436" y="1267995"/>
                  </a:lnTo>
                  <a:lnTo>
                    <a:pt x="80520" y="1242617"/>
                  </a:lnTo>
                  <a:lnTo>
                    <a:pt x="47228" y="1209325"/>
                  </a:lnTo>
                  <a:lnTo>
                    <a:pt x="21850" y="1169409"/>
                  </a:lnTo>
                  <a:lnTo>
                    <a:pt x="5677" y="1124159"/>
                  </a:lnTo>
                  <a:lnTo>
                    <a:pt x="0" y="1074867"/>
                  </a:lnTo>
                  <a:lnTo>
                    <a:pt x="0" y="214978"/>
                  </a:lnTo>
                  <a:lnTo>
                    <a:pt x="5677" y="165686"/>
                  </a:lnTo>
                  <a:lnTo>
                    <a:pt x="21850" y="120436"/>
                  </a:lnTo>
                  <a:lnTo>
                    <a:pt x="47228" y="80520"/>
                  </a:lnTo>
                  <a:lnTo>
                    <a:pt x="80520" y="47228"/>
                  </a:lnTo>
                  <a:lnTo>
                    <a:pt x="120436" y="21850"/>
                  </a:lnTo>
                  <a:lnTo>
                    <a:pt x="165686" y="5677"/>
                  </a:lnTo>
                  <a:lnTo>
                    <a:pt x="214978" y="0"/>
                  </a:lnTo>
                  <a:lnTo>
                    <a:pt x="2532984" y="0"/>
                  </a:lnTo>
                  <a:lnTo>
                    <a:pt x="2575120" y="4168"/>
                  </a:lnTo>
                  <a:lnTo>
                    <a:pt x="2615253" y="16364"/>
                  </a:lnTo>
                  <a:lnTo>
                    <a:pt x="2652255" y="36118"/>
                  </a:lnTo>
                  <a:lnTo>
                    <a:pt x="2684997" y="62965"/>
                  </a:lnTo>
                  <a:lnTo>
                    <a:pt x="2711844" y="95708"/>
                  </a:lnTo>
                  <a:lnTo>
                    <a:pt x="2731599" y="132709"/>
                  </a:lnTo>
                  <a:lnTo>
                    <a:pt x="2743794" y="172842"/>
                  </a:lnTo>
                  <a:lnTo>
                    <a:pt x="2747963" y="214978"/>
                  </a:lnTo>
                  <a:lnTo>
                    <a:pt x="2747963" y="1074867"/>
                  </a:lnTo>
                  <a:lnTo>
                    <a:pt x="2742285" y="1124159"/>
                  </a:lnTo>
                  <a:lnTo>
                    <a:pt x="2726112" y="1169409"/>
                  </a:lnTo>
                  <a:lnTo>
                    <a:pt x="2700734" y="1209325"/>
                  </a:lnTo>
                  <a:lnTo>
                    <a:pt x="2667442" y="1242617"/>
                  </a:lnTo>
                  <a:lnTo>
                    <a:pt x="2627526" y="1267995"/>
                  </a:lnTo>
                  <a:lnTo>
                    <a:pt x="2582276" y="1284168"/>
                  </a:lnTo>
                  <a:lnTo>
                    <a:pt x="2532984" y="1289845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0386FC94-1582-1CC6-3EA4-53AD088E8172}"/>
                </a:ext>
              </a:extLst>
            </p:cNvPr>
            <p:cNvSpPr/>
            <p:nvPr/>
          </p:nvSpPr>
          <p:spPr>
            <a:xfrm>
              <a:off x="9158111" y="991926"/>
              <a:ext cx="2748280" cy="1290320"/>
            </a:xfrm>
            <a:custGeom>
              <a:avLst/>
              <a:gdLst/>
              <a:ahLst/>
              <a:cxnLst/>
              <a:rect l="l" t="t" r="r" b="b"/>
              <a:pathLst>
                <a:path w="2748279" h="1290320">
                  <a:moveTo>
                    <a:pt x="0" y="214978"/>
                  </a:moveTo>
                  <a:lnTo>
                    <a:pt x="5677" y="165686"/>
                  </a:lnTo>
                  <a:lnTo>
                    <a:pt x="21850" y="120436"/>
                  </a:lnTo>
                  <a:lnTo>
                    <a:pt x="47228" y="80520"/>
                  </a:lnTo>
                  <a:lnTo>
                    <a:pt x="80520" y="47228"/>
                  </a:lnTo>
                  <a:lnTo>
                    <a:pt x="120436" y="21850"/>
                  </a:lnTo>
                  <a:lnTo>
                    <a:pt x="165686" y="5677"/>
                  </a:lnTo>
                  <a:lnTo>
                    <a:pt x="214978" y="0"/>
                  </a:lnTo>
                  <a:lnTo>
                    <a:pt x="2532984" y="0"/>
                  </a:lnTo>
                  <a:lnTo>
                    <a:pt x="2575120" y="4168"/>
                  </a:lnTo>
                  <a:lnTo>
                    <a:pt x="2615253" y="16364"/>
                  </a:lnTo>
                  <a:lnTo>
                    <a:pt x="2652255" y="36118"/>
                  </a:lnTo>
                  <a:lnTo>
                    <a:pt x="2684997" y="62965"/>
                  </a:lnTo>
                  <a:lnTo>
                    <a:pt x="2711844" y="95708"/>
                  </a:lnTo>
                  <a:lnTo>
                    <a:pt x="2731599" y="132709"/>
                  </a:lnTo>
                  <a:lnTo>
                    <a:pt x="2743794" y="172842"/>
                  </a:lnTo>
                  <a:lnTo>
                    <a:pt x="2747963" y="214978"/>
                  </a:lnTo>
                  <a:lnTo>
                    <a:pt x="2747963" y="1074867"/>
                  </a:lnTo>
                  <a:lnTo>
                    <a:pt x="2742285" y="1124159"/>
                  </a:lnTo>
                  <a:lnTo>
                    <a:pt x="2726112" y="1169409"/>
                  </a:lnTo>
                  <a:lnTo>
                    <a:pt x="2700734" y="1209325"/>
                  </a:lnTo>
                  <a:lnTo>
                    <a:pt x="2667442" y="1242617"/>
                  </a:lnTo>
                  <a:lnTo>
                    <a:pt x="2627526" y="1267995"/>
                  </a:lnTo>
                  <a:lnTo>
                    <a:pt x="2582276" y="1284168"/>
                  </a:lnTo>
                  <a:lnTo>
                    <a:pt x="2532984" y="1289845"/>
                  </a:lnTo>
                  <a:lnTo>
                    <a:pt x="214978" y="1289845"/>
                  </a:lnTo>
                  <a:lnTo>
                    <a:pt x="165686" y="1284168"/>
                  </a:lnTo>
                  <a:lnTo>
                    <a:pt x="120436" y="1267995"/>
                  </a:lnTo>
                  <a:lnTo>
                    <a:pt x="80520" y="1242617"/>
                  </a:lnTo>
                  <a:lnTo>
                    <a:pt x="47228" y="1209325"/>
                  </a:lnTo>
                  <a:lnTo>
                    <a:pt x="21850" y="1169409"/>
                  </a:lnTo>
                  <a:lnTo>
                    <a:pt x="5677" y="1124159"/>
                  </a:lnTo>
                  <a:lnTo>
                    <a:pt x="0" y="1074867"/>
                  </a:lnTo>
                  <a:lnTo>
                    <a:pt x="0" y="214978"/>
                  </a:lnTo>
                  <a:close/>
                </a:path>
              </a:pathLst>
            </a:custGeom>
            <a:ln w="126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id="{4B8CA4AB-0AF6-0DCE-A09A-94414A8FA19C}"/>
              </a:ext>
            </a:extLst>
          </p:cNvPr>
          <p:cNvSpPr txBox="1"/>
          <p:nvPr/>
        </p:nvSpPr>
        <p:spPr>
          <a:xfrm>
            <a:off x="9314388" y="1066365"/>
            <a:ext cx="24339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Proponer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soluciones tecnológicas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satisfagan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necesidades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su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comunidad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16">
            <a:extLst>
              <a:ext uri="{FF2B5EF4-FFF2-40B4-BE49-F238E27FC236}">
                <a16:creationId xmlns:a16="http://schemas.microsoft.com/office/drawing/2014/main" id="{EDD5F2D8-5745-0208-0950-63B247069775}"/>
              </a:ext>
            </a:extLst>
          </p:cNvPr>
          <p:cNvGrpSpPr/>
          <p:nvPr/>
        </p:nvGrpSpPr>
        <p:grpSpPr>
          <a:xfrm>
            <a:off x="9151761" y="2507412"/>
            <a:ext cx="2760980" cy="1303020"/>
            <a:chOff x="9151761" y="2507412"/>
            <a:chExt cx="2760980" cy="1303020"/>
          </a:xfrm>
        </p:grpSpPr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372CBCEE-BE89-4237-27C6-3A1B551E67C2}"/>
                </a:ext>
              </a:extLst>
            </p:cNvPr>
            <p:cNvSpPr/>
            <p:nvPr/>
          </p:nvSpPr>
          <p:spPr>
            <a:xfrm>
              <a:off x="9158111" y="2513762"/>
              <a:ext cx="2748280" cy="1290320"/>
            </a:xfrm>
            <a:custGeom>
              <a:avLst/>
              <a:gdLst/>
              <a:ahLst/>
              <a:cxnLst/>
              <a:rect l="l" t="t" r="r" b="b"/>
              <a:pathLst>
                <a:path w="2748279" h="1290320">
                  <a:moveTo>
                    <a:pt x="2532984" y="1289845"/>
                  </a:moveTo>
                  <a:lnTo>
                    <a:pt x="214978" y="1289845"/>
                  </a:lnTo>
                  <a:lnTo>
                    <a:pt x="165686" y="1284168"/>
                  </a:lnTo>
                  <a:lnTo>
                    <a:pt x="120436" y="1267995"/>
                  </a:lnTo>
                  <a:lnTo>
                    <a:pt x="80520" y="1242617"/>
                  </a:lnTo>
                  <a:lnTo>
                    <a:pt x="47228" y="1209325"/>
                  </a:lnTo>
                  <a:lnTo>
                    <a:pt x="21850" y="1169409"/>
                  </a:lnTo>
                  <a:lnTo>
                    <a:pt x="5677" y="1124159"/>
                  </a:lnTo>
                  <a:lnTo>
                    <a:pt x="0" y="1074867"/>
                  </a:lnTo>
                  <a:lnTo>
                    <a:pt x="0" y="214978"/>
                  </a:lnTo>
                  <a:lnTo>
                    <a:pt x="5677" y="165685"/>
                  </a:lnTo>
                  <a:lnTo>
                    <a:pt x="21850" y="120436"/>
                  </a:lnTo>
                  <a:lnTo>
                    <a:pt x="47228" y="80520"/>
                  </a:lnTo>
                  <a:lnTo>
                    <a:pt x="80520" y="47228"/>
                  </a:lnTo>
                  <a:lnTo>
                    <a:pt x="120436" y="21850"/>
                  </a:lnTo>
                  <a:lnTo>
                    <a:pt x="165686" y="5677"/>
                  </a:lnTo>
                  <a:lnTo>
                    <a:pt x="214978" y="0"/>
                  </a:lnTo>
                  <a:lnTo>
                    <a:pt x="2532984" y="0"/>
                  </a:lnTo>
                  <a:lnTo>
                    <a:pt x="2575120" y="4168"/>
                  </a:lnTo>
                  <a:lnTo>
                    <a:pt x="2615253" y="16364"/>
                  </a:lnTo>
                  <a:lnTo>
                    <a:pt x="2652255" y="36118"/>
                  </a:lnTo>
                  <a:lnTo>
                    <a:pt x="2684997" y="62965"/>
                  </a:lnTo>
                  <a:lnTo>
                    <a:pt x="2711844" y="95708"/>
                  </a:lnTo>
                  <a:lnTo>
                    <a:pt x="2731599" y="132709"/>
                  </a:lnTo>
                  <a:lnTo>
                    <a:pt x="2743794" y="172842"/>
                  </a:lnTo>
                  <a:lnTo>
                    <a:pt x="2747963" y="214978"/>
                  </a:lnTo>
                  <a:lnTo>
                    <a:pt x="2747963" y="1074867"/>
                  </a:lnTo>
                  <a:lnTo>
                    <a:pt x="2742285" y="1124159"/>
                  </a:lnTo>
                  <a:lnTo>
                    <a:pt x="2726112" y="1169409"/>
                  </a:lnTo>
                  <a:lnTo>
                    <a:pt x="2700734" y="1209325"/>
                  </a:lnTo>
                  <a:lnTo>
                    <a:pt x="2667442" y="1242617"/>
                  </a:lnTo>
                  <a:lnTo>
                    <a:pt x="2627526" y="1267995"/>
                  </a:lnTo>
                  <a:lnTo>
                    <a:pt x="2582276" y="1284168"/>
                  </a:lnTo>
                  <a:lnTo>
                    <a:pt x="2532984" y="1289845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C65C3C87-593F-7DAB-3ADC-43699DEDC1FE}"/>
                </a:ext>
              </a:extLst>
            </p:cNvPr>
            <p:cNvSpPr/>
            <p:nvPr/>
          </p:nvSpPr>
          <p:spPr>
            <a:xfrm>
              <a:off x="9158111" y="2513762"/>
              <a:ext cx="2748280" cy="1290320"/>
            </a:xfrm>
            <a:custGeom>
              <a:avLst/>
              <a:gdLst/>
              <a:ahLst/>
              <a:cxnLst/>
              <a:rect l="l" t="t" r="r" b="b"/>
              <a:pathLst>
                <a:path w="2748279" h="1290320">
                  <a:moveTo>
                    <a:pt x="0" y="214978"/>
                  </a:moveTo>
                  <a:lnTo>
                    <a:pt x="5677" y="165685"/>
                  </a:lnTo>
                  <a:lnTo>
                    <a:pt x="21850" y="120436"/>
                  </a:lnTo>
                  <a:lnTo>
                    <a:pt x="47228" y="80520"/>
                  </a:lnTo>
                  <a:lnTo>
                    <a:pt x="80520" y="47228"/>
                  </a:lnTo>
                  <a:lnTo>
                    <a:pt x="120436" y="21850"/>
                  </a:lnTo>
                  <a:lnTo>
                    <a:pt x="165686" y="5677"/>
                  </a:lnTo>
                  <a:lnTo>
                    <a:pt x="214978" y="0"/>
                  </a:lnTo>
                  <a:lnTo>
                    <a:pt x="2532984" y="0"/>
                  </a:lnTo>
                  <a:lnTo>
                    <a:pt x="2575120" y="4168"/>
                  </a:lnTo>
                  <a:lnTo>
                    <a:pt x="2615253" y="16364"/>
                  </a:lnTo>
                  <a:lnTo>
                    <a:pt x="2652255" y="36118"/>
                  </a:lnTo>
                  <a:lnTo>
                    <a:pt x="2684997" y="62965"/>
                  </a:lnTo>
                  <a:lnTo>
                    <a:pt x="2711844" y="95708"/>
                  </a:lnTo>
                  <a:lnTo>
                    <a:pt x="2731599" y="132709"/>
                  </a:lnTo>
                  <a:lnTo>
                    <a:pt x="2743794" y="172842"/>
                  </a:lnTo>
                  <a:lnTo>
                    <a:pt x="2747963" y="214978"/>
                  </a:lnTo>
                  <a:lnTo>
                    <a:pt x="2747963" y="1074867"/>
                  </a:lnTo>
                  <a:lnTo>
                    <a:pt x="2742285" y="1124159"/>
                  </a:lnTo>
                  <a:lnTo>
                    <a:pt x="2726112" y="1169409"/>
                  </a:lnTo>
                  <a:lnTo>
                    <a:pt x="2700734" y="1209325"/>
                  </a:lnTo>
                  <a:lnTo>
                    <a:pt x="2667442" y="1242617"/>
                  </a:lnTo>
                  <a:lnTo>
                    <a:pt x="2627526" y="1267995"/>
                  </a:lnTo>
                  <a:lnTo>
                    <a:pt x="2582276" y="1284168"/>
                  </a:lnTo>
                  <a:lnTo>
                    <a:pt x="2532984" y="1289845"/>
                  </a:lnTo>
                  <a:lnTo>
                    <a:pt x="214978" y="1289845"/>
                  </a:lnTo>
                  <a:lnTo>
                    <a:pt x="165686" y="1284168"/>
                  </a:lnTo>
                  <a:lnTo>
                    <a:pt x="120436" y="1267995"/>
                  </a:lnTo>
                  <a:lnTo>
                    <a:pt x="80520" y="1242617"/>
                  </a:lnTo>
                  <a:lnTo>
                    <a:pt x="47228" y="1209325"/>
                  </a:lnTo>
                  <a:lnTo>
                    <a:pt x="21850" y="1169409"/>
                  </a:lnTo>
                  <a:lnTo>
                    <a:pt x="5677" y="1124159"/>
                  </a:lnTo>
                  <a:lnTo>
                    <a:pt x="0" y="1074867"/>
                  </a:lnTo>
                  <a:lnTo>
                    <a:pt x="0" y="214978"/>
                  </a:lnTo>
                  <a:close/>
                </a:path>
              </a:pathLst>
            </a:custGeom>
            <a:ln w="126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9">
            <a:extLst>
              <a:ext uri="{FF2B5EF4-FFF2-40B4-BE49-F238E27FC236}">
                <a16:creationId xmlns:a16="http://schemas.microsoft.com/office/drawing/2014/main" id="{2A6B13B6-0B11-E48F-516A-9BE7D3FBB929}"/>
              </a:ext>
            </a:extLst>
          </p:cNvPr>
          <p:cNvSpPr txBox="1"/>
          <p:nvPr/>
        </p:nvSpPr>
        <p:spPr>
          <a:xfrm>
            <a:off x="9382588" y="2588200"/>
            <a:ext cx="22987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Responsables,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críticos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autónomos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frente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situaciones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personales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públicas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20">
            <a:extLst>
              <a:ext uri="{FF2B5EF4-FFF2-40B4-BE49-F238E27FC236}">
                <a16:creationId xmlns:a16="http://schemas.microsoft.com/office/drawing/2014/main" id="{CC9F230C-395F-D85B-FCE6-12922A1FDB18}"/>
              </a:ext>
            </a:extLst>
          </p:cNvPr>
          <p:cNvGrpSpPr/>
          <p:nvPr/>
        </p:nvGrpSpPr>
        <p:grpSpPr>
          <a:xfrm>
            <a:off x="9161422" y="4043917"/>
            <a:ext cx="2760980" cy="1111250"/>
            <a:chOff x="9161422" y="4043917"/>
            <a:chExt cx="2760980" cy="1111250"/>
          </a:xfrm>
        </p:grpSpPr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7AA8F420-E9D0-9C6D-36A7-6874FF2BFFFF}"/>
                </a:ext>
              </a:extLst>
            </p:cNvPr>
            <p:cNvSpPr/>
            <p:nvPr/>
          </p:nvSpPr>
          <p:spPr>
            <a:xfrm>
              <a:off x="9167772" y="4050267"/>
              <a:ext cx="2748280" cy="1098550"/>
            </a:xfrm>
            <a:custGeom>
              <a:avLst/>
              <a:gdLst/>
              <a:ahLst/>
              <a:cxnLst/>
              <a:rect l="l" t="t" r="r" b="b"/>
              <a:pathLst>
                <a:path w="2748279" h="1098550">
                  <a:moveTo>
                    <a:pt x="2564941" y="1098108"/>
                  </a:moveTo>
                  <a:lnTo>
                    <a:pt x="183021" y="1098108"/>
                  </a:lnTo>
                  <a:lnTo>
                    <a:pt x="134367" y="1091570"/>
                  </a:lnTo>
                  <a:lnTo>
                    <a:pt x="90647" y="1073120"/>
                  </a:lnTo>
                  <a:lnTo>
                    <a:pt x="53606" y="1044502"/>
                  </a:lnTo>
                  <a:lnTo>
                    <a:pt x="24988" y="1007460"/>
                  </a:lnTo>
                  <a:lnTo>
                    <a:pt x="6537" y="963740"/>
                  </a:lnTo>
                  <a:lnTo>
                    <a:pt x="0" y="915086"/>
                  </a:lnTo>
                  <a:lnTo>
                    <a:pt x="0" y="183021"/>
                  </a:lnTo>
                  <a:lnTo>
                    <a:pt x="6537" y="134367"/>
                  </a:lnTo>
                  <a:lnTo>
                    <a:pt x="24988" y="90647"/>
                  </a:lnTo>
                  <a:lnTo>
                    <a:pt x="53606" y="53605"/>
                  </a:lnTo>
                  <a:lnTo>
                    <a:pt x="90647" y="24987"/>
                  </a:lnTo>
                  <a:lnTo>
                    <a:pt x="134367" y="6537"/>
                  </a:lnTo>
                  <a:lnTo>
                    <a:pt x="183021" y="0"/>
                  </a:lnTo>
                  <a:lnTo>
                    <a:pt x="2564941" y="0"/>
                  </a:lnTo>
                  <a:lnTo>
                    <a:pt x="2634981" y="13931"/>
                  </a:lnTo>
                  <a:lnTo>
                    <a:pt x="2694357" y="53605"/>
                  </a:lnTo>
                  <a:lnTo>
                    <a:pt x="2734031" y="112982"/>
                  </a:lnTo>
                  <a:lnTo>
                    <a:pt x="2747963" y="183021"/>
                  </a:lnTo>
                  <a:lnTo>
                    <a:pt x="2747963" y="915086"/>
                  </a:lnTo>
                  <a:lnTo>
                    <a:pt x="2741425" y="963740"/>
                  </a:lnTo>
                  <a:lnTo>
                    <a:pt x="2722975" y="1007460"/>
                  </a:lnTo>
                  <a:lnTo>
                    <a:pt x="2694357" y="1044502"/>
                  </a:lnTo>
                  <a:lnTo>
                    <a:pt x="2657316" y="1073120"/>
                  </a:lnTo>
                  <a:lnTo>
                    <a:pt x="2613596" y="1091570"/>
                  </a:lnTo>
                  <a:lnTo>
                    <a:pt x="2564941" y="1098108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2">
              <a:extLst>
                <a:ext uri="{FF2B5EF4-FFF2-40B4-BE49-F238E27FC236}">
                  <a16:creationId xmlns:a16="http://schemas.microsoft.com/office/drawing/2014/main" id="{C74C995B-5233-C834-570B-4FBB5CCFF70A}"/>
                </a:ext>
              </a:extLst>
            </p:cNvPr>
            <p:cNvSpPr/>
            <p:nvPr/>
          </p:nvSpPr>
          <p:spPr>
            <a:xfrm>
              <a:off x="9167772" y="4050267"/>
              <a:ext cx="2748280" cy="1098550"/>
            </a:xfrm>
            <a:custGeom>
              <a:avLst/>
              <a:gdLst/>
              <a:ahLst/>
              <a:cxnLst/>
              <a:rect l="l" t="t" r="r" b="b"/>
              <a:pathLst>
                <a:path w="2748279" h="1098550">
                  <a:moveTo>
                    <a:pt x="0" y="183021"/>
                  </a:moveTo>
                  <a:lnTo>
                    <a:pt x="6537" y="134367"/>
                  </a:lnTo>
                  <a:lnTo>
                    <a:pt x="24988" y="90647"/>
                  </a:lnTo>
                  <a:lnTo>
                    <a:pt x="53606" y="53605"/>
                  </a:lnTo>
                  <a:lnTo>
                    <a:pt x="90647" y="24987"/>
                  </a:lnTo>
                  <a:lnTo>
                    <a:pt x="134367" y="6537"/>
                  </a:lnTo>
                  <a:lnTo>
                    <a:pt x="183021" y="0"/>
                  </a:lnTo>
                  <a:lnTo>
                    <a:pt x="2564941" y="0"/>
                  </a:lnTo>
                  <a:lnTo>
                    <a:pt x="2634981" y="13931"/>
                  </a:lnTo>
                  <a:lnTo>
                    <a:pt x="2694357" y="53605"/>
                  </a:lnTo>
                  <a:lnTo>
                    <a:pt x="2734031" y="112982"/>
                  </a:lnTo>
                  <a:lnTo>
                    <a:pt x="2747963" y="183021"/>
                  </a:lnTo>
                  <a:lnTo>
                    <a:pt x="2747963" y="915086"/>
                  </a:lnTo>
                  <a:lnTo>
                    <a:pt x="2741425" y="963740"/>
                  </a:lnTo>
                  <a:lnTo>
                    <a:pt x="2722975" y="1007460"/>
                  </a:lnTo>
                  <a:lnTo>
                    <a:pt x="2694357" y="1044502"/>
                  </a:lnTo>
                  <a:lnTo>
                    <a:pt x="2657316" y="1073120"/>
                  </a:lnTo>
                  <a:lnTo>
                    <a:pt x="2613596" y="1091570"/>
                  </a:lnTo>
                  <a:lnTo>
                    <a:pt x="2564941" y="1098108"/>
                  </a:lnTo>
                  <a:lnTo>
                    <a:pt x="183021" y="1098108"/>
                  </a:lnTo>
                  <a:lnTo>
                    <a:pt x="134367" y="1091570"/>
                  </a:lnTo>
                  <a:lnTo>
                    <a:pt x="90647" y="1073120"/>
                  </a:lnTo>
                  <a:lnTo>
                    <a:pt x="53606" y="1044502"/>
                  </a:lnTo>
                  <a:lnTo>
                    <a:pt x="24988" y="1007460"/>
                  </a:lnTo>
                  <a:lnTo>
                    <a:pt x="6537" y="963740"/>
                  </a:lnTo>
                  <a:lnTo>
                    <a:pt x="0" y="915086"/>
                  </a:lnTo>
                  <a:lnTo>
                    <a:pt x="0" y="183021"/>
                  </a:lnTo>
                  <a:close/>
                </a:path>
              </a:pathLst>
            </a:custGeom>
            <a:ln w="126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23">
            <a:extLst>
              <a:ext uri="{FF2B5EF4-FFF2-40B4-BE49-F238E27FC236}">
                <a16:creationId xmlns:a16="http://schemas.microsoft.com/office/drawing/2014/main" id="{1178803D-4676-8501-0E6A-C72D9235CD5F}"/>
              </a:ext>
            </a:extLst>
          </p:cNvPr>
          <p:cNvSpPr txBox="1"/>
          <p:nvPr/>
        </p:nvSpPr>
        <p:spPr>
          <a:xfrm>
            <a:off x="9558844" y="4028838"/>
            <a:ext cx="196468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Plantear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preguntas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problemas,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resolver situaciones</a:t>
            </a:r>
            <a:endParaRPr sz="1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Toma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decisiones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0" name="object 24">
            <a:extLst>
              <a:ext uri="{FF2B5EF4-FFF2-40B4-BE49-F238E27FC236}">
                <a16:creationId xmlns:a16="http://schemas.microsoft.com/office/drawing/2014/main" id="{EDD11A59-5404-789C-7FEA-FC24F303525A}"/>
              </a:ext>
            </a:extLst>
          </p:cNvPr>
          <p:cNvGrpSpPr/>
          <p:nvPr/>
        </p:nvGrpSpPr>
        <p:grpSpPr>
          <a:xfrm>
            <a:off x="9161422" y="5387228"/>
            <a:ext cx="2863215" cy="1109980"/>
            <a:chOff x="9161422" y="5387228"/>
            <a:chExt cx="2863215" cy="1109980"/>
          </a:xfrm>
        </p:grpSpPr>
        <p:sp>
          <p:nvSpPr>
            <p:cNvPr id="41" name="object 25">
              <a:extLst>
                <a:ext uri="{FF2B5EF4-FFF2-40B4-BE49-F238E27FC236}">
                  <a16:creationId xmlns:a16="http://schemas.microsoft.com/office/drawing/2014/main" id="{32AE554E-9BC1-301A-0B9D-A2F70548FA1A}"/>
                </a:ext>
              </a:extLst>
            </p:cNvPr>
            <p:cNvSpPr/>
            <p:nvPr/>
          </p:nvSpPr>
          <p:spPr>
            <a:xfrm>
              <a:off x="9167772" y="5393578"/>
              <a:ext cx="2850515" cy="1097280"/>
            </a:xfrm>
            <a:custGeom>
              <a:avLst/>
              <a:gdLst/>
              <a:ahLst/>
              <a:cxnLst/>
              <a:rect l="l" t="t" r="r" b="b"/>
              <a:pathLst>
                <a:path w="2850515" h="1097279">
                  <a:moveTo>
                    <a:pt x="2667181" y="1097228"/>
                  </a:moveTo>
                  <a:lnTo>
                    <a:pt x="182875" y="1097228"/>
                  </a:lnTo>
                  <a:lnTo>
                    <a:pt x="134260" y="1090696"/>
                  </a:lnTo>
                  <a:lnTo>
                    <a:pt x="90575" y="1072261"/>
                  </a:lnTo>
                  <a:lnTo>
                    <a:pt x="53563" y="1043666"/>
                  </a:lnTo>
                  <a:lnTo>
                    <a:pt x="24968" y="1006654"/>
                  </a:lnTo>
                  <a:lnTo>
                    <a:pt x="6532" y="962969"/>
                  </a:lnTo>
                  <a:lnTo>
                    <a:pt x="0" y="914353"/>
                  </a:lnTo>
                  <a:lnTo>
                    <a:pt x="0" y="182874"/>
                  </a:lnTo>
                  <a:lnTo>
                    <a:pt x="6532" y="134259"/>
                  </a:lnTo>
                  <a:lnTo>
                    <a:pt x="24968" y="90574"/>
                  </a:lnTo>
                  <a:lnTo>
                    <a:pt x="53563" y="53562"/>
                  </a:lnTo>
                  <a:lnTo>
                    <a:pt x="90575" y="24967"/>
                  </a:lnTo>
                  <a:lnTo>
                    <a:pt x="134260" y="6532"/>
                  </a:lnTo>
                  <a:lnTo>
                    <a:pt x="182875" y="0"/>
                  </a:lnTo>
                  <a:lnTo>
                    <a:pt x="2667181" y="0"/>
                  </a:lnTo>
                  <a:lnTo>
                    <a:pt x="2737164" y="13920"/>
                  </a:lnTo>
                  <a:lnTo>
                    <a:pt x="2796493" y="53562"/>
                  </a:lnTo>
                  <a:lnTo>
                    <a:pt x="2836135" y="112891"/>
                  </a:lnTo>
                  <a:lnTo>
                    <a:pt x="2850056" y="182874"/>
                  </a:lnTo>
                  <a:lnTo>
                    <a:pt x="2850056" y="914353"/>
                  </a:lnTo>
                  <a:lnTo>
                    <a:pt x="2843524" y="962969"/>
                  </a:lnTo>
                  <a:lnTo>
                    <a:pt x="2825088" y="1006654"/>
                  </a:lnTo>
                  <a:lnTo>
                    <a:pt x="2796493" y="1043666"/>
                  </a:lnTo>
                  <a:lnTo>
                    <a:pt x="2759481" y="1072261"/>
                  </a:lnTo>
                  <a:lnTo>
                    <a:pt x="2715796" y="1090696"/>
                  </a:lnTo>
                  <a:lnTo>
                    <a:pt x="2667181" y="1097228"/>
                  </a:lnTo>
                  <a:close/>
                </a:path>
              </a:pathLst>
            </a:custGeom>
            <a:solidFill>
              <a:srgbClr val="548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6">
              <a:extLst>
                <a:ext uri="{FF2B5EF4-FFF2-40B4-BE49-F238E27FC236}">
                  <a16:creationId xmlns:a16="http://schemas.microsoft.com/office/drawing/2014/main" id="{6DD36A2E-3668-2140-AD27-A1DA18220684}"/>
                </a:ext>
              </a:extLst>
            </p:cNvPr>
            <p:cNvSpPr/>
            <p:nvPr/>
          </p:nvSpPr>
          <p:spPr>
            <a:xfrm>
              <a:off x="9167772" y="5393578"/>
              <a:ext cx="2850515" cy="1097280"/>
            </a:xfrm>
            <a:custGeom>
              <a:avLst/>
              <a:gdLst/>
              <a:ahLst/>
              <a:cxnLst/>
              <a:rect l="l" t="t" r="r" b="b"/>
              <a:pathLst>
                <a:path w="2850515" h="1097279">
                  <a:moveTo>
                    <a:pt x="0" y="182874"/>
                  </a:moveTo>
                  <a:lnTo>
                    <a:pt x="6532" y="134259"/>
                  </a:lnTo>
                  <a:lnTo>
                    <a:pt x="24968" y="90574"/>
                  </a:lnTo>
                  <a:lnTo>
                    <a:pt x="53563" y="53562"/>
                  </a:lnTo>
                  <a:lnTo>
                    <a:pt x="90575" y="24967"/>
                  </a:lnTo>
                  <a:lnTo>
                    <a:pt x="134260" y="6532"/>
                  </a:lnTo>
                  <a:lnTo>
                    <a:pt x="182875" y="0"/>
                  </a:lnTo>
                  <a:lnTo>
                    <a:pt x="2667181" y="0"/>
                  </a:lnTo>
                  <a:lnTo>
                    <a:pt x="2737164" y="13920"/>
                  </a:lnTo>
                  <a:lnTo>
                    <a:pt x="2796493" y="53562"/>
                  </a:lnTo>
                  <a:lnTo>
                    <a:pt x="2836135" y="112891"/>
                  </a:lnTo>
                  <a:lnTo>
                    <a:pt x="2850056" y="182874"/>
                  </a:lnTo>
                  <a:lnTo>
                    <a:pt x="2850056" y="914353"/>
                  </a:lnTo>
                  <a:lnTo>
                    <a:pt x="2843524" y="962969"/>
                  </a:lnTo>
                  <a:lnTo>
                    <a:pt x="2825088" y="1006654"/>
                  </a:lnTo>
                  <a:lnTo>
                    <a:pt x="2796493" y="1043666"/>
                  </a:lnTo>
                  <a:lnTo>
                    <a:pt x="2759481" y="1072261"/>
                  </a:lnTo>
                  <a:lnTo>
                    <a:pt x="2715796" y="1090696"/>
                  </a:lnTo>
                  <a:lnTo>
                    <a:pt x="2667181" y="1097228"/>
                  </a:lnTo>
                  <a:lnTo>
                    <a:pt x="182875" y="1097228"/>
                  </a:lnTo>
                  <a:lnTo>
                    <a:pt x="134260" y="1090696"/>
                  </a:lnTo>
                  <a:lnTo>
                    <a:pt x="90575" y="1072261"/>
                  </a:lnTo>
                  <a:lnTo>
                    <a:pt x="53563" y="1043666"/>
                  </a:lnTo>
                  <a:lnTo>
                    <a:pt x="24968" y="1006654"/>
                  </a:lnTo>
                  <a:lnTo>
                    <a:pt x="6532" y="962969"/>
                  </a:lnTo>
                  <a:lnTo>
                    <a:pt x="0" y="914353"/>
                  </a:lnTo>
                  <a:lnTo>
                    <a:pt x="0" y="182874"/>
                  </a:lnTo>
                  <a:close/>
                </a:path>
              </a:pathLst>
            </a:custGeom>
            <a:ln w="126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27">
            <a:extLst>
              <a:ext uri="{FF2B5EF4-FFF2-40B4-BE49-F238E27FC236}">
                <a16:creationId xmlns:a16="http://schemas.microsoft.com/office/drawing/2014/main" id="{FD2E7F22-6D9A-5A52-AA02-6851398B7614}"/>
              </a:ext>
            </a:extLst>
          </p:cNvPr>
          <p:cNvSpPr txBox="1"/>
          <p:nvPr/>
        </p:nvSpPr>
        <p:spPr>
          <a:xfrm>
            <a:off x="9385141" y="5646028"/>
            <a:ext cx="2414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indent="-889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Aprender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procedimientos científicos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tecnológicos.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5638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6503</TotalTime>
  <Words>3019</Words>
  <Application>Microsoft Office PowerPoint</Application>
  <PresentationFormat>Panorámica</PresentationFormat>
  <Paragraphs>425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5" baseType="lpstr">
      <vt:lpstr>Arial</vt:lpstr>
      <vt:lpstr>Arial Black</vt:lpstr>
      <vt:lpstr>Arial Narrow</vt:lpstr>
      <vt:lpstr>Bebas Neue</vt:lpstr>
      <vt:lpstr>Calibri</vt:lpstr>
      <vt:lpstr>Cooper Black</vt:lpstr>
      <vt:lpstr>Freestyle Script</vt:lpstr>
      <vt:lpstr>Merriweather Bold</vt:lpstr>
      <vt:lpstr>Noto Sans Symbols</vt:lpstr>
      <vt:lpstr>Playfair Display</vt:lpstr>
      <vt:lpstr>Symbol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CASUISTICAS: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 aquella pregunta a la que se puede dar respuesta de manera empírica, porque permite realizar observaciones, diseños experimentos, obtener datos e información para construir conocimientos. (Furman, Barreto y San martín, 2013)</vt:lpstr>
      <vt:lpstr>Presentación de PowerPoint</vt:lpstr>
      <vt:lpstr>Presentación de PowerPoint</vt:lpstr>
      <vt:lpstr>Presentación de PowerPoint</vt:lpstr>
      <vt:lpstr>Presentación de PowerPoint</vt:lpstr>
      <vt:lpstr>¿Qué son las variables?</vt:lpstr>
      <vt:lpstr>Pregunta investigable</vt:lpstr>
      <vt:lpstr>Pregunta investigable</vt:lpstr>
      <vt:lpstr>Pregunta investigable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Maximo Eusebio Tinoco Huaman</dc:creator>
  <cp:lastModifiedBy>Willy</cp:lastModifiedBy>
  <cp:revision>416</cp:revision>
  <cp:lastPrinted>2025-04-21T21:56:22Z</cp:lastPrinted>
  <dcterms:created xsi:type="dcterms:W3CDTF">2020-07-19T15:45:40Z</dcterms:created>
  <dcterms:modified xsi:type="dcterms:W3CDTF">2025-05-20T10:57:40Z</dcterms:modified>
</cp:coreProperties>
</file>