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59.jpg" ContentType="image/jpeg"/>
  <Override PartName="/ppt/media/image60.jpg" ContentType="image/jpeg"/>
  <Override PartName="/ppt/media/image61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media/image8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5" r:id="rId3"/>
  </p:sldMasterIdLst>
  <p:notesMasterIdLst>
    <p:notesMasterId r:id="rId30"/>
  </p:notesMasterIdLst>
  <p:sldIdLst>
    <p:sldId id="256" r:id="rId4"/>
    <p:sldId id="327" r:id="rId5"/>
    <p:sldId id="328" r:id="rId6"/>
    <p:sldId id="331" r:id="rId7"/>
    <p:sldId id="332" r:id="rId8"/>
    <p:sldId id="4631" r:id="rId9"/>
    <p:sldId id="4637" r:id="rId10"/>
    <p:sldId id="4625" r:id="rId11"/>
    <p:sldId id="310" r:id="rId12"/>
    <p:sldId id="329" r:id="rId13"/>
    <p:sldId id="257" r:id="rId14"/>
    <p:sldId id="265" r:id="rId15"/>
    <p:sldId id="266" r:id="rId16"/>
    <p:sldId id="267" r:id="rId17"/>
    <p:sldId id="307" r:id="rId18"/>
    <p:sldId id="306" r:id="rId19"/>
    <p:sldId id="269" r:id="rId20"/>
    <p:sldId id="271" r:id="rId21"/>
    <p:sldId id="308" r:id="rId22"/>
    <p:sldId id="309" r:id="rId23"/>
    <p:sldId id="272" r:id="rId24"/>
    <p:sldId id="311" r:id="rId25"/>
    <p:sldId id="275" r:id="rId26"/>
    <p:sldId id="276" r:id="rId27"/>
    <p:sldId id="304" r:id="rId28"/>
    <p:sldId id="277" r:id="rId29"/>
  </p:sldIdLst>
  <p:sldSz cx="9144000" cy="5118100"/>
  <p:notesSz cx="9144000" cy="5118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>
      <p:cViewPr varScale="1">
        <p:scale>
          <a:sx n="115" d="100"/>
          <a:sy n="115" d="100"/>
        </p:scale>
        <p:origin x="398" y="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clera.be/nl/picto/detail/20624" TargetMode="External"/><Relationship Id="rId1" Type="http://schemas.openxmlformats.org/officeDocument/2006/relationships/image" Target="../media/image58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clera.be/nl/picto/detail/20624" TargetMode="External"/><Relationship Id="rId1" Type="http://schemas.openxmlformats.org/officeDocument/2006/relationships/image" Target="../media/image58.pn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E894C-ADFE-4961-8EDD-6C5BA6862711}" type="doc">
      <dgm:prSet loTypeId="urn:microsoft.com/office/officeart/2005/8/layout/chevron1" loCatId="process" qsTypeId="urn:microsoft.com/office/officeart/2005/8/quickstyle/simple3" qsCatId="simple" csTypeId="urn:microsoft.com/office/officeart/2005/8/colors/colorful2" csCatId="colorful" phldr="1"/>
      <dgm:spPr/>
    </dgm:pt>
    <dgm:pt modelId="{950B3266-42DA-4C4F-A20A-9270B7C94D64}">
      <dgm:prSet phldrT="[Texto]" custT="1"/>
      <dgm:spPr/>
      <dgm:t>
        <a:bodyPr/>
        <a:lstStyle/>
        <a:p>
          <a:r>
            <a:rPr lang="es-PE" sz="3200" b="1"/>
            <a:t>Diagnóstica</a:t>
          </a:r>
          <a:endParaRPr lang="es-PE" sz="3200" b="1" dirty="0"/>
        </a:p>
      </dgm:t>
    </dgm:pt>
    <dgm:pt modelId="{1F79A263-96A4-449D-A750-40A20FF6B6E7}" type="parTrans" cxnId="{2F4B456C-3AC0-4F12-A6B6-806BC7176967}">
      <dgm:prSet/>
      <dgm:spPr/>
      <dgm:t>
        <a:bodyPr/>
        <a:lstStyle/>
        <a:p>
          <a:endParaRPr lang="es-PE" sz="4000"/>
        </a:p>
      </dgm:t>
    </dgm:pt>
    <dgm:pt modelId="{B6092638-526C-40B6-B2A8-7691AB33911E}" type="sibTrans" cxnId="{2F4B456C-3AC0-4F12-A6B6-806BC7176967}">
      <dgm:prSet/>
      <dgm:spPr/>
      <dgm:t>
        <a:bodyPr/>
        <a:lstStyle/>
        <a:p>
          <a:endParaRPr lang="es-PE" sz="4000"/>
        </a:p>
      </dgm:t>
    </dgm:pt>
    <dgm:pt modelId="{4A0CA97A-F4C4-4BAA-BE1C-607211761D28}">
      <dgm:prSet phldrT="[Texto]" custT="1"/>
      <dgm:spPr/>
      <dgm:t>
        <a:bodyPr/>
        <a:lstStyle/>
        <a:p>
          <a:r>
            <a:rPr lang="es-PE" sz="3600" b="1"/>
            <a:t>Desarrollo </a:t>
          </a:r>
          <a:endParaRPr lang="es-PE" sz="3600" b="1" dirty="0"/>
        </a:p>
      </dgm:t>
    </dgm:pt>
    <dgm:pt modelId="{9B4B831A-8EE4-4B28-A46A-7A4F78D4F007}" type="parTrans" cxnId="{45C8E566-695A-494D-BCD6-E0479B5D21EC}">
      <dgm:prSet/>
      <dgm:spPr/>
      <dgm:t>
        <a:bodyPr/>
        <a:lstStyle/>
        <a:p>
          <a:endParaRPr lang="es-PE" sz="4000"/>
        </a:p>
      </dgm:t>
    </dgm:pt>
    <dgm:pt modelId="{0B3E190B-933A-44BC-A6A0-4E61A07366B1}" type="sibTrans" cxnId="{45C8E566-695A-494D-BCD6-E0479B5D21EC}">
      <dgm:prSet/>
      <dgm:spPr/>
      <dgm:t>
        <a:bodyPr/>
        <a:lstStyle/>
        <a:p>
          <a:endParaRPr lang="es-PE" sz="4000"/>
        </a:p>
      </dgm:t>
    </dgm:pt>
    <dgm:pt modelId="{DBCB9908-FE90-446D-95AE-1AD946B40607}">
      <dgm:prSet phldrT="[Texto]" custT="1"/>
      <dgm:spPr/>
      <dgm:t>
        <a:bodyPr/>
        <a:lstStyle/>
        <a:p>
          <a:r>
            <a:rPr lang="es-PE" sz="3200" b="1"/>
            <a:t>Cierre</a:t>
          </a:r>
          <a:endParaRPr lang="es-PE" sz="3200" b="1" dirty="0"/>
        </a:p>
      </dgm:t>
    </dgm:pt>
    <dgm:pt modelId="{2172B4E2-557C-4B89-B514-9799E157FDEE}" type="parTrans" cxnId="{F8F0389C-A837-4E5D-BAD8-ABA6298C9505}">
      <dgm:prSet/>
      <dgm:spPr/>
      <dgm:t>
        <a:bodyPr/>
        <a:lstStyle/>
        <a:p>
          <a:endParaRPr lang="es-PE" sz="4000"/>
        </a:p>
      </dgm:t>
    </dgm:pt>
    <dgm:pt modelId="{340DBA02-523B-4B3B-8AA0-AAB3C0163F27}" type="sibTrans" cxnId="{F8F0389C-A837-4E5D-BAD8-ABA6298C9505}">
      <dgm:prSet/>
      <dgm:spPr/>
      <dgm:t>
        <a:bodyPr/>
        <a:lstStyle/>
        <a:p>
          <a:endParaRPr lang="es-PE" sz="4000"/>
        </a:p>
      </dgm:t>
    </dgm:pt>
    <dgm:pt modelId="{2E2C5220-A8C9-4C12-8ADC-B32A0AACBABB}" type="pres">
      <dgm:prSet presAssocID="{411E894C-ADFE-4961-8EDD-6C5BA6862711}" presName="Name0" presStyleCnt="0">
        <dgm:presLayoutVars>
          <dgm:dir/>
          <dgm:animLvl val="lvl"/>
          <dgm:resizeHandles val="exact"/>
        </dgm:presLayoutVars>
      </dgm:prSet>
      <dgm:spPr/>
    </dgm:pt>
    <dgm:pt modelId="{6F6D2938-613B-4509-A94D-33DDB9C203B2}" type="pres">
      <dgm:prSet presAssocID="{950B3266-42DA-4C4F-A20A-9270B7C94D64}" presName="parTxOnly" presStyleLbl="node1" presStyleIdx="0" presStyleCnt="3" custScaleX="148124">
        <dgm:presLayoutVars>
          <dgm:chMax val="0"/>
          <dgm:chPref val="0"/>
          <dgm:bulletEnabled val="1"/>
        </dgm:presLayoutVars>
      </dgm:prSet>
      <dgm:spPr/>
    </dgm:pt>
    <dgm:pt modelId="{096415F3-3688-4F4D-AE50-29610192E116}" type="pres">
      <dgm:prSet presAssocID="{B6092638-526C-40B6-B2A8-7691AB33911E}" presName="parTxOnlySpace" presStyleCnt="0"/>
      <dgm:spPr/>
    </dgm:pt>
    <dgm:pt modelId="{199895E2-11E0-4C75-9C22-15DC36A6710E}" type="pres">
      <dgm:prSet presAssocID="{4A0CA97A-F4C4-4BAA-BE1C-607211761D28}" presName="parTxOnly" presStyleLbl="node1" presStyleIdx="1" presStyleCnt="3" custScaleX="162458">
        <dgm:presLayoutVars>
          <dgm:chMax val="0"/>
          <dgm:chPref val="0"/>
          <dgm:bulletEnabled val="1"/>
        </dgm:presLayoutVars>
      </dgm:prSet>
      <dgm:spPr/>
    </dgm:pt>
    <dgm:pt modelId="{34EBD70B-56F8-4A4C-B2CE-0B662D77C01B}" type="pres">
      <dgm:prSet presAssocID="{0B3E190B-933A-44BC-A6A0-4E61A07366B1}" presName="parTxOnlySpace" presStyleCnt="0"/>
      <dgm:spPr/>
    </dgm:pt>
    <dgm:pt modelId="{02D44ADF-A042-4208-AFBD-586A1FF8EC9C}" type="pres">
      <dgm:prSet presAssocID="{DBCB9908-FE90-446D-95AE-1AD946B4060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24DD50B-05D1-433F-9C9E-89CE37CFC6D0}" type="presOf" srcId="{950B3266-42DA-4C4F-A20A-9270B7C94D64}" destId="{6F6D2938-613B-4509-A94D-33DDB9C203B2}" srcOrd="0" destOrd="0" presId="urn:microsoft.com/office/officeart/2005/8/layout/chevron1"/>
    <dgm:cxn modelId="{22E79845-3926-479C-9491-E8A02EA047F8}" type="presOf" srcId="{4A0CA97A-F4C4-4BAA-BE1C-607211761D28}" destId="{199895E2-11E0-4C75-9C22-15DC36A6710E}" srcOrd="0" destOrd="0" presId="urn:microsoft.com/office/officeart/2005/8/layout/chevron1"/>
    <dgm:cxn modelId="{45C8E566-695A-494D-BCD6-E0479B5D21EC}" srcId="{411E894C-ADFE-4961-8EDD-6C5BA6862711}" destId="{4A0CA97A-F4C4-4BAA-BE1C-607211761D28}" srcOrd="1" destOrd="0" parTransId="{9B4B831A-8EE4-4B28-A46A-7A4F78D4F007}" sibTransId="{0B3E190B-933A-44BC-A6A0-4E61A07366B1}"/>
    <dgm:cxn modelId="{2F4B456C-3AC0-4F12-A6B6-806BC7176967}" srcId="{411E894C-ADFE-4961-8EDD-6C5BA6862711}" destId="{950B3266-42DA-4C4F-A20A-9270B7C94D64}" srcOrd="0" destOrd="0" parTransId="{1F79A263-96A4-449D-A750-40A20FF6B6E7}" sibTransId="{B6092638-526C-40B6-B2A8-7691AB33911E}"/>
    <dgm:cxn modelId="{F8F0389C-A837-4E5D-BAD8-ABA6298C9505}" srcId="{411E894C-ADFE-4961-8EDD-6C5BA6862711}" destId="{DBCB9908-FE90-446D-95AE-1AD946B40607}" srcOrd="2" destOrd="0" parTransId="{2172B4E2-557C-4B89-B514-9799E157FDEE}" sibTransId="{340DBA02-523B-4B3B-8AA0-AAB3C0163F27}"/>
    <dgm:cxn modelId="{76C1FFB5-F714-47FB-B985-D2516173D61C}" type="presOf" srcId="{411E894C-ADFE-4961-8EDD-6C5BA6862711}" destId="{2E2C5220-A8C9-4C12-8ADC-B32A0AACBABB}" srcOrd="0" destOrd="0" presId="urn:microsoft.com/office/officeart/2005/8/layout/chevron1"/>
    <dgm:cxn modelId="{496977DD-1D4B-4D6A-A1E5-CD20D38094F7}" type="presOf" srcId="{DBCB9908-FE90-446D-95AE-1AD946B40607}" destId="{02D44ADF-A042-4208-AFBD-586A1FF8EC9C}" srcOrd="0" destOrd="0" presId="urn:microsoft.com/office/officeart/2005/8/layout/chevron1"/>
    <dgm:cxn modelId="{4093A52F-F832-4F44-B42D-465DB12E949A}" type="presParOf" srcId="{2E2C5220-A8C9-4C12-8ADC-B32A0AACBABB}" destId="{6F6D2938-613B-4509-A94D-33DDB9C203B2}" srcOrd="0" destOrd="0" presId="urn:microsoft.com/office/officeart/2005/8/layout/chevron1"/>
    <dgm:cxn modelId="{CADA6F5A-FEEF-4DC2-A749-E916AE470AD4}" type="presParOf" srcId="{2E2C5220-A8C9-4C12-8ADC-B32A0AACBABB}" destId="{096415F3-3688-4F4D-AE50-29610192E116}" srcOrd="1" destOrd="0" presId="urn:microsoft.com/office/officeart/2005/8/layout/chevron1"/>
    <dgm:cxn modelId="{1FC71377-A5C2-49F2-9A5A-E7DFD2153992}" type="presParOf" srcId="{2E2C5220-A8C9-4C12-8ADC-B32A0AACBABB}" destId="{199895E2-11E0-4C75-9C22-15DC36A6710E}" srcOrd="2" destOrd="0" presId="urn:microsoft.com/office/officeart/2005/8/layout/chevron1"/>
    <dgm:cxn modelId="{200B52D1-36D7-4F67-803D-261063EABBFD}" type="presParOf" srcId="{2E2C5220-A8C9-4C12-8ADC-B32A0AACBABB}" destId="{34EBD70B-56F8-4A4C-B2CE-0B662D77C01B}" srcOrd="3" destOrd="0" presId="urn:microsoft.com/office/officeart/2005/8/layout/chevron1"/>
    <dgm:cxn modelId="{88333D22-6F5C-492F-9A12-B4B417CBC0E4}" type="presParOf" srcId="{2E2C5220-A8C9-4C12-8ADC-B32A0AACBABB}" destId="{02D44ADF-A042-4208-AFBD-586A1FF8EC9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4A4B0-5CB6-4AAD-BE93-7765ED2DD70F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D1310302-FAAC-40AD-B2F6-6301329EA527}">
      <dgm:prSet phldrT="[Texto]" custT="1"/>
      <dgm:spPr/>
      <dgm:t>
        <a:bodyPr/>
        <a:lstStyle/>
        <a:p>
          <a:r>
            <a:rPr lang="es-ES" sz="1300" dirty="0"/>
            <a:t>Realiza la evaluación diagnóstica, de matemática y comunicación, para todos los grados en los que brinde el servicio educativo.</a:t>
          </a:r>
          <a:endParaRPr lang="es-PE" sz="1300" dirty="0"/>
        </a:p>
        <a:p>
          <a:endParaRPr lang="es-PE" sz="1100" dirty="0"/>
        </a:p>
      </dgm:t>
    </dgm:pt>
    <dgm:pt modelId="{AD8247F5-0E22-432C-A0CF-38DFCA68BD43}" type="parTrans" cxnId="{1B8C5E15-DA72-413A-A96D-59A6399767C2}">
      <dgm:prSet/>
      <dgm:spPr/>
      <dgm:t>
        <a:bodyPr/>
        <a:lstStyle/>
        <a:p>
          <a:endParaRPr lang="es-PE"/>
        </a:p>
      </dgm:t>
    </dgm:pt>
    <dgm:pt modelId="{3BCABF2F-FAB5-4859-BAEE-6AF234A46540}" type="sibTrans" cxnId="{1B8C5E15-DA72-413A-A96D-59A6399767C2}">
      <dgm:prSet/>
      <dgm:spPr/>
      <dgm:t>
        <a:bodyPr/>
        <a:lstStyle/>
        <a:p>
          <a:endParaRPr lang="es-PE"/>
        </a:p>
      </dgm:t>
    </dgm:pt>
    <dgm:pt modelId="{DED62C2E-A220-469D-84A1-26DCDE338FA8}">
      <dgm:prSet phldrT="[Texto]"/>
      <dgm:spPr/>
      <dgm:t>
        <a:bodyPr/>
        <a:lstStyle/>
        <a:p>
          <a:r>
            <a:rPr lang="es-ES" dirty="0"/>
            <a:t>Identifica los niveles de logro alcanzado por los estudiantes en la evaluación diagnóstica de matemática y comunicación.</a:t>
          </a:r>
          <a:endParaRPr lang="es-PE" dirty="0"/>
        </a:p>
        <a:p>
          <a:endParaRPr lang="es-PE" dirty="0"/>
        </a:p>
      </dgm:t>
    </dgm:pt>
    <dgm:pt modelId="{624C9070-DB18-439F-93EC-9AF5CEB099E4}" type="parTrans" cxnId="{A709169A-014F-48D3-8907-E476DF6F1444}">
      <dgm:prSet/>
      <dgm:spPr/>
      <dgm:t>
        <a:bodyPr/>
        <a:lstStyle/>
        <a:p>
          <a:endParaRPr lang="es-PE"/>
        </a:p>
      </dgm:t>
    </dgm:pt>
    <dgm:pt modelId="{C88A373A-6018-43EF-8BEE-92608656356B}" type="sibTrans" cxnId="{A709169A-014F-48D3-8907-E476DF6F1444}">
      <dgm:prSet/>
      <dgm:spPr/>
      <dgm:t>
        <a:bodyPr/>
        <a:lstStyle/>
        <a:p>
          <a:endParaRPr lang="es-PE"/>
        </a:p>
      </dgm:t>
    </dgm:pt>
    <dgm:pt modelId="{F96AD935-2549-444C-A811-73B642B3FE6C}">
      <dgm:prSet phldrT="[Texto]"/>
      <dgm:spPr/>
      <dgm:t>
        <a:bodyPr/>
        <a:lstStyle/>
        <a:p>
          <a:r>
            <a:rPr lang="es-PE" dirty="0"/>
            <a:t>Comunica los resultados a los padres de familia o apoderados, a través de</a:t>
          </a:r>
        </a:p>
        <a:p>
          <a:r>
            <a:rPr lang="es-PE" dirty="0"/>
            <a:t>reuniones informativas.</a:t>
          </a:r>
        </a:p>
      </dgm:t>
    </dgm:pt>
    <dgm:pt modelId="{D17D71C9-4B60-4EA2-BE23-603AEBB2BC9F}" type="parTrans" cxnId="{74598789-8D63-4F49-AA18-8D4DAD5DFCC0}">
      <dgm:prSet/>
      <dgm:spPr/>
      <dgm:t>
        <a:bodyPr/>
        <a:lstStyle/>
        <a:p>
          <a:endParaRPr lang="es-PE"/>
        </a:p>
      </dgm:t>
    </dgm:pt>
    <dgm:pt modelId="{474E649C-A7C3-4410-A08B-7AF02FDDE62A}" type="sibTrans" cxnId="{74598789-8D63-4F49-AA18-8D4DAD5DFCC0}">
      <dgm:prSet/>
      <dgm:spPr/>
      <dgm:t>
        <a:bodyPr/>
        <a:lstStyle/>
        <a:p>
          <a:endParaRPr lang="es-PE"/>
        </a:p>
      </dgm:t>
    </dgm:pt>
    <dgm:pt modelId="{A64AA0F9-C69C-446E-9292-9528E86EA267}">
      <dgm:prSet phldrT="[Texto]"/>
      <dgm:spPr/>
      <dgm:t>
        <a:bodyPr/>
        <a:lstStyle/>
        <a:p>
          <a:r>
            <a:rPr lang="es-PE" dirty="0"/>
            <a:t>Evidencia</a:t>
          </a:r>
          <a:r>
            <a:rPr lang="es-ES" dirty="0"/>
            <a:t> de la ejecución de esta etapa, que deberá ser cargada en el SIMON:</a:t>
          </a:r>
          <a:endParaRPr lang="es-PE" dirty="0"/>
        </a:p>
        <a:p>
          <a:endParaRPr lang="es-PE" dirty="0"/>
        </a:p>
        <a:p>
          <a:endParaRPr lang="es-PE" dirty="0"/>
        </a:p>
      </dgm:t>
    </dgm:pt>
    <dgm:pt modelId="{9A2394F6-D79E-4E79-BD44-1DA20C9CC490}" type="parTrans" cxnId="{B7F60A8F-0B04-4B89-94C5-9F323F5A3D58}">
      <dgm:prSet/>
      <dgm:spPr/>
      <dgm:t>
        <a:bodyPr/>
        <a:lstStyle/>
        <a:p>
          <a:endParaRPr lang="es-PE"/>
        </a:p>
      </dgm:t>
    </dgm:pt>
    <dgm:pt modelId="{188F8BD9-026E-45A4-84BE-C45B07D3A9CE}" type="sibTrans" cxnId="{B7F60A8F-0B04-4B89-94C5-9F323F5A3D58}">
      <dgm:prSet/>
      <dgm:spPr/>
      <dgm:t>
        <a:bodyPr/>
        <a:lstStyle/>
        <a:p>
          <a:endParaRPr lang="es-PE"/>
        </a:p>
      </dgm:t>
    </dgm:pt>
    <dgm:pt modelId="{A6A62470-6CF0-4C03-9315-85F93F62128E}" type="pres">
      <dgm:prSet presAssocID="{7DA4A4B0-5CB6-4AAD-BE93-7765ED2DD70F}" presName="Name0" presStyleCnt="0">
        <dgm:presLayoutVars>
          <dgm:dir/>
          <dgm:resizeHandles val="exact"/>
        </dgm:presLayoutVars>
      </dgm:prSet>
      <dgm:spPr/>
    </dgm:pt>
    <dgm:pt modelId="{400E3A3C-A072-4E95-A8C1-8EA55A270836}" type="pres">
      <dgm:prSet presAssocID="{7DA4A4B0-5CB6-4AAD-BE93-7765ED2DD70F}" presName="bkgdShp" presStyleLbl="alignAccFollowNode1" presStyleIdx="0" presStyleCnt="1" custLinFactNeighborX="-130" custLinFactNeighborY="1156"/>
      <dgm:spPr/>
    </dgm:pt>
    <dgm:pt modelId="{8BD8814A-A06E-48D5-874D-0BC9D79FD099}" type="pres">
      <dgm:prSet presAssocID="{7DA4A4B0-5CB6-4AAD-BE93-7765ED2DD70F}" presName="linComp" presStyleCnt="0"/>
      <dgm:spPr/>
    </dgm:pt>
    <dgm:pt modelId="{FFA8A98F-AC1F-4C28-9F19-47F5F5483098}" type="pres">
      <dgm:prSet presAssocID="{D1310302-FAAC-40AD-B2F6-6301329EA527}" presName="compNode" presStyleCnt="0"/>
      <dgm:spPr/>
    </dgm:pt>
    <dgm:pt modelId="{3A2465F7-79F1-4439-BC95-D7BB18C1CDB5}" type="pres">
      <dgm:prSet presAssocID="{D1310302-FAAC-40AD-B2F6-6301329EA527}" presName="node" presStyleLbl="node1" presStyleIdx="0" presStyleCnt="4">
        <dgm:presLayoutVars>
          <dgm:bulletEnabled val="1"/>
        </dgm:presLayoutVars>
      </dgm:prSet>
      <dgm:spPr/>
    </dgm:pt>
    <dgm:pt modelId="{5424C178-7BC0-417B-939B-762FC23020AA}" type="pres">
      <dgm:prSet presAssocID="{D1310302-FAAC-40AD-B2F6-6301329EA527}" presName="invisiNode" presStyleLbl="node1" presStyleIdx="0" presStyleCnt="4"/>
      <dgm:spPr/>
    </dgm:pt>
    <dgm:pt modelId="{A777CF91-649B-4255-B47F-14E1A2E479C5}" type="pres">
      <dgm:prSet presAssocID="{D1310302-FAAC-40AD-B2F6-6301329EA527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7000" b="-7000"/>
          </a:stretch>
        </a:blipFill>
      </dgm:spPr>
    </dgm:pt>
    <dgm:pt modelId="{73E3C143-500C-47FE-AE61-1D87BEC1B1E8}" type="pres">
      <dgm:prSet presAssocID="{3BCABF2F-FAB5-4859-BAEE-6AF234A46540}" presName="sibTrans" presStyleLbl="sibTrans2D1" presStyleIdx="0" presStyleCnt="0"/>
      <dgm:spPr/>
    </dgm:pt>
    <dgm:pt modelId="{7D72D854-7F55-4A40-B02E-01907D26B47A}" type="pres">
      <dgm:prSet presAssocID="{DED62C2E-A220-469D-84A1-26DCDE338FA8}" presName="compNode" presStyleCnt="0"/>
      <dgm:spPr/>
    </dgm:pt>
    <dgm:pt modelId="{67C6184A-15AB-4102-ACD8-F7AAEC4AFE5C}" type="pres">
      <dgm:prSet presAssocID="{DED62C2E-A220-469D-84A1-26DCDE338FA8}" presName="node" presStyleLbl="node1" presStyleIdx="1" presStyleCnt="4">
        <dgm:presLayoutVars>
          <dgm:bulletEnabled val="1"/>
        </dgm:presLayoutVars>
      </dgm:prSet>
      <dgm:spPr/>
    </dgm:pt>
    <dgm:pt modelId="{5E5794B1-D764-45B0-A7D6-600D5DC5BC26}" type="pres">
      <dgm:prSet presAssocID="{DED62C2E-A220-469D-84A1-26DCDE338FA8}" presName="invisiNode" presStyleLbl="node1" presStyleIdx="1" presStyleCnt="4"/>
      <dgm:spPr/>
    </dgm:pt>
    <dgm:pt modelId="{80FACFEE-CEE9-4CB8-A2D4-524989849C71}" type="pres">
      <dgm:prSet presAssocID="{DED62C2E-A220-469D-84A1-26DCDE338FA8}" presName="imagNode" presStyleLbl="fgImgPlace1" presStyleIdx="1" presStyleCnt="4"/>
      <dgm:spPr>
        <a:blipFill>
          <a:blip xmlns:r="http://schemas.openxmlformats.org/officeDocument/2006/relationships" r:embed="rId3"/>
          <a:srcRect/>
          <a:stretch>
            <a:fillRect l="-16000" r="-16000"/>
          </a:stretch>
        </a:blipFill>
      </dgm:spPr>
      <dgm:extLst>
        <a:ext uri="{E40237B7-FDA0-4F09-8148-C483321AD2D9}">
          <dgm14:cNvPr xmlns:dgm14="http://schemas.microsoft.com/office/drawing/2010/diagram" id="0" name="" descr="Gráfico hecho de flechas"/>
        </a:ext>
      </dgm:extLst>
    </dgm:pt>
    <dgm:pt modelId="{F4D70240-8202-467D-9D78-D3598F5EEA2E}" type="pres">
      <dgm:prSet presAssocID="{C88A373A-6018-43EF-8BEE-92608656356B}" presName="sibTrans" presStyleLbl="sibTrans2D1" presStyleIdx="0" presStyleCnt="0"/>
      <dgm:spPr/>
    </dgm:pt>
    <dgm:pt modelId="{38D1D8C9-BEF9-4464-B24F-92D3D8F1FE79}" type="pres">
      <dgm:prSet presAssocID="{F96AD935-2549-444C-A811-73B642B3FE6C}" presName="compNode" presStyleCnt="0"/>
      <dgm:spPr/>
    </dgm:pt>
    <dgm:pt modelId="{CADEA2FC-8045-4D4C-9B08-793C4AFFF740}" type="pres">
      <dgm:prSet presAssocID="{F96AD935-2549-444C-A811-73B642B3FE6C}" presName="node" presStyleLbl="node1" presStyleIdx="2" presStyleCnt="4">
        <dgm:presLayoutVars>
          <dgm:bulletEnabled val="1"/>
        </dgm:presLayoutVars>
      </dgm:prSet>
      <dgm:spPr/>
    </dgm:pt>
    <dgm:pt modelId="{0CB31B1B-7260-45A0-8CFA-2649FAAE205B}" type="pres">
      <dgm:prSet presAssocID="{F96AD935-2549-444C-A811-73B642B3FE6C}" presName="invisiNode" presStyleLbl="node1" presStyleIdx="2" presStyleCnt="4"/>
      <dgm:spPr/>
    </dgm:pt>
    <dgm:pt modelId="{ECD15E42-BFD0-46E6-9D9C-93F28B354500}" type="pres">
      <dgm:prSet presAssocID="{F96AD935-2549-444C-A811-73B642B3FE6C}" presName="imagNode" presStyleLbl="fgImgPlace1" presStyleIdx="2" presStyleCnt="4"/>
      <dgm:spPr>
        <a:blipFill>
          <a:blip xmlns:r="http://schemas.openxmlformats.org/officeDocument/2006/relationships" r:embed="rId4"/>
          <a:srcRect/>
          <a:stretch>
            <a:fillRect l="-28000" r="-28000"/>
          </a:stretch>
        </a:blipFill>
      </dgm:spPr>
    </dgm:pt>
    <dgm:pt modelId="{201A9303-3F2D-4F79-AB52-A55B18AD369C}" type="pres">
      <dgm:prSet presAssocID="{474E649C-A7C3-4410-A08B-7AF02FDDE62A}" presName="sibTrans" presStyleLbl="sibTrans2D1" presStyleIdx="0" presStyleCnt="0"/>
      <dgm:spPr/>
    </dgm:pt>
    <dgm:pt modelId="{F87C4807-5C3B-4AD4-80DD-BEFBFACAB9A0}" type="pres">
      <dgm:prSet presAssocID="{A64AA0F9-C69C-446E-9292-9528E86EA267}" presName="compNode" presStyleCnt="0"/>
      <dgm:spPr/>
    </dgm:pt>
    <dgm:pt modelId="{6386CAA5-2645-41B5-B7B2-F56F9344166D}" type="pres">
      <dgm:prSet presAssocID="{A64AA0F9-C69C-446E-9292-9528E86EA267}" presName="node" presStyleLbl="node1" presStyleIdx="3" presStyleCnt="4">
        <dgm:presLayoutVars>
          <dgm:bulletEnabled val="1"/>
        </dgm:presLayoutVars>
      </dgm:prSet>
      <dgm:spPr/>
    </dgm:pt>
    <dgm:pt modelId="{008BED82-550E-4428-B3D2-43E00C9DFF89}" type="pres">
      <dgm:prSet presAssocID="{A64AA0F9-C69C-446E-9292-9528E86EA267}" presName="invisiNode" presStyleLbl="node1" presStyleIdx="3" presStyleCnt="4"/>
      <dgm:spPr/>
    </dgm:pt>
    <dgm:pt modelId="{89E4F725-5A14-41A8-AD86-2628DE8BE30E}" type="pres">
      <dgm:prSet presAssocID="{A64AA0F9-C69C-446E-9292-9528E86EA267}" presName="imagNode" presStyleLbl="fgImgPlace1" presStyleIdx="3" presStyleCnt="4"/>
      <dgm:spPr>
        <a:blipFill>
          <a:blip xmlns:r="http://schemas.openxmlformats.org/officeDocument/2006/relationships" r:embed="rId5"/>
          <a:srcRect/>
          <a:stretch>
            <a:fillRect l="-34000" r="-34000"/>
          </a:stretch>
        </a:blipFill>
      </dgm:spPr>
    </dgm:pt>
  </dgm:ptLst>
  <dgm:cxnLst>
    <dgm:cxn modelId="{498B3C10-2203-4138-AB39-9AE17CEEAD4D}" type="presOf" srcId="{474E649C-A7C3-4410-A08B-7AF02FDDE62A}" destId="{201A9303-3F2D-4F79-AB52-A55B18AD369C}" srcOrd="0" destOrd="0" presId="urn:microsoft.com/office/officeart/2005/8/layout/pList2"/>
    <dgm:cxn modelId="{C335FE11-987E-4D0B-B394-FCBC60123858}" type="presOf" srcId="{D1310302-FAAC-40AD-B2F6-6301329EA527}" destId="{3A2465F7-79F1-4439-BC95-D7BB18C1CDB5}" srcOrd="0" destOrd="0" presId="urn:microsoft.com/office/officeart/2005/8/layout/pList2"/>
    <dgm:cxn modelId="{2B1E8113-BF5A-4D07-9D04-36311F07DC0F}" type="presOf" srcId="{C88A373A-6018-43EF-8BEE-92608656356B}" destId="{F4D70240-8202-467D-9D78-D3598F5EEA2E}" srcOrd="0" destOrd="0" presId="urn:microsoft.com/office/officeart/2005/8/layout/pList2"/>
    <dgm:cxn modelId="{1B8C5E15-DA72-413A-A96D-59A6399767C2}" srcId="{7DA4A4B0-5CB6-4AAD-BE93-7765ED2DD70F}" destId="{D1310302-FAAC-40AD-B2F6-6301329EA527}" srcOrd="0" destOrd="0" parTransId="{AD8247F5-0E22-432C-A0CF-38DFCA68BD43}" sibTransId="{3BCABF2F-FAB5-4859-BAEE-6AF234A46540}"/>
    <dgm:cxn modelId="{6DF6DC5F-54CC-4218-BCC5-B2879BC72253}" type="presOf" srcId="{F96AD935-2549-444C-A811-73B642B3FE6C}" destId="{CADEA2FC-8045-4D4C-9B08-793C4AFFF740}" srcOrd="0" destOrd="0" presId="urn:microsoft.com/office/officeart/2005/8/layout/pList2"/>
    <dgm:cxn modelId="{FBB8B273-1DEC-4A4C-A7F6-959726596972}" type="presOf" srcId="{A64AA0F9-C69C-446E-9292-9528E86EA267}" destId="{6386CAA5-2645-41B5-B7B2-F56F9344166D}" srcOrd="0" destOrd="0" presId="urn:microsoft.com/office/officeart/2005/8/layout/pList2"/>
    <dgm:cxn modelId="{74598789-8D63-4F49-AA18-8D4DAD5DFCC0}" srcId="{7DA4A4B0-5CB6-4AAD-BE93-7765ED2DD70F}" destId="{F96AD935-2549-444C-A811-73B642B3FE6C}" srcOrd="2" destOrd="0" parTransId="{D17D71C9-4B60-4EA2-BE23-603AEBB2BC9F}" sibTransId="{474E649C-A7C3-4410-A08B-7AF02FDDE62A}"/>
    <dgm:cxn modelId="{B7F60A8F-0B04-4B89-94C5-9F323F5A3D58}" srcId="{7DA4A4B0-5CB6-4AAD-BE93-7765ED2DD70F}" destId="{A64AA0F9-C69C-446E-9292-9528E86EA267}" srcOrd="3" destOrd="0" parTransId="{9A2394F6-D79E-4E79-BD44-1DA20C9CC490}" sibTransId="{188F8BD9-026E-45A4-84BE-C45B07D3A9CE}"/>
    <dgm:cxn modelId="{A709169A-014F-48D3-8907-E476DF6F1444}" srcId="{7DA4A4B0-5CB6-4AAD-BE93-7765ED2DD70F}" destId="{DED62C2E-A220-469D-84A1-26DCDE338FA8}" srcOrd="1" destOrd="0" parTransId="{624C9070-DB18-439F-93EC-9AF5CEB099E4}" sibTransId="{C88A373A-6018-43EF-8BEE-92608656356B}"/>
    <dgm:cxn modelId="{804968A7-3B89-4E9C-B0FE-C9FBFA86A500}" type="presOf" srcId="{3BCABF2F-FAB5-4859-BAEE-6AF234A46540}" destId="{73E3C143-500C-47FE-AE61-1D87BEC1B1E8}" srcOrd="0" destOrd="0" presId="urn:microsoft.com/office/officeart/2005/8/layout/pList2"/>
    <dgm:cxn modelId="{0D1CBFEC-5E28-43B9-8F48-F42969F4B644}" type="presOf" srcId="{7DA4A4B0-5CB6-4AAD-BE93-7765ED2DD70F}" destId="{A6A62470-6CF0-4C03-9315-85F93F62128E}" srcOrd="0" destOrd="0" presId="urn:microsoft.com/office/officeart/2005/8/layout/pList2"/>
    <dgm:cxn modelId="{FF5D76FA-EDB1-4207-8C7E-1D08E62AD755}" type="presOf" srcId="{DED62C2E-A220-469D-84A1-26DCDE338FA8}" destId="{67C6184A-15AB-4102-ACD8-F7AAEC4AFE5C}" srcOrd="0" destOrd="0" presId="urn:microsoft.com/office/officeart/2005/8/layout/pList2"/>
    <dgm:cxn modelId="{51D9A126-0493-41AC-BF7C-97F34FEC85C2}" type="presParOf" srcId="{A6A62470-6CF0-4C03-9315-85F93F62128E}" destId="{400E3A3C-A072-4E95-A8C1-8EA55A270836}" srcOrd="0" destOrd="0" presId="urn:microsoft.com/office/officeart/2005/8/layout/pList2"/>
    <dgm:cxn modelId="{39E7E2D7-B7EC-472E-BB23-4FD109DF101F}" type="presParOf" srcId="{A6A62470-6CF0-4C03-9315-85F93F62128E}" destId="{8BD8814A-A06E-48D5-874D-0BC9D79FD099}" srcOrd="1" destOrd="0" presId="urn:microsoft.com/office/officeart/2005/8/layout/pList2"/>
    <dgm:cxn modelId="{E1F4E5C8-7310-4843-A8DC-5BB24843D362}" type="presParOf" srcId="{8BD8814A-A06E-48D5-874D-0BC9D79FD099}" destId="{FFA8A98F-AC1F-4C28-9F19-47F5F5483098}" srcOrd="0" destOrd="0" presId="urn:microsoft.com/office/officeart/2005/8/layout/pList2"/>
    <dgm:cxn modelId="{BDE31357-6192-43F2-BFF1-F8928E277EE4}" type="presParOf" srcId="{FFA8A98F-AC1F-4C28-9F19-47F5F5483098}" destId="{3A2465F7-79F1-4439-BC95-D7BB18C1CDB5}" srcOrd="0" destOrd="0" presId="urn:microsoft.com/office/officeart/2005/8/layout/pList2"/>
    <dgm:cxn modelId="{F46922B4-40B1-4DC7-BA8E-42522AB28EE8}" type="presParOf" srcId="{FFA8A98F-AC1F-4C28-9F19-47F5F5483098}" destId="{5424C178-7BC0-417B-939B-762FC23020AA}" srcOrd="1" destOrd="0" presId="urn:microsoft.com/office/officeart/2005/8/layout/pList2"/>
    <dgm:cxn modelId="{FE4DDF69-DD57-4542-B73C-061C28230EE6}" type="presParOf" srcId="{FFA8A98F-AC1F-4C28-9F19-47F5F5483098}" destId="{A777CF91-649B-4255-B47F-14E1A2E479C5}" srcOrd="2" destOrd="0" presId="urn:microsoft.com/office/officeart/2005/8/layout/pList2"/>
    <dgm:cxn modelId="{571AEADB-B438-4726-87AE-FDE7BCFC83C5}" type="presParOf" srcId="{8BD8814A-A06E-48D5-874D-0BC9D79FD099}" destId="{73E3C143-500C-47FE-AE61-1D87BEC1B1E8}" srcOrd="1" destOrd="0" presId="urn:microsoft.com/office/officeart/2005/8/layout/pList2"/>
    <dgm:cxn modelId="{A1871141-2EE7-482E-8F35-7C2E637343FD}" type="presParOf" srcId="{8BD8814A-A06E-48D5-874D-0BC9D79FD099}" destId="{7D72D854-7F55-4A40-B02E-01907D26B47A}" srcOrd="2" destOrd="0" presId="urn:microsoft.com/office/officeart/2005/8/layout/pList2"/>
    <dgm:cxn modelId="{4435D140-1B4F-47BC-A5E1-C5A0EA1F8038}" type="presParOf" srcId="{7D72D854-7F55-4A40-B02E-01907D26B47A}" destId="{67C6184A-15AB-4102-ACD8-F7AAEC4AFE5C}" srcOrd="0" destOrd="0" presId="urn:microsoft.com/office/officeart/2005/8/layout/pList2"/>
    <dgm:cxn modelId="{D749BDD3-A273-4192-B5B9-6A799DE10601}" type="presParOf" srcId="{7D72D854-7F55-4A40-B02E-01907D26B47A}" destId="{5E5794B1-D764-45B0-A7D6-600D5DC5BC26}" srcOrd="1" destOrd="0" presId="urn:microsoft.com/office/officeart/2005/8/layout/pList2"/>
    <dgm:cxn modelId="{AB3077FC-6997-4E8A-8218-203E9DC6BDC7}" type="presParOf" srcId="{7D72D854-7F55-4A40-B02E-01907D26B47A}" destId="{80FACFEE-CEE9-4CB8-A2D4-524989849C71}" srcOrd="2" destOrd="0" presId="urn:microsoft.com/office/officeart/2005/8/layout/pList2"/>
    <dgm:cxn modelId="{20D66B38-0217-43DB-9605-2B894564282F}" type="presParOf" srcId="{8BD8814A-A06E-48D5-874D-0BC9D79FD099}" destId="{F4D70240-8202-467D-9D78-D3598F5EEA2E}" srcOrd="3" destOrd="0" presId="urn:microsoft.com/office/officeart/2005/8/layout/pList2"/>
    <dgm:cxn modelId="{B8960A24-1FCC-4EA7-8E1A-258451FFCB26}" type="presParOf" srcId="{8BD8814A-A06E-48D5-874D-0BC9D79FD099}" destId="{38D1D8C9-BEF9-4464-B24F-92D3D8F1FE79}" srcOrd="4" destOrd="0" presId="urn:microsoft.com/office/officeart/2005/8/layout/pList2"/>
    <dgm:cxn modelId="{B12DB59C-D095-4F82-8549-7728B452C151}" type="presParOf" srcId="{38D1D8C9-BEF9-4464-B24F-92D3D8F1FE79}" destId="{CADEA2FC-8045-4D4C-9B08-793C4AFFF740}" srcOrd="0" destOrd="0" presId="urn:microsoft.com/office/officeart/2005/8/layout/pList2"/>
    <dgm:cxn modelId="{12CB0C71-D563-491C-8AD1-BAE244E376D2}" type="presParOf" srcId="{38D1D8C9-BEF9-4464-B24F-92D3D8F1FE79}" destId="{0CB31B1B-7260-45A0-8CFA-2649FAAE205B}" srcOrd="1" destOrd="0" presId="urn:microsoft.com/office/officeart/2005/8/layout/pList2"/>
    <dgm:cxn modelId="{6E3B4483-AFFB-48E0-ADB6-579B37E807EF}" type="presParOf" srcId="{38D1D8C9-BEF9-4464-B24F-92D3D8F1FE79}" destId="{ECD15E42-BFD0-46E6-9D9C-93F28B354500}" srcOrd="2" destOrd="0" presId="urn:microsoft.com/office/officeart/2005/8/layout/pList2"/>
    <dgm:cxn modelId="{8B9DAE3F-B129-44AC-BFC2-82920E89C541}" type="presParOf" srcId="{8BD8814A-A06E-48D5-874D-0BC9D79FD099}" destId="{201A9303-3F2D-4F79-AB52-A55B18AD369C}" srcOrd="5" destOrd="0" presId="urn:microsoft.com/office/officeart/2005/8/layout/pList2"/>
    <dgm:cxn modelId="{86AD66E9-6A77-46A2-9466-CD3F7D6F2494}" type="presParOf" srcId="{8BD8814A-A06E-48D5-874D-0BC9D79FD099}" destId="{F87C4807-5C3B-4AD4-80DD-BEFBFACAB9A0}" srcOrd="6" destOrd="0" presId="urn:microsoft.com/office/officeart/2005/8/layout/pList2"/>
    <dgm:cxn modelId="{35D714DB-1E38-47FB-A21F-A731C2CFB42B}" type="presParOf" srcId="{F87C4807-5C3B-4AD4-80DD-BEFBFACAB9A0}" destId="{6386CAA5-2645-41B5-B7B2-F56F9344166D}" srcOrd="0" destOrd="0" presId="urn:microsoft.com/office/officeart/2005/8/layout/pList2"/>
    <dgm:cxn modelId="{23C122F8-D60C-4295-BBEC-23A657F58938}" type="presParOf" srcId="{F87C4807-5C3B-4AD4-80DD-BEFBFACAB9A0}" destId="{008BED82-550E-4428-B3D2-43E00C9DFF89}" srcOrd="1" destOrd="0" presId="urn:microsoft.com/office/officeart/2005/8/layout/pList2"/>
    <dgm:cxn modelId="{E27D1B75-D34C-4961-A155-266DACA65DEA}" type="presParOf" srcId="{F87C4807-5C3B-4AD4-80DD-BEFBFACAB9A0}" destId="{89E4F725-5A14-41A8-AD86-2628DE8BE30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7699EE-F339-45BD-B389-F9C6DCD3C8BF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</dgm:pt>
    <dgm:pt modelId="{2BB067B2-DF8E-44BF-9B40-9B1132FF7E0B}">
      <dgm:prSet phldrT="[Texto]"/>
      <dgm:spPr/>
      <dgm:t>
        <a:bodyPr/>
        <a:lstStyle/>
        <a:p>
          <a:pPr>
            <a:buNone/>
          </a:pPr>
          <a:r>
            <a:rPr lang="es-ES" dirty="0"/>
            <a:t>PAT</a:t>
          </a:r>
          <a:endParaRPr lang="es-PE" dirty="0"/>
        </a:p>
      </dgm:t>
    </dgm:pt>
    <dgm:pt modelId="{43C1B81B-1EC6-428B-AEBA-4011321FF8E4}" type="parTrans" cxnId="{77EED304-3755-4BCF-A1E6-D3BC36061DC9}">
      <dgm:prSet/>
      <dgm:spPr/>
      <dgm:t>
        <a:bodyPr/>
        <a:lstStyle/>
        <a:p>
          <a:endParaRPr lang="es-PE"/>
        </a:p>
      </dgm:t>
    </dgm:pt>
    <dgm:pt modelId="{10B629E4-BAAB-4C7D-8663-E63762919B30}" type="sibTrans" cxnId="{77EED304-3755-4BCF-A1E6-D3BC36061DC9}">
      <dgm:prSet/>
      <dgm:spPr/>
      <dgm:t>
        <a:bodyPr/>
        <a:lstStyle/>
        <a:p>
          <a:endParaRPr lang="es-PE"/>
        </a:p>
      </dgm:t>
    </dgm:pt>
    <dgm:pt modelId="{675D379B-E803-434E-BB26-C1E9B2BC5186}">
      <dgm:prSet phldrT="[Texto]"/>
      <dgm:spPr/>
      <dgm:t>
        <a:bodyPr/>
        <a:lstStyle/>
        <a:p>
          <a:r>
            <a:rPr lang="es-ES" dirty="0"/>
            <a:t>COLEGIADO</a:t>
          </a:r>
          <a:endParaRPr lang="es-PE" dirty="0"/>
        </a:p>
      </dgm:t>
    </dgm:pt>
    <dgm:pt modelId="{C98CEE44-1C27-44BE-9878-809F956F9450}" type="parTrans" cxnId="{F3AC7415-1D34-4B16-97AB-287CF7BFBD63}">
      <dgm:prSet/>
      <dgm:spPr/>
      <dgm:t>
        <a:bodyPr/>
        <a:lstStyle/>
        <a:p>
          <a:endParaRPr lang="es-PE"/>
        </a:p>
      </dgm:t>
    </dgm:pt>
    <dgm:pt modelId="{29C8F748-B9F9-4027-B356-2A66A8E88553}" type="sibTrans" cxnId="{F3AC7415-1D34-4B16-97AB-287CF7BFBD63}">
      <dgm:prSet/>
      <dgm:spPr/>
      <dgm:t>
        <a:bodyPr/>
        <a:lstStyle/>
        <a:p>
          <a:endParaRPr lang="es-PE"/>
        </a:p>
      </dgm:t>
    </dgm:pt>
    <dgm:pt modelId="{62037386-EC58-4828-9B0B-31AFF23445B1}">
      <dgm:prSet phldrT="[Texto]"/>
      <dgm:spPr/>
      <dgm:t>
        <a:bodyPr/>
        <a:lstStyle/>
        <a:p>
          <a:r>
            <a:rPr lang="es-ES" dirty="0"/>
            <a:t>HORARIO</a:t>
          </a:r>
          <a:endParaRPr lang="es-PE" dirty="0"/>
        </a:p>
      </dgm:t>
    </dgm:pt>
    <dgm:pt modelId="{5329FB5E-FC17-4EF0-88F3-DB27A45A76F3}" type="parTrans" cxnId="{944D8785-7079-480B-BF94-CCA4C7B6AA66}">
      <dgm:prSet/>
      <dgm:spPr/>
      <dgm:t>
        <a:bodyPr/>
        <a:lstStyle/>
        <a:p>
          <a:endParaRPr lang="es-PE"/>
        </a:p>
      </dgm:t>
    </dgm:pt>
    <dgm:pt modelId="{D7D1BC8A-8160-45EF-A097-6D4F74CBD7B1}" type="sibTrans" cxnId="{944D8785-7079-480B-BF94-CCA4C7B6AA66}">
      <dgm:prSet/>
      <dgm:spPr/>
      <dgm:t>
        <a:bodyPr/>
        <a:lstStyle/>
        <a:p>
          <a:endParaRPr lang="es-PE"/>
        </a:p>
      </dgm:t>
    </dgm:pt>
    <dgm:pt modelId="{9F1E3C04-AAD3-43E9-BAD6-52E900BDA834}">
      <dgm:prSet/>
      <dgm:spPr/>
      <dgm:t>
        <a:bodyPr/>
        <a:lstStyle/>
        <a:p>
          <a:r>
            <a:rPr lang="es-ES" dirty="0"/>
            <a:t>Incluye las acciones de refuerzo escolar en el PAT.</a:t>
          </a:r>
          <a:endParaRPr lang="es-PE" dirty="0"/>
        </a:p>
      </dgm:t>
    </dgm:pt>
    <dgm:pt modelId="{EE9E765E-F5B0-40AC-8C74-89B8EBF0F10E}" type="parTrans" cxnId="{F3D60A7B-9B73-4440-89BE-86697C415980}">
      <dgm:prSet/>
      <dgm:spPr/>
      <dgm:t>
        <a:bodyPr/>
        <a:lstStyle/>
        <a:p>
          <a:endParaRPr lang="es-PE"/>
        </a:p>
      </dgm:t>
    </dgm:pt>
    <dgm:pt modelId="{58377355-5E62-4AB8-9E77-77C8F663F8E6}" type="sibTrans" cxnId="{F3D60A7B-9B73-4440-89BE-86697C415980}">
      <dgm:prSet/>
      <dgm:spPr/>
      <dgm:t>
        <a:bodyPr/>
        <a:lstStyle/>
        <a:p>
          <a:endParaRPr lang="es-PE"/>
        </a:p>
      </dgm:t>
    </dgm:pt>
    <dgm:pt modelId="{F28DFC8D-FD5D-4196-A2B0-30FDFEAA1BEC}">
      <dgm:prSet/>
      <dgm:spPr/>
      <dgm:t>
        <a:bodyPr/>
        <a:lstStyle/>
        <a:p>
          <a:endParaRPr lang="es-PE" dirty="0"/>
        </a:p>
      </dgm:t>
    </dgm:pt>
    <dgm:pt modelId="{608767D1-788B-4F92-BD02-9C957136A50B}" type="parTrans" cxnId="{6DCCE441-5138-4F8D-9F9B-763EC1914187}">
      <dgm:prSet/>
      <dgm:spPr/>
      <dgm:t>
        <a:bodyPr/>
        <a:lstStyle/>
        <a:p>
          <a:endParaRPr lang="es-PE"/>
        </a:p>
      </dgm:t>
    </dgm:pt>
    <dgm:pt modelId="{56932FA0-37C2-429A-9FF6-EB83056DF833}" type="sibTrans" cxnId="{6DCCE441-5138-4F8D-9F9B-763EC1914187}">
      <dgm:prSet/>
      <dgm:spPr/>
      <dgm:t>
        <a:bodyPr/>
        <a:lstStyle/>
        <a:p>
          <a:endParaRPr lang="es-PE"/>
        </a:p>
      </dgm:t>
    </dgm:pt>
    <dgm:pt modelId="{95BEE727-9890-4E78-89F1-508AA57372C9}">
      <dgm:prSet/>
      <dgm:spPr/>
      <dgm:t>
        <a:bodyPr/>
        <a:lstStyle/>
        <a:p>
          <a:pPr>
            <a:buNone/>
          </a:pPr>
          <a:r>
            <a:rPr lang="es-ES" dirty="0">
              <a:latin typeface="Calibri"/>
              <a:cs typeface="Calibri"/>
            </a:rPr>
            <a:t>Realiza</a:t>
          </a:r>
          <a:r>
            <a:rPr lang="es-ES" spc="50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las</a:t>
          </a:r>
          <a:r>
            <a:rPr lang="es-ES" spc="45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acciones</a:t>
          </a:r>
          <a:r>
            <a:rPr lang="es-ES" spc="40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de</a:t>
          </a:r>
          <a:r>
            <a:rPr lang="es-ES" spc="35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fortalecimiento</a:t>
          </a:r>
          <a:r>
            <a:rPr lang="es-ES" spc="40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y</a:t>
          </a:r>
          <a:r>
            <a:rPr lang="es-ES" spc="40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acompañamiento</a:t>
          </a:r>
          <a:r>
            <a:rPr lang="es-ES" spc="50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a</a:t>
          </a:r>
          <a:r>
            <a:rPr lang="es-ES" spc="40" dirty="0">
              <a:latin typeface="Calibri"/>
              <a:cs typeface="Calibri"/>
            </a:rPr>
            <a:t> </a:t>
          </a:r>
          <a:r>
            <a:rPr lang="es-ES" spc="-10" dirty="0">
              <a:latin typeface="Calibri"/>
              <a:cs typeface="Calibri"/>
            </a:rPr>
            <a:t>docentes</a:t>
          </a:r>
          <a:r>
            <a:rPr lang="es-ES" spc="500" dirty="0">
              <a:latin typeface="Calibri"/>
              <a:cs typeface="Calibri"/>
            </a:rPr>
            <a:t> 	</a:t>
          </a:r>
          <a:r>
            <a:rPr lang="es-ES" dirty="0">
              <a:latin typeface="Calibri"/>
              <a:cs typeface="Calibri"/>
            </a:rPr>
            <a:t>para</a:t>
          </a:r>
          <a:r>
            <a:rPr lang="es-ES" spc="-5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el</a:t>
          </a:r>
          <a:r>
            <a:rPr lang="es-ES" spc="-5" dirty="0">
              <a:latin typeface="Calibri"/>
              <a:cs typeface="Calibri"/>
            </a:rPr>
            <a:t> </a:t>
          </a:r>
          <a:r>
            <a:rPr lang="es-ES" spc="-10" dirty="0">
              <a:latin typeface="Calibri"/>
              <a:cs typeface="Calibri"/>
            </a:rPr>
            <a:t>desarrollo</a:t>
          </a:r>
          <a:r>
            <a:rPr lang="es-ES" spc="25" dirty="0">
              <a:latin typeface="Calibri"/>
              <a:cs typeface="Calibri"/>
            </a:rPr>
            <a:t> </a:t>
          </a:r>
          <a:r>
            <a:rPr lang="es-ES" dirty="0">
              <a:latin typeface="Calibri"/>
              <a:cs typeface="Calibri"/>
            </a:rPr>
            <a:t>de</a:t>
          </a:r>
          <a:r>
            <a:rPr lang="es-ES" spc="-15" dirty="0">
              <a:latin typeface="Calibri"/>
              <a:cs typeface="Calibri"/>
            </a:rPr>
            <a:t> </a:t>
          </a:r>
          <a:r>
            <a:rPr lang="es-ES" spc="-25" dirty="0">
              <a:latin typeface="Calibri"/>
              <a:cs typeface="Calibri"/>
            </a:rPr>
            <a:t>RE.</a:t>
          </a:r>
          <a:endParaRPr lang="es-PE" dirty="0"/>
        </a:p>
      </dgm:t>
    </dgm:pt>
    <dgm:pt modelId="{52A3BA3F-D991-4038-9EA4-174C245974E4}" type="parTrans" cxnId="{6986D65E-542C-473D-84C5-583EB118661E}">
      <dgm:prSet/>
      <dgm:spPr/>
      <dgm:t>
        <a:bodyPr/>
        <a:lstStyle/>
        <a:p>
          <a:endParaRPr lang="es-PE"/>
        </a:p>
      </dgm:t>
    </dgm:pt>
    <dgm:pt modelId="{E1684955-CD87-4A82-B140-E58F6AA41D0F}" type="sibTrans" cxnId="{6986D65E-542C-473D-84C5-583EB118661E}">
      <dgm:prSet/>
      <dgm:spPr/>
      <dgm:t>
        <a:bodyPr/>
        <a:lstStyle/>
        <a:p>
          <a:endParaRPr lang="es-PE"/>
        </a:p>
      </dgm:t>
    </dgm:pt>
    <dgm:pt modelId="{137271E3-BC38-4F56-9061-DCA2E405B2E9}">
      <dgm:prSet/>
      <dgm:spPr/>
      <dgm:t>
        <a:bodyPr/>
        <a:lstStyle/>
        <a:p>
          <a:pPr>
            <a:buNone/>
          </a:pPr>
          <a:r>
            <a:rPr lang="es-ES">
              <a:latin typeface="Calibri"/>
              <a:cs typeface="Calibri"/>
            </a:rPr>
            <a:t>Establece</a:t>
          </a:r>
          <a:r>
            <a:rPr lang="es-ES" spc="-1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el</a:t>
          </a:r>
          <a:r>
            <a:rPr lang="es-ES" spc="-3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horario para</a:t>
          </a:r>
          <a:r>
            <a:rPr lang="es-ES" spc="-25">
              <a:latin typeface="Calibri"/>
              <a:cs typeface="Calibri"/>
            </a:rPr>
            <a:t> </a:t>
          </a:r>
          <a:r>
            <a:rPr lang="es-ES" spc="-10">
              <a:latin typeface="Calibri"/>
              <a:cs typeface="Calibri"/>
            </a:rPr>
            <a:t>implementar</a:t>
          </a:r>
          <a:r>
            <a:rPr lang="es-ES" spc="-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las</a:t>
          </a:r>
          <a:r>
            <a:rPr lang="es-ES" spc="-2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acciones</a:t>
          </a:r>
          <a:r>
            <a:rPr lang="es-ES" spc="-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del</a:t>
          </a:r>
          <a:r>
            <a:rPr lang="es-ES" spc="-10">
              <a:latin typeface="Calibri"/>
              <a:cs typeface="Calibri"/>
            </a:rPr>
            <a:t> </a:t>
          </a:r>
          <a:r>
            <a:rPr lang="es-ES" spc="-25">
              <a:latin typeface="Calibri"/>
              <a:cs typeface="Calibri"/>
            </a:rPr>
            <a:t>RE.</a:t>
          </a:r>
          <a:endParaRPr lang="es-PE" dirty="0"/>
        </a:p>
      </dgm:t>
    </dgm:pt>
    <dgm:pt modelId="{945D373C-F82F-4FED-8C86-721573BD8373}" type="parTrans" cxnId="{46E0FE32-B43C-4484-BE10-24DDEE723D2E}">
      <dgm:prSet/>
      <dgm:spPr/>
      <dgm:t>
        <a:bodyPr/>
        <a:lstStyle/>
        <a:p>
          <a:endParaRPr lang="es-PE"/>
        </a:p>
      </dgm:t>
    </dgm:pt>
    <dgm:pt modelId="{AD3C3811-68C8-47F7-9DB2-02B216CEB925}" type="sibTrans" cxnId="{46E0FE32-B43C-4484-BE10-24DDEE723D2E}">
      <dgm:prSet/>
      <dgm:spPr/>
      <dgm:t>
        <a:bodyPr/>
        <a:lstStyle/>
        <a:p>
          <a:endParaRPr lang="es-PE"/>
        </a:p>
      </dgm:t>
    </dgm:pt>
    <dgm:pt modelId="{6E075095-E92F-4BB1-937C-46E1C47DD100}">
      <dgm:prSet/>
      <dgm:spPr/>
      <dgm:t>
        <a:bodyPr/>
        <a:lstStyle/>
        <a:p>
          <a:pPr>
            <a:buNone/>
          </a:pPr>
          <a:r>
            <a:rPr lang="es-ES" dirty="0"/>
            <a:t>At. DIFERENCIADA</a:t>
          </a:r>
          <a:endParaRPr lang="es-PE" dirty="0"/>
        </a:p>
      </dgm:t>
    </dgm:pt>
    <dgm:pt modelId="{0FF49AAE-7F44-4C02-8B3A-7742435A2635}" type="parTrans" cxnId="{E27C5D5C-1EF5-42F1-A0FE-9D3674F2814B}">
      <dgm:prSet/>
      <dgm:spPr/>
      <dgm:t>
        <a:bodyPr/>
        <a:lstStyle/>
        <a:p>
          <a:endParaRPr lang="es-PE"/>
        </a:p>
      </dgm:t>
    </dgm:pt>
    <dgm:pt modelId="{A062B32A-653F-4B95-A8C8-A1B1DB896434}" type="sibTrans" cxnId="{E27C5D5C-1EF5-42F1-A0FE-9D3674F2814B}">
      <dgm:prSet/>
      <dgm:spPr/>
      <dgm:t>
        <a:bodyPr/>
        <a:lstStyle/>
        <a:p>
          <a:endParaRPr lang="es-PE"/>
        </a:p>
      </dgm:t>
    </dgm:pt>
    <dgm:pt modelId="{7736DCD1-A4BD-416A-8817-588AFD8F52A2}">
      <dgm:prSet/>
      <dgm:spPr/>
      <dgm:t>
        <a:bodyPr/>
        <a:lstStyle/>
        <a:p>
          <a:pPr>
            <a:buNone/>
          </a:pPr>
          <a:endParaRPr lang="es-PE" dirty="0"/>
        </a:p>
      </dgm:t>
    </dgm:pt>
    <dgm:pt modelId="{5085E187-21ED-4084-A092-ECE9F2BF6CD9}" type="parTrans" cxnId="{0982D6E0-5B8A-47DB-9D28-5FE8B6880036}">
      <dgm:prSet/>
      <dgm:spPr/>
      <dgm:t>
        <a:bodyPr/>
        <a:lstStyle/>
        <a:p>
          <a:endParaRPr lang="es-PE"/>
        </a:p>
      </dgm:t>
    </dgm:pt>
    <dgm:pt modelId="{DB1BA4B8-3039-4237-92E1-5E6CE093B8E7}" type="sibTrans" cxnId="{0982D6E0-5B8A-47DB-9D28-5FE8B6880036}">
      <dgm:prSet/>
      <dgm:spPr/>
      <dgm:t>
        <a:bodyPr/>
        <a:lstStyle/>
        <a:p>
          <a:endParaRPr lang="es-PE"/>
        </a:p>
      </dgm:t>
    </dgm:pt>
    <dgm:pt modelId="{CA644695-2381-4DDE-ACF4-6C36E4A3B058}">
      <dgm:prSet/>
      <dgm:spPr/>
      <dgm:t>
        <a:bodyPr/>
        <a:lstStyle/>
        <a:p>
          <a:pPr>
            <a:buNone/>
          </a:pPr>
          <a:r>
            <a:rPr lang="es-ES">
              <a:latin typeface="Calibri"/>
              <a:cs typeface="Calibri"/>
            </a:rPr>
            <a:t>Brinda</a:t>
          </a:r>
          <a:r>
            <a:rPr lang="es-ES" spc="-1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atención</a:t>
          </a:r>
          <a:r>
            <a:rPr lang="es-ES" spc="10">
              <a:latin typeface="Calibri"/>
              <a:cs typeface="Calibri"/>
            </a:rPr>
            <a:t> </a:t>
          </a:r>
          <a:r>
            <a:rPr lang="es-ES" spc="-10">
              <a:latin typeface="Calibri"/>
              <a:cs typeface="Calibri"/>
            </a:rPr>
            <a:t>diferencia</a:t>
          </a:r>
          <a:r>
            <a:rPr lang="es-ES" spc="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en</a:t>
          </a:r>
          <a:r>
            <a:rPr lang="es-ES" spc="-1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el</a:t>
          </a:r>
          <a:r>
            <a:rPr lang="es-ES" spc="-30">
              <a:latin typeface="Calibri"/>
              <a:cs typeface="Calibri"/>
            </a:rPr>
            <a:t> </a:t>
          </a:r>
          <a:r>
            <a:rPr lang="es-ES" spc="-20">
              <a:latin typeface="Calibri"/>
              <a:cs typeface="Calibri"/>
            </a:rPr>
            <a:t>aula</a:t>
          </a:r>
          <a:endParaRPr lang="es-PE" dirty="0"/>
        </a:p>
      </dgm:t>
    </dgm:pt>
    <dgm:pt modelId="{7963CACB-FB73-4C02-AF44-ED13FD226C1C}" type="parTrans" cxnId="{5DBD4F13-ED07-407A-B96D-A92C57D648D0}">
      <dgm:prSet/>
      <dgm:spPr/>
      <dgm:t>
        <a:bodyPr/>
        <a:lstStyle/>
        <a:p>
          <a:endParaRPr lang="es-PE"/>
        </a:p>
      </dgm:t>
    </dgm:pt>
    <dgm:pt modelId="{40BC0A6A-F09F-46A4-98C7-27D909082442}" type="sibTrans" cxnId="{5DBD4F13-ED07-407A-B96D-A92C57D648D0}">
      <dgm:prSet/>
      <dgm:spPr/>
      <dgm:t>
        <a:bodyPr/>
        <a:lstStyle/>
        <a:p>
          <a:endParaRPr lang="es-PE"/>
        </a:p>
      </dgm:t>
    </dgm:pt>
    <dgm:pt modelId="{44DBD3F3-F16F-4825-86BC-757001528C9E}">
      <dgm:prSet/>
      <dgm:spPr/>
      <dgm:t>
        <a:bodyPr/>
        <a:lstStyle/>
        <a:p>
          <a:r>
            <a:rPr lang="es-ES" b="1" dirty="0">
              <a:latin typeface="Calibri"/>
              <a:cs typeface="Calibri"/>
            </a:rPr>
            <a:t>Informe</a:t>
          </a:r>
          <a:r>
            <a:rPr lang="es-ES" b="1" spc="350" dirty="0">
              <a:latin typeface="Calibri"/>
              <a:cs typeface="Calibri"/>
            </a:rPr>
            <a:t> </a:t>
          </a:r>
          <a:r>
            <a:rPr lang="es-ES" b="1" dirty="0">
              <a:latin typeface="Calibri"/>
              <a:cs typeface="Calibri"/>
            </a:rPr>
            <a:t>de</a:t>
          </a:r>
          <a:r>
            <a:rPr lang="es-ES" b="1" spc="345" dirty="0">
              <a:latin typeface="Calibri"/>
              <a:cs typeface="Calibri"/>
            </a:rPr>
            <a:t> </a:t>
          </a:r>
          <a:r>
            <a:rPr lang="es-ES" b="1" dirty="0">
              <a:latin typeface="Calibri"/>
              <a:cs typeface="Calibri"/>
            </a:rPr>
            <a:t>las</a:t>
          </a:r>
          <a:r>
            <a:rPr lang="es-ES" b="1" spc="355" dirty="0">
              <a:latin typeface="Calibri"/>
              <a:cs typeface="Calibri"/>
            </a:rPr>
            <a:t> </a:t>
          </a:r>
          <a:r>
            <a:rPr lang="es-ES" b="1" dirty="0">
              <a:latin typeface="Calibri"/>
              <a:cs typeface="Calibri"/>
            </a:rPr>
            <a:t>actividades           </a:t>
          </a:r>
          <a:r>
            <a:rPr lang="es-ES" b="1" spc="355" dirty="0">
              <a:latin typeface="Calibri"/>
              <a:cs typeface="Calibri"/>
            </a:rPr>
            <a:t> Informe</a:t>
          </a:r>
          <a:r>
            <a:rPr lang="es-ES" spc="350" dirty="0">
              <a:latin typeface="Calibri"/>
              <a:cs typeface="Calibri"/>
            </a:rPr>
            <a:t> </a:t>
          </a:r>
          <a:r>
            <a:rPr lang="es-ES" b="1" dirty="0">
              <a:latin typeface="Calibri"/>
              <a:cs typeface="Calibri"/>
            </a:rPr>
            <a:t>sobre</a:t>
          </a:r>
          <a:r>
            <a:rPr lang="es-ES" b="1" spc="430" dirty="0">
              <a:latin typeface="Calibri"/>
              <a:cs typeface="Calibri"/>
            </a:rPr>
            <a:t> </a:t>
          </a:r>
          <a:r>
            <a:rPr lang="es-ES" b="1" dirty="0">
              <a:latin typeface="Calibri"/>
              <a:cs typeface="Calibri"/>
            </a:rPr>
            <a:t>los</a:t>
          </a:r>
          <a:r>
            <a:rPr lang="es-ES" b="1" spc="430" dirty="0">
              <a:latin typeface="Calibri"/>
              <a:cs typeface="Calibri"/>
            </a:rPr>
            <a:t> </a:t>
          </a:r>
          <a:r>
            <a:rPr lang="es-ES" b="1" dirty="0">
              <a:latin typeface="Calibri"/>
              <a:cs typeface="Calibri"/>
            </a:rPr>
            <a:t>resultados</a:t>
          </a:r>
          <a:r>
            <a:rPr lang="es-ES" b="1" spc="434" dirty="0">
              <a:latin typeface="Calibri"/>
              <a:cs typeface="Calibri"/>
            </a:rPr>
            <a:t> </a:t>
          </a:r>
          <a:endParaRPr lang="es-PE" dirty="0"/>
        </a:p>
      </dgm:t>
    </dgm:pt>
    <dgm:pt modelId="{E3E80603-28F8-446E-836E-ADF7D5C8DDCF}" type="parTrans" cxnId="{B3BE09F6-78FA-4512-86AD-10A92536BA6E}">
      <dgm:prSet/>
      <dgm:spPr/>
      <dgm:t>
        <a:bodyPr/>
        <a:lstStyle/>
        <a:p>
          <a:endParaRPr lang="es-PE"/>
        </a:p>
      </dgm:t>
    </dgm:pt>
    <dgm:pt modelId="{2ADB18A2-BEBB-46FD-B867-3292A3DB774D}" type="sibTrans" cxnId="{B3BE09F6-78FA-4512-86AD-10A92536BA6E}">
      <dgm:prSet/>
      <dgm:spPr/>
      <dgm:t>
        <a:bodyPr/>
        <a:lstStyle/>
        <a:p>
          <a:endParaRPr lang="es-PE"/>
        </a:p>
      </dgm:t>
    </dgm:pt>
    <dgm:pt modelId="{6CB452CC-4680-43D8-8F5B-1A2F17B982B0}">
      <dgm:prSet/>
      <dgm:spPr/>
      <dgm:t>
        <a:bodyPr/>
        <a:lstStyle/>
        <a:p>
          <a:pPr>
            <a:buNone/>
          </a:pPr>
          <a:endParaRPr lang="es-PE" dirty="0"/>
        </a:p>
      </dgm:t>
    </dgm:pt>
    <dgm:pt modelId="{CF4452AD-04A5-49BB-A790-48446FAE91AA}" type="parTrans" cxnId="{0611E5A3-1606-4B9F-89E3-AEF4EBC34BB1}">
      <dgm:prSet/>
      <dgm:spPr/>
      <dgm:t>
        <a:bodyPr/>
        <a:lstStyle/>
        <a:p>
          <a:endParaRPr lang="es-PE"/>
        </a:p>
      </dgm:t>
    </dgm:pt>
    <dgm:pt modelId="{721A7738-E86E-4795-84DE-A0B682368F45}" type="sibTrans" cxnId="{0611E5A3-1606-4B9F-89E3-AEF4EBC34BB1}">
      <dgm:prSet/>
      <dgm:spPr/>
      <dgm:t>
        <a:bodyPr/>
        <a:lstStyle/>
        <a:p>
          <a:endParaRPr lang="es-PE"/>
        </a:p>
      </dgm:t>
    </dgm:pt>
    <dgm:pt modelId="{CD788AC6-437F-4E3F-B023-E64D2762A308}">
      <dgm:prSet/>
      <dgm:spPr/>
      <dgm:t>
        <a:bodyPr/>
        <a:lstStyle/>
        <a:p>
          <a:pPr>
            <a:buNone/>
          </a:pPr>
          <a:r>
            <a:rPr lang="es-ES">
              <a:latin typeface="Calibri"/>
              <a:cs typeface="Calibri"/>
            </a:rPr>
            <a:t>Evidencia</a:t>
          </a:r>
          <a:r>
            <a:rPr lang="es-ES" spc="5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de</a:t>
          </a:r>
          <a:r>
            <a:rPr lang="es-ES" spc="5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la</a:t>
          </a:r>
          <a:r>
            <a:rPr lang="es-ES" spc="4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ejecución</a:t>
          </a:r>
          <a:r>
            <a:rPr lang="es-ES" spc="5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de</a:t>
          </a:r>
          <a:r>
            <a:rPr lang="es-ES" spc="4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esta</a:t>
          </a:r>
          <a:r>
            <a:rPr lang="es-ES" spc="6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etapa,</a:t>
          </a:r>
          <a:r>
            <a:rPr lang="es-ES" spc="5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que</a:t>
          </a:r>
          <a:r>
            <a:rPr lang="es-ES" spc="4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deberá</a:t>
          </a:r>
          <a:r>
            <a:rPr lang="es-ES" spc="45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ser</a:t>
          </a:r>
          <a:r>
            <a:rPr lang="es-ES" spc="5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cargada</a:t>
          </a:r>
          <a:r>
            <a:rPr lang="es-ES" spc="50">
              <a:latin typeface="Calibri"/>
              <a:cs typeface="Calibri"/>
            </a:rPr>
            <a:t> </a:t>
          </a:r>
          <a:r>
            <a:rPr lang="es-ES">
              <a:latin typeface="Calibri"/>
              <a:cs typeface="Calibri"/>
            </a:rPr>
            <a:t>en</a:t>
          </a:r>
          <a:r>
            <a:rPr lang="es-ES" spc="55">
              <a:latin typeface="Calibri"/>
              <a:cs typeface="Calibri"/>
            </a:rPr>
            <a:t> </a:t>
          </a:r>
          <a:r>
            <a:rPr lang="es-ES" spc="-25">
              <a:latin typeface="Calibri"/>
              <a:cs typeface="Calibri"/>
            </a:rPr>
            <a:t>el</a:t>
          </a:r>
          <a:r>
            <a:rPr lang="es-ES" spc="500">
              <a:latin typeface="Calibri"/>
              <a:cs typeface="Calibri"/>
            </a:rPr>
            <a:t> 	</a:t>
          </a:r>
          <a:r>
            <a:rPr lang="es-ES" spc="-10">
              <a:latin typeface="Calibri"/>
              <a:cs typeface="Calibri"/>
            </a:rPr>
            <a:t>SIMON:</a:t>
          </a:r>
          <a:endParaRPr lang="es-PE" dirty="0"/>
        </a:p>
      </dgm:t>
    </dgm:pt>
    <dgm:pt modelId="{B292490B-64D5-4381-99CB-7A1ACF77E4B3}" type="parTrans" cxnId="{9F76794F-1E01-49C2-8D73-F4B9DF10BA28}">
      <dgm:prSet/>
      <dgm:spPr/>
      <dgm:t>
        <a:bodyPr/>
        <a:lstStyle/>
        <a:p>
          <a:endParaRPr lang="es-PE"/>
        </a:p>
      </dgm:t>
    </dgm:pt>
    <dgm:pt modelId="{C3D0FFB7-55E4-4A0B-AEDF-54A453699C8E}" type="sibTrans" cxnId="{9F76794F-1E01-49C2-8D73-F4B9DF10BA28}">
      <dgm:prSet/>
      <dgm:spPr/>
      <dgm:t>
        <a:bodyPr/>
        <a:lstStyle/>
        <a:p>
          <a:endParaRPr lang="es-PE"/>
        </a:p>
      </dgm:t>
    </dgm:pt>
    <dgm:pt modelId="{0F23998E-9368-4764-B4F2-00835CE34711}" type="pres">
      <dgm:prSet presAssocID="{867699EE-F339-45BD-B389-F9C6DCD3C8BF}" presName="diagram" presStyleCnt="0">
        <dgm:presLayoutVars>
          <dgm:dir/>
          <dgm:animLvl val="lvl"/>
          <dgm:resizeHandles val="exact"/>
        </dgm:presLayoutVars>
      </dgm:prSet>
      <dgm:spPr/>
    </dgm:pt>
    <dgm:pt modelId="{F7530C60-CDE8-4D1B-BDFE-F52FD3098944}" type="pres">
      <dgm:prSet presAssocID="{2BB067B2-DF8E-44BF-9B40-9B1132FF7E0B}" presName="compNode" presStyleCnt="0"/>
      <dgm:spPr/>
    </dgm:pt>
    <dgm:pt modelId="{A83A0451-B4B0-4527-BF55-B259AAA835DE}" type="pres">
      <dgm:prSet presAssocID="{2BB067B2-DF8E-44BF-9B40-9B1132FF7E0B}" presName="childRect" presStyleLbl="bgAcc1" presStyleIdx="0" presStyleCnt="5">
        <dgm:presLayoutVars>
          <dgm:bulletEnabled val="1"/>
        </dgm:presLayoutVars>
      </dgm:prSet>
      <dgm:spPr/>
    </dgm:pt>
    <dgm:pt modelId="{6AEF9286-7C0F-4427-96A8-D933B03A9C34}" type="pres">
      <dgm:prSet presAssocID="{2BB067B2-DF8E-44BF-9B40-9B1132FF7E0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2971C9E-B6A8-4AB3-A975-5F020870E2D2}" type="pres">
      <dgm:prSet presAssocID="{2BB067B2-DF8E-44BF-9B40-9B1132FF7E0B}" presName="parentRect" presStyleLbl="alignNode1" presStyleIdx="0" presStyleCnt="5"/>
      <dgm:spPr/>
    </dgm:pt>
    <dgm:pt modelId="{2AAEB2B4-EF8F-44AC-A8AE-727DDBAABAEE}" type="pres">
      <dgm:prSet presAssocID="{2BB067B2-DF8E-44BF-9B40-9B1132FF7E0B}" presName="adorn" presStyleLbl="fgAccFollow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B1834E9B-7F4C-4523-AC81-FE772855C043}" type="pres">
      <dgm:prSet presAssocID="{10B629E4-BAAB-4C7D-8663-E63762919B30}" presName="sibTrans" presStyleLbl="sibTrans2D1" presStyleIdx="0" presStyleCnt="0"/>
      <dgm:spPr/>
    </dgm:pt>
    <dgm:pt modelId="{D6FDB724-CB0C-42B2-B0A4-569E818D2057}" type="pres">
      <dgm:prSet presAssocID="{675D379B-E803-434E-BB26-C1E9B2BC5186}" presName="compNode" presStyleCnt="0"/>
      <dgm:spPr/>
    </dgm:pt>
    <dgm:pt modelId="{A82907F3-E1B1-41A8-AD3E-7696061D13AD}" type="pres">
      <dgm:prSet presAssocID="{675D379B-E803-434E-BB26-C1E9B2BC5186}" presName="childRect" presStyleLbl="bgAcc1" presStyleIdx="1" presStyleCnt="5">
        <dgm:presLayoutVars>
          <dgm:bulletEnabled val="1"/>
        </dgm:presLayoutVars>
      </dgm:prSet>
      <dgm:spPr/>
    </dgm:pt>
    <dgm:pt modelId="{8134A3D6-6D9D-4B59-9A47-7CCDDBFDFF36}" type="pres">
      <dgm:prSet presAssocID="{675D379B-E803-434E-BB26-C1E9B2BC518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8BB5E8B-69BA-458B-8B99-74A1647DC6CF}" type="pres">
      <dgm:prSet presAssocID="{675D379B-E803-434E-BB26-C1E9B2BC5186}" presName="parentRect" presStyleLbl="alignNode1" presStyleIdx="1" presStyleCnt="5"/>
      <dgm:spPr/>
    </dgm:pt>
    <dgm:pt modelId="{F35160A7-8822-437A-BDCE-923D9210A9A8}" type="pres">
      <dgm:prSet presAssocID="{675D379B-E803-434E-BB26-C1E9B2BC5186}" presName="adorn" presStyleLbl="fgAccFollow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70AD7116-0E7E-465A-BE87-ECA79CA1ED1A}" type="pres">
      <dgm:prSet presAssocID="{29C8F748-B9F9-4027-B356-2A66A8E88553}" presName="sibTrans" presStyleLbl="sibTrans2D1" presStyleIdx="0" presStyleCnt="0"/>
      <dgm:spPr/>
    </dgm:pt>
    <dgm:pt modelId="{8C407B52-536F-41AD-B98B-F1ABAB8B96C0}" type="pres">
      <dgm:prSet presAssocID="{62037386-EC58-4828-9B0B-31AFF23445B1}" presName="compNode" presStyleCnt="0"/>
      <dgm:spPr/>
    </dgm:pt>
    <dgm:pt modelId="{A672AEF2-F40F-492C-A919-4F045E8AF57D}" type="pres">
      <dgm:prSet presAssocID="{62037386-EC58-4828-9B0B-31AFF23445B1}" presName="childRect" presStyleLbl="bgAcc1" presStyleIdx="2" presStyleCnt="5">
        <dgm:presLayoutVars>
          <dgm:bulletEnabled val="1"/>
        </dgm:presLayoutVars>
      </dgm:prSet>
      <dgm:spPr/>
    </dgm:pt>
    <dgm:pt modelId="{73513F58-6604-4B55-956B-622B3FFA2800}" type="pres">
      <dgm:prSet presAssocID="{62037386-EC58-4828-9B0B-31AFF23445B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41CA9AF-920A-41C3-8FAB-31E8821BEF5D}" type="pres">
      <dgm:prSet presAssocID="{62037386-EC58-4828-9B0B-31AFF23445B1}" presName="parentRect" presStyleLbl="alignNode1" presStyleIdx="2" presStyleCnt="5"/>
      <dgm:spPr/>
    </dgm:pt>
    <dgm:pt modelId="{08AA7F0C-1CBD-47FC-909F-D296B7805242}" type="pres">
      <dgm:prSet presAssocID="{62037386-EC58-4828-9B0B-31AFF23445B1}" presName="adorn" presStyleLbl="fgAccFollow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31F6BD08-A080-405E-B11F-BFFDAF306B75}" type="pres">
      <dgm:prSet presAssocID="{D7D1BC8A-8160-45EF-A097-6D4F74CBD7B1}" presName="sibTrans" presStyleLbl="sibTrans2D1" presStyleIdx="0" presStyleCnt="0"/>
      <dgm:spPr/>
    </dgm:pt>
    <dgm:pt modelId="{5562F933-7FD3-41B3-9783-29EEA17C5F09}" type="pres">
      <dgm:prSet presAssocID="{6E075095-E92F-4BB1-937C-46E1C47DD100}" presName="compNode" presStyleCnt="0"/>
      <dgm:spPr/>
    </dgm:pt>
    <dgm:pt modelId="{9FE413A0-CB2C-4FD9-956B-E0F14E150963}" type="pres">
      <dgm:prSet presAssocID="{6E075095-E92F-4BB1-937C-46E1C47DD100}" presName="childRect" presStyleLbl="bgAcc1" presStyleIdx="3" presStyleCnt="5">
        <dgm:presLayoutVars>
          <dgm:bulletEnabled val="1"/>
        </dgm:presLayoutVars>
      </dgm:prSet>
      <dgm:spPr/>
    </dgm:pt>
    <dgm:pt modelId="{A6C8369B-585D-4544-9F2B-FCB503F3D601}" type="pres">
      <dgm:prSet presAssocID="{6E075095-E92F-4BB1-937C-46E1C47DD10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3C7A92-CDA5-4F12-8B9D-7A4A3AD07B72}" type="pres">
      <dgm:prSet presAssocID="{6E075095-E92F-4BB1-937C-46E1C47DD100}" presName="parentRect" presStyleLbl="alignNode1" presStyleIdx="3" presStyleCnt="5"/>
      <dgm:spPr/>
    </dgm:pt>
    <dgm:pt modelId="{5D3DBC94-0892-48F1-904A-DA237E63BBC2}" type="pres">
      <dgm:prSet presAssocID="{6E075095-E92F-4BB1-937C-46E1C47DD100}" presName="adorn" presStyleLbl="fgAccFollow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BCFEF628-F546-42D5-8950-9134F4616EDB}" type="pres">
      <dgm:prSet presAssocID="{A062B32A-653F-4B95-A8C8-A1B1DB896434}" presName="sibTrans" presStyleLbl="sibTrans2D1" presStyleIdx="0" presStyleCnt="0"/>
      <dgm:spPr/>
    </dgm:pt>
    <dgm:pt modelId="{B65885E6-10D3-4048-9A77-9E6E3038A4AA}" type="pres">
      <dgm:prSet presAssocID="{44DBD3F3-F16F-4825-86BC-757001528C9E}" presName="compNode" presStyleCnt="0"/>
      <dgm:spPr/>
    </dgm:pt>
    <dgm:pt modelId="{10E57C3C-189B-4C11-A5B1-ED045E7C6889}" type="pres">
      <dgm:prSet presAssocID="{44DBD3F3-F16F-4825-86BC-757001528C9E}" presName="childRect" presStyleLbl="bgAcc1" presStyleIdx="4" presStyleCnt="5">
        <dgm:presLayoutVars>
          <dgm:bulletEnabled val="1"/>
        </dgm:presLayoutVars>
      </dgm:prSet>
      <dgm:spPr/>
    </dgm:pt>
    <dgm:pt modelId="{13E77740-7DCD-4C7E-957C-1AC70281F5E9}" type="pres">
      <dgm:prSet presAssocID="{44DBD3F3-F16F-4825-86BC-757001528C9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43A4767-B453-4D0A-877B-BCE3F2E99349}" type="pres">
      <dgm:prSet presAssocID="{44DBD3F3-F16F-4825-86BC-757001528C9E}" presName="parentRect" presStyleLbl="alignNode1" presStyleIdx="4" presStyleCnt="5"/>
      <dgm:spPr/>
    </dgm:pt>
    <dgm:pt modelId="{0D84B3E5-0DF0-4789-9516-E31228D50E64}" type="pres">
      <dgm:prSet presAssocID="{44DBD3F3-F16F-4825-86BC-757001528C9E}" presName="adorn" presStyleLbl="fgAccFollow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</dgm:ptLst>
  <dgm:cxnLst>
    <dgm:cxn modelId="{77EED304-3755-4BCF-A1E6-D3BC36061DC9}" srcId="{867699EE-F339-45BD-B389-F9C6DCD3C8BF}" destId="{2BB067B2-DF8E-44BF-9B40-9B1132FF7E0B}" srcOrd="0" destOrd="0" parTransId="{43C1B81B-1EC6-428B-AEBA-4011321FF8E4}" sibTransId="{10B629E4-BAAB-4C7D-8663-E63762919B30}"/>
    <dgm:cxn modelId="{5DBD4F13-ED07-407A-B96D-A92C57D648D0}" srcId="{6E075095-E92F-4BB1-937C-46E1C47DD100}" destId="{CA644695-2381-4DDE-ACF4-6C36E4A3B058}" srcOrd="0" destOrd="0" parTransId="{7963CACB-FB73-4C02-AF44-ED13FD226C1C}" sibTransId="{40BC0A6A-F09F-46A4-98C7-27D909082442}"/>
    <dgm:cxn modelId="{F3AC7415-1D34-4B16-97AB-287CF7BFBD63}" srcId="{867699EE-F339-45BD-B389-F9C6DCD3C8BF}" destId="{675D379B-E803-434E-BB26-C1E9B2BC5186}" srcOrd="1" destOrd="0" parTransId="{C98CEE44-1C27-44BE-9878-809F956F9450}" sibTransId="{29C8F748-B9F9-4027-B356-2A66A8E88553}"/>
    <dgm:cxn modelId="{4A8C2E16-E9C0-49CE-ADDE-2480471CE150}" type="presOf" srcId="{10B629E4-BAAB-4C7D-8663-E63762919B30}" destId="{B1834E9B-7F4C-4523-AC81-FE772855C043}" srcOrd="0" destOrd="0" presId="urn:microsoft.com/office/officeart/2005/8/layout/bList2"/>
    <dgm:cxn modelId="{E1515A1C-D16D-4BD5-8D47-D6F61CB89708}" type="presOf" srcId="{7736DCD1-A4BD-416A-8817-588AFD8F52A2}" destId="{A672AEF2-F40F-492C-A919-4F045E8AF57D}" srcOrd="0" destOrd="1" presId="urn:microsoft.com/office/officeart/2005/8/layout/bList2"/>
    <dgm:cxn modelId="{EEB54624-91FE-46EA-B944-FA8293C19BF9}" type="presOf" srcId="{62037386-EC58-4828-9B0B-31AFF23445B1}" destId="{73513F58-6604-4B55-956B-622B3FFA2800}" srcOrd="0" destOrd="0" presId="urn:microsoft.com/office/officeart/2005/8/layout/bList2"/>
    <dgm:cxn modelId="{46E0FE32-B43C-4484-BE10-24DDEE723D2E}" srcId="{62037386-EC58-4828-9B0B-31AFF23445B1}" destId="{137271E3-BC38-4F56-9061-DCA2E405B2E9}" srcOrd="0" destOrd="0" parTransId="{945D373C-F82F-4FED-8C86-721573BD8373}" sibTransId="{AD3C3811-68C8-47F7-9DB2-02B216CEB925}"/>
    <dgm:cxn modelId="{DFA05437-42F1-4CE6-A2DE-22F0FAECD316}" type="presOf" srcId="{6E075095-E92F-4BB1-937C-46E1C47DD100}" destId="{A6C8369B-585D-4544-9F2B-FCB503F3D601}" srcOrd="0" destOrd="0" presId="urn:microsoft.com/office/officeart/2005/8/layout/bList2"/>
    <dgm:cxn modelId="{63B88C5B-332B-464E-9683-E9C6577145C4}" type="presOf" srcId="{95BEE727-9890-4E78-89F1-508AA57372C9}" destId="{A82907F3-E1B1-41A8-AD3E-7696061D13AD}" srcOrd="0" destOrd="0" presId="urn:microsoft.com/office/officeart/2005/8/layout/bList2"/>
    <dgm:cxn modelId="{C037DE5B-2694-40F8-B9CB-7ECA082B35B5}" type="presOf" srcId="{62037386-EC58-4828-9B0B-31AFF23445B1}" destId="{741CA9AF-920A-41C3-8FAB-31E8821BEF5D}" srcOrd="1" destOrd="0" presId="urn:microsoft.com/office/officeart/2005/8/layout/bList2"/>
    <dgm:cxn modelId="{E27C5D5C-1EF5-42F1-A0FE-9D3674F2814B}" srcId="{867699EE-F339-45BD-B389-F9C6DCD3C8BF}" destId="{6E075095-E92F-4BB1-937C-46E1C47DD100}" srcOrd="3" destOrd="0" parTransId="{0FF49AAE-7F44-4C02-8B3A-7742435A2635}" sibTransId="{A062B32A-653F-4B95-A8C8-A1B1DB896434}"/>
    <dgm:cxn modelId="{6986D65E-542C-473D-84C5-583EB118661E}" srcId="{675D379B-E803-434E-BB26-C1E9B2BC5186}" destId="{95BEE727-9890-4E78-89F1-508AA57372C9}" srcOrd="0" destOrd="0" parTransId="{52A3BA3F-D991-4038-9EA4-174C245974E4}" sibTransId="{E1684955-CD87-4A82-B140-E58F6AA41D0F}"/>
    <dgm:cxn modelId="{6DCCE441-5138-4F8D-9F9B-763EC1914187}" srcId="{2BB067B2-DF8E-44BF-9B40-9B1132FF7E0B}" destId="{F28DFC8D-FD5D-4196-A2B0-30FDFEAA1BEC}" srcOrd="1" destOrd="0" parTransId="{608767D1-788B-4F92-BD02-9C957136A50B}" sibTransId="{56932FA0-37C2-429A-9FF6-EB83056DF833}"/>
    <dgm:cxn modelId="{CD408842-371D-4C38-9BC5-F1CA82F7CFC7}" type="presOf" srcId="{44DBD3F3-F16F-4825-86BC-757001528C9E}" destId="{F43A4767-B453-4D0A-877B-BCE3F2E99349}" srcOrd="1" destOrd="0" presId="urn:microsoft.com/office/officeart/2005/8/layout/bList2"/>
    <dgm:cxn modelId="{CC066A47-A94D-484E-AC51-CDEBFAED426B}" type="presOf" srcId="{2BB067B2-DF8E-44BF-9B40-9B1132FF7E0B}" destId="{6AEF9286-7C0F-4427-96A8-D933B03A9C34}" srcOrd="0" destOrd="0" presId="urn:microsoft.com/office/officeart/2005/8/layout/bList2"/>
    <dgm:cxn modelId="{9F76794F-1E01-49C2-8D73-F4B9DF10BA28}" srcId="{44DBD3F3-F16F-4825-86BC-757001528C9E}" destId="{CD788AC6-437F-4E3F-B023-E64D2762A308}" srcOrd="0" destOrd="0" parTransId="{B292490B-64D5-4381-99CB-7A1ACF77E4B3}" sibTransId="{C3D0FFB7-55E4-4A0B-AEDF-54A453699C8E}"/>
    <dgm:cxn modelId="{196CAD78-C014-43A1-B30B-24F797BB9B5D}" type="presOf" srcId="{A062B32A-653F-4B95-A8C8-A1B1DB896434}" destId="{BCFEF628-F546-42D5-8950-9134F4616EDB}" srcOrd="0" destOrd="0" presId="urn:microsoft.com/office/officeart/2005/8/layout/bList2"/>
    <dgm:cxn modelId="{A1BF3379-1B17-4597-87B1-098EEB7074FE}" type="presOf" srcId="{CA644695-2381-4DDE-ACF4-6C36E4A3B058}" destId="{9FE413A0-CB2C-4FD9-956B-E0F14E150963}" srcOrd="0" destOrd="0" presId="urn:microsoft.com/office/officeart/2005/8/layout/bList2"/>
    <dgm:cxn modelId="{F3D60A7B-9B73-4440-89BE-86697C415980}" srcId="{2BB067B2-DF8E-44BF-9B40-9B1132FF7E0B}" destId="{9F1E3C04-AAD3-43E9-BAD6-52E900BDA834}" srcOrd="0" destOrd="0" parTransId="{EE9E765E-F5B0-40AC-8C74-89B8EBF0F10E}" sibTransId="{58377355-5E62-4AB8-9E77-77C8F663F8E6}"/>
    <dgm:cxn modelId="{944D8785-7079-480B-BF94-CCA4C7B6AA66}" srcId="{867699EE-F339-45BD-B389-F9C6DCD3C8BF}" destId="{62037386-EC58-4828-9B0B-31AFF23445B1}" srcOrd="2" destOrd="0" parTransId="{5329FB5E-FC17-4EF0-88F3-DB27A45A76F3}" sibTransId="{D7D1BC8A-8160-45EF-A097-6D4F74CBD7B1}"/>
    <dgm:cxn modelId="{69A85B8C-EE57-463D-B06A-9348052B1F70}" type="presOf" srcId="{867699EE-F339-45BD-B389-F9C6DCD3C8BF}" destId="{0F23998E-9368-4764-B4F2-00835CE34711}" srcOrd="0" destOrd="0" presId="urn:microsoft.com/office/officeart/2005/8/layout/bList2"/>
    <dgm:cxn modelId="{2BD6E790-AC36-4CD1-AE6C-B3F87458BB3F}" type="presOf" srcId="{9F1E3C04-AAD3-43E9-BAD6-52E900BDA834}" destId="{A83A0451-B4B0-4527-BF55-B259AAA835DE}" srcOrd="0" destOrd="0" presId="urn:microsoft.com/office/officeart/2005/8/layout/bList2"/>
    <dgm:cxn modelId="{44687BA3-5D59-4F89-94FC-BAD670AAFBA0}" type="presOf" srcId="{137271E3-BC38-4F56-9061-DCA2E405B2E9}" destId="{A672AEF2-F40F-492C-A919-4F045E8AF57D}" srcOrd="0" destOrd="0" presId="urn:microsoft.com/office/officeart/2005/8/layout/bList2"/>
    <dgm:cxn modelId="{0611E5A3-1606-4B9F-89E3-AEF4EBC34BB1}" srcId="{6E075095-E92F-4BB1-937C-46E1C47DD100}" destId="{6CB452CC-4680-43D8-8F5B-1A2F17B982B0}" srcOrd="1" destOrd="0" parTransId="{CF4452AD-04A5-49BB-A790-48446FAE91AA}" sibTransId="{721A7738-E86E-4795-84DE-A0B682368F45}"/>
    <dgm:cxn modelId="{A71E1BB0-5EE3-4FE1-B119-35ED98666BEF}" type="presOf" srcId="{675D379B-E803-434E-BB26-C1E9B2BC5186}" destId="{F8BB5E8B-69BA-458B-8B99-74A1647DC6CF}" srcOrd="1" destOrd="0" presId="urn:microsoft.com/office/officeart/2005/8/layout/bList2"/>
    <dgm:cxn modelId="{F85690B3-56F4-438E-8394-0813354B1D97}" type="presOf" srcId="{675D379B-E803-434E-BB26-C1E9B2BC5186}" destId="{8134A3D6-6D9D-4B59-9A47-7CCDDBFDFF36}" srcOrd="0" destOrd="0" presId="urn:microsoft.com/office/officeart/2005/8/layout/bList2"/>
    <dgm:cxn modelId="{9EBB48C9-4E3B-447D-9C4D-2BC53C5F072A}" type="presOf" srcId="{F28DFC8D-FD5D-4196-A2B0-30FDFEAA1BEC}" destId="{A83A0451-B4B0-4527-BF55-B259AAA835DE}" srcOrd="0" destOrd="1" presId="urn:microsoft.com/office/officeart/2005/8/layout/bList2"/>
    <dgm:cxn modelId="{BD7A20D7-C931-4424-B8D4-CEAD72478488}" type="presOf" srcId="{2BB067B2-DF8E-44BF-9B40-9B1132FF7E0B}" destId="{D2971C9E-B6A8-4AB3-A975-5F020870E2D2}" srcOrd="1" destOrd="0" presId="urn:microsoft.com/office/officeart/2005/8/layout/bList2"/>
    <dgm:cxn modelId="{B0DE53D8-62E1-4970-A746-D87A8FBAD2C5}" type="presOf" srcId="{6E075095-E92F-4BB1-937C-46E1C47DD100}" destId="{7B3C7A92-CDA5-4F12-8B9D-7A4A3AD07B72}" srcOrd="1" destOrd="0" presId="urn:microsoft.com/office/officeart/2005/8/layout/bList2"/>
    <dgm:cxn modelId="{7CFC9EDF-47D4-4D6D-AC39-E1BC62C7B42E}" type="presOf" srcId="{CD788AC6-437F-4E3F-B023-E64D2762A308}" destId="{10E57C3C-189B-4C11-A5B1-ED045E7C6889}" srcOrd="0" destOrd="0" presId="urn:microsoft.com/office/officeart/2005/8/layout/bList2"/>
    <dgm:cxn modelId="{0982D6E0-5B8A-47DB-9D28-5FE8B6880036}" srcId="{62037386-EC58-4828-9B0B-31AFF23445B1}" destId="{7736DCD1-A4BD-416A-8817-588AFD8F52A2}" srcOrd="1" destOrd="0" parTransId="{5085E187-21ED-4084-A092-ECE9F2BF6CD9}" sibTransId="{DB1BA4B8-3039-4237-92E1-5E6CE093B8E7}"/>
    <dgm:cxn modelId="{1A4E91E5-7A6B-4A68-B2BA-D12B30F89A7B}" type="presOf" srcId="{D7D1BC8A-8160-45EF-A097-6D4F74CBD7B1}" destId="{31F6BD08-A080-405E-B11F-BFFDAF306B75}" srcOrd="0" destOrd="0" presId="urn:microsoft.com/office/officeart/2005/8/layout/bList2"/>
    <dgm:cxn modelId="{B49685F1-99F5-4BFE-B38E-F7E8FBC8A9CE}" type="presOf" srcId="{29C8F748-B9F9-4027-B356-2A66A8E88553}" destId="{70AD7116-0E7E-465A-BE87-ECA79CA1ED1A}" srcOrd="0" destOrd="0" presId="urn:microsoft.com/office/officeart/2005/8/layout/bList2"/>
    <dgm:cxn modelId="{AB3027F4-3418-41A5-8756-3BBBF0559458}" type="presOf" srcId="{44DBD3F3-F16F-4825-86BC-757001528C9E}" destId="{13E77740-7DCD-4C7E-957C-1AC70281F5E9}" srcOrd="0" destOrd="0" presId="urn:microsoft.com/office/officeart/2005/8/layout/bList2"/>
    <dgm:cxn modelId="{B3BE09F6-78FA-4512-86AD-10A92536BA6E}" srcId="{867699EE-F339-45BD-B389-F9C6DCD3C8BF}" destId="{44DBD3F3-F16F-4825-86BC-757001528C9E}" srcOrd="4" destOrd="0" parTransId="{E3E80603-28F8-446E-836E-ADF7D5C8DDCF}" sibTransId="{2ADB18A2-BEBB-46FD-B867-3292A3DB774D}"/>
    <dgm:cxn modelId="{62C17AF9-2A26-4D0C-AD4F-9F9D84F5C2C3}" type="presOf" srcId="{6CB452CC-4680-43D8-8F5B-1A2F17B982B0}" destId="{9FE413A0-CB2C-4FD9-956B-E0F14E150963}" srcOrd="0" destOrd="1" presId="urn:microsoft.com/office/officeart/2005/8/layout/bList2"/>
    <dgm:cxn modelId="{E9C60E59-BC5A-4964-AD5D-8118E500EB91}" type="presParOf" srcId="{0F23998E-9368-4764-B4F2-00835CE34711}" destId="{F7530C60-CDE8-4D1B-BDFE-F52FD3098944}" srcOrd="0" destOrd="0" presId="urn:microsoft.com/office/officeart/2005/8/layout/bList2"/>
    <dgm:cxn modelId="{E809B695-DC9D-4D32-8F09-DA320EDDAB08}" type="presParOf" srcId="{F7530C60-CDE8-4D1B-BDFE-F52FD3098944}" destId="{A83A0451-B4B0-4527-BF55-B259AAA835DE}" srcOrd="0" destOrd="0" presId="urn:microsoft.com/office/officeart/2005/8/layout/bList2"/>
    <dgm:cxn modelId="{EF02DA28-E159-4261-852D-0EF48F053A75}" type="presParOf" srcId="{F7530C60-CDE8-4D1B-BDFE-F52FD3098944}" destId="{6AEF9286-7C0F-4427-96A8-D933B03A9C34}" srcOrd="1" destOrd="0" presId="urn:microsoft.com/office/officeart/2005/8/layout/bList2"/>
    <dgm:cxn modelId="{B07DAF76-7ADE-4203-9622-3B56415DA42F}" type="presParOf" srcId="{F7530C60-CDE8-4D1B-BDFE-F52FD3098944}" destId="{D2971C9E-B6A8-4AB3-A975-5F020870E2D2}" srcOrd="2" destOrd="0" presId="urn:microsoft.com/office/officeart/2005/8/layout/bList2"/>
    <dgm:cxn modelId="{9F3A336C-284B-4FA3-A116-B1922F941C45}" type="presParOf" srcId="{F7530C60-CDE8-4D1B-BDFE-F52FD3098944}" destId="{2AAEB2B4-EF8F-44AC-A8AE-727DDBAABAEE}" srcOrd="3" destOrd="0" presId="urn:microsoft.com/office/officeart/2005/8/layout/bList2"/>
    <dgm:cxn modelId="{75C4E703-138C-48EA-97B8-4E3D1C7EC585}" type="presParOf" srcId="{0F23998E-9368-4764-B4F2-00835CE34711}" destId="{B1834E9B-7F4C-4523-AC81-FE772855C043}" srcOrd="1" destOrd="0" presId="urn:microsoft.com/office/officeart/2005/8/layout/bList2"/>
    <dgm:cxn modelId="{B2029C7D-F16C-4535-821E-C7971F8CE519}" type="presParOf" srcId="{0F23998E-9368-4764-B4F2-00835CE34711}" destId="{D6FDB724-CB0C-42B2-B0A4-569E818D2057}" srcOrd="2" destOrd="0" presId="urn:microsoft.com/office/officeart/2005/8/layout/bList2"/>
    <dgm:cxn modelId="{B492F3D4-888A-49AD-B12A-0E0C32CC77DD}" type="presParOf" srcId="{D6FDB724-CB0C-42B2-B0A4-569E818D2057}" destId="{A82907F3-E1B1-41A8-AD3E-7696061D13AD}" srcOrd="0" destOrd="0" presId="urn:microsoft.com/office/officeart/2005/8/layout/bList2"/>
    <dgm:cxn modelId="{BF07A760-9B22-4FDF-8044-61723A6586F0}" type="presParOf" srcId="{D6FDB724-CB0C-42B2-B0A4-569E818D2057}" destId="{8134A3D6-6D9D-4B59-9A47-7CCDDBFDFF36}" srcOrd="1" destOrd="0" presId="urn:microsoft.com/office/officeart/2005/8/layout/bList2"/>
    <dgm:cxn modelId="{C5CAC7B2-B53B-4F80-BD03-B6C6DA4436E3}" type="presParOf" srcId="{D6FDB724-CB0C-42B2-B0A4-569E818D2057}" destId="{F8BB5E8B-69BA-458B-8B99-74A1647DC6CF}" srcOrd="2" destOrd="0" presId="urn:microsoft.com/office/officeart/2005/8/layout/bList2"/>
    <dgm:cxn modelId="{7540E250-0D13-43E4-AED2-DAC90072EE45}" type="presParOf" srcId="{D6FDB724-CB0C-42B2-B0A4-569E818D2057}" destId="{F35160A7-8822-437A-BDCE-923D9210A9A8}" srcOrd="3" destOrd="0" presId="urn:microsoft.com/office/officeart/2005/8/layout/bList2"/>
    <dgm:cxn modelId="{90C557CB-9A73-4AB2-BF91-23890F0E2345}" type="presParOf" srcId="{0F23998E-9368-4764-B4F2-00835CE34711}" destId="{70AD7116-0E7E-465A-BE87-ECA79CA1ED1A}" srcOrd="3" destOrd="0" presId="urn:microsoft.com/office/officeart/2005/8/layout/bList2"/>
    <dgm:cxn modelId="{1BFFB3A2-9C2D-44C6-A3EE-737425B5E029}" type="presParOf" srcId="{0F23998E-9368-4764-B4F2-00835CE34711}" destId="{8C407B52-536F-41AD-B98B-F1ABAB8B96C0}" srcOrd="4" destOrd="0" presId="urn:microsoft.com/office/officeart/2005/8/layout/bList2"/>
    <dgm:cxn modelId="{63470578-567C-4C97-88AA-66E2D8869B55}" type="presParOf" srcId="{8C407B52-536F-41AD-B98B-F1ABAB8B96C0}" destId="{A672AEF2-F40F-492C-A919-4F045E8AF57D}" srcOrd="0" destOrd="0" presId="urn:microsoft.com/office/officeart/2005/8/layout/bList2"/>
    <dgm:cxn modelId="{5F800152-AC6C-4791-99B7-1C51752633E9}" type="presParOf" srcId="{8C407B52-536F-41AD-B98B-F1ABAB8B96C0}" destId="{73513F58-6604-4B55-956B-622B3FFA2800}" srcOrd="1" destOrd="0" presId="urn:microsoft.com/office/officeart/2005/8/layout/bList2"/>
    <dgm:cxn modelId="{4DEC6482-2B4D-4797-B781-CD7C7FDDA80A}" type="presParOf" srcId="{8C407B52-536F-41AD-B98B-F1ABAB8B96C0}" destId="{741CA9AF-920A-41C3-8FAB-31E8821BEF5D}" srcOrd="2" destOrd="0" presId="urn:microsoft.com/office/officeart/2005/8/layout/bList2"/>
    <dgm:cxn modelId="{FF85C919-7150-42DD-8A5A-D9AACD13000D}" type="presParOf" srcId="{8C407B52-536F-41AD-B98B-F1ABAB8B96C0}" destId="{08AA7F0C-1CBD-47FC-909F-D296B7805242}" srcOrd="3" destOrd="0" presId="urn:microsoft.com/office/officeart/2005/8/layout/bList2"/>
    <dgm:cxn modelId="{E8CFFF98-AF20-4C23-9AE8-8815BBE1E3C4}" type="presParOf" srcId="{0F23998E-9368-4764-B4F2-00835CE34711}" destId="{31F6BD08-A080-405E-B11F-BFFDAF306B75}" srcOrd="5" destOrd="0" presId="urn:microsoft.com/office/officeart/2005/8/layout/bList2"/>
    <dgm:cxn modelId="{C6A8A84B-04F5-4657-8132-B0FBE5B1437F}" type="presParOf" srcId="{0F23998E-9368-4764-B4F2-00835CE34711}" destId="{5562F933-7FD3-41B3-9783-29EEA17C5F09}" srcOrd="6" destOrd="0" presId="urn:microsoft.com/office/officeart/2005/8/layout/bList2"/>
    <dgm:cxn modelId="{E248CD44-7BD6-4D79-B3A1-FBC1731DA9E8}" type="presParOf" srcId="{5562F933-7FD3-41B3-9783-29EEA17C5F09}" destId="{9FE413A0-CB2C-4FD9-956B-E0F14E150963}" srcOrd="0" destOrd="0" presId="urn:microsoft.com/office/officeart/2005/8/layout/bList2"/>
    <dgm:cxn modelId="{B7AC4A16-D85A-45D1-9A1D-09219E7E33B3}" type="presParOf" srcId="{5562F933-7FD3-41B3-9783-29EEA17C5F09}" destId="{A6C8369B-585D-4544-9F2B-FCB503F3D601}" srcOrd="1" destOrd="0" presId="urn:microsoft.com/office/officeart/2005/8/layout/bList2"/>
    <dgm:cxn modelId="{4F8BA9CC-3F2C-4BB6-869A-A9C3CB78CDEE}" type="presParOf" srcId="{5562F933-7FD3-41B3-9783-29EEA17C5F09}" destId="{7B3C7A92-CDA5-4F12-8B9D-7A4A3AD07B72}" srcOrd="2" destOrd="0" presId="urn:microsoft.com/office/officeart/2005/8/layout/bList2"/>
    <dgm:cxn modelId="{500F118E-3B84-4C35-BBBE-5A423982A386}" type="presParOf" srcId="{5562F933-7FD3-41B3-9783-29EEA17C5F09}" destId="{5D3DBC94-0892-48F1-904A-DA237E63BBC2}" srcOrd="3" destOrd="0" presId="urn:microsoft.com/office/officeart/2005/8/layout/bList2"/>
    <dgm:cxn modelId="{612F9725-5966-4F99-94EC-563974F611A0}" type="presParOf" srcId="{0F23998E-9368-4764-B4F2-00835CE34711}" destId="{BCFEF628-F546-42D5-8950-9134F4616EDB}" srcOrd="7" destOrd="0" presId="urn:microsoft.com/office/officeart/2005/8/layout/bList2"/>
    <dgm:cxn modelId="{18094057-72D8-445D-BEC0-C0F62CC6367D}" type="presParOf" srcId="{0F23998E-9368-4764-B4F2-00835CE34711}" destId="{B65885E6-10D3-4048-9A77-9E6E3038A4AA}" srcOrd="8" destOrd="0" presId="urn:microsoft.com/office/officeart/2005/8/layout/bList2"/>
    <dgm:cxn modelId="{F7BBE1B3-9849-4FAA-9B65-AEC147AC7264}" type="presParOf" srcId="{B65885E6-10D3-4048-9A77-9E6E3038A4AA}" destId="{10E57C3C-189B-4C11-A5B1-ED045E7C6889}" srcOrd="0" destOrd="0" presId="urn:microsoft.com/office/officeart/2005/8/layout/bList2"/>
    <dgm:cxn modelId="{09BBF693-9D70-4CBE-A64E-745B5B64025A}" type="presParOf" srcId="{B65885E6-10D3-4048-9A77-9E6E3038A4AA}" destId="{13E77740-7DCD-4C7E-957C-1AC70281F5E9}" srcOrd="1" destOrd="0" presId="urn:microsoft.com/office/officeart/2005/8/layout/bList2"/>
    <dgm:cxn modelId="{C128DBEE-1292-41B9-835B-2D991D282486}" type="presParOf" srcId="{B65885E6-10D3-4048-9A77-9E6E3038A4AA}" destId="{F43A4767-B453-4D0A-877B-BCE3F2E99349}" srcOrd="2" destOrd="0" presId="urn:microsoft.com/office/officeart/2005/8/layout/bList2"/>
    <dgm:cxn modelId="{7FBF1D2A-0D57-4AC1-8370-1508E5ACE1ED}" type="presParOf" srcId="{B65885E6-10D3-4048-9A77-9E6E3038A4AA}" destId="{0D84B3E5-0DF0-4789-9516-E31228D50E6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D2938-613B-4509-A94D-33DDB9C203B2}">
      <dsp:nvSpPr>
        <dsp:cNvPr id="0" name=""/>
        <dsp:cNvSpPr/>
      </dsp:nvSpPr>
      <dsp:spPr>
        <a:xfrm>
          <a:off x="2612" y="1004173"/>
          <a:ext cx="3003413" cy="81105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200" b="1" kern="1200"/>
            <a:t>Diagnóstica</a:t>
          </a:r>
          <a:endParaRPr lang="es-PE" sz="3200" b="1" kern="1200" dirty="0"/>
        </a:p>
      </dsp:txBody>
      <dsp:txXfrm>
        <a:off x="408139" y="1004173"/>
        <a:ext cx="2192360" cy="811053"/>
      </dsp:txXfrm>
    </dsp:sp>
    <dsp:sp modelId="{199895E2-11E0-4C75-9C22-15DC36A6710E}">
      <dsp:nvSpPr>
        <dsp:cNvPr id="0" name=""/>
        <dsp:cNvSpPr/>
      </dsp:nvSpPr>
      <dsp:spPr>
        <a:xfrm>
          <a:off x="2803262" y="1004173"/>
          <a:ext cx="3294054" cy="811053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600" b="1" kern="1200"/>
            <a:t>Desarrollo </a:t>
          </a:r>
          <a:endParaRPr lang="es-PE" sz="3600" b="1" kern="1200" dirty="0"/>
        </a:p>
      </dsp:txBody>
      <dsp:txXfrm>
        <a:off x="3208789" y="1004173"/>
        <a:ext cx="2483001" cy="811053"/>
      </dsp:txXfrm>
    </dsp:sp>
    <dsp:sp modelId="{02D44ADF-A042-4208-AFBD-586A1FF8EC9C}">
      <dsp:nvSpPr>
        <dsp:cNvPr id="0" name=""/>
        <dsp:cNvSpPr/>
      </dsp:nvSpPr>
      <dsp:spPr>
        <a:xfrm>
          <a:off x="5894553" y="1004173"/>
          <a:ext cx="2027634" cy="811053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200" b="1" kern="1200"/>
            <a:t>Cierre</a:t>
          </a:r>
          <a:endParaRPr lang="es-PE" sz="3200" b="1" kern="1200" dirty="0"/>
        </a:p>
      </dsp:txBody>
      <dsp:txXfrm>
        <a:off x="6300080" y="1004173"/>
        <a:ext cx="1216581" cy="811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E3A3C-A072-4E95-A8C1-8EA55A270836}">
      <dsp:nvSpPr>
        <dsp:cNvPr id="0" name=""/>
        <dsp:cNvSpPr/>
      </dsp:nvSpPr>
      <dsp:spPr>
        <a:xfrm>
          <a:off x="0" y="18359"/>
          <a:ext cx="6096000" cy="158820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CF91-649B-4255-B47F-14E1A2E479C5}">
      <dsp:nvSpPr>
        <dsp:cNvPr id="0" name=""/>
        <dsp:cNvSpPr/>
      </dsp:nvSpPr>
      <dsp:spPr>
        <a:xfrm>
          <a:off x="184558" y="211760"/>
          <a:ext cx="1331833" cy="11646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465F7-79F1-4439-BC95-D7BB18C1CDB5}">
      <dsp:nvSpPr>
        <dsp:cNvPr id="0" name=""/>
        <dsp:cNvSpPr/>
      </dsp:nvSpPr>
      <dsp:spPr>
        <a:xfrm rot="10800000">
          <a:off x="184558" y="1588204"/>
          <a:ext cx="1331833" cy="19411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Realiza la evaluación diagnóstica, de matemática y comunicación, para todos los grados en los que brinde el servicio educativo.</a:t>
          </a:r>
          <a:endParaRPr lang="es-PE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100" kern="1200" dirty="0"/>
        </a:p>
      </dsp:txBody>
      <dsp:txXfrm rot="10800000">
        <a:off x="225516" y="1588204"/>
        <a:ext cx="1249917" cy="1900181"/>
      </dsp:txXfrm>
    </dsp:sp>
    <dsp:sp modelId="{80FACFEE-CEE9-4CB8-A2D4-524989849C71}">
      <dsp:nvSpPr>
        <dsp:cNvPr id="0" name=""/>
        <dsp:cNvSpPr/>
      </dsp:nvSpPr>
      <dsp:spPr>
        <a:xfrm>
          <a:off x="1649575" y="211760"/>
          <a:ext cx="1331833" cy="11646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6184A-15AB-4102-ACD8-F7AAEC4AFE5C}">
      <dsp:nvSpPr>
        <dsp:cNvPr id="0" name=""/>
        <dsp:cNvSpPr/>
      </dsp:nvSpPr>
      <dsp:spPr>
        <a:xfrm rot="10800000">
          <a:off x="1649575" y="1588204"/>
          <a:ext cx="1331833" cy="19411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Identifica los niveles de logro alcanzado por los estudiantes en la evaluación diagnóstica de matemática y comunicación.</a:t>
          </a:r>
          <a:endParaRPr lang="es-PE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</dsp:txBody>
      <dsp:txXfrm rot="10800000">
        <a:off x="1690533" y="1588204"/>
        <a:ext cx="1249917" cy="1900181"/>
      </dsp:txXfrm>
    </dsp:sp>
    <dsp:sp modelId="{ECD15E42-BFD0-46E6-9D9C-93F28B354500}">
      <dsp:nvSpPr>
        <dsp:cNvPr id="0" name=""/>
        <dsp:cNvSpPr/>
      </dsp:nvSpPr>
      <dsp:spPr>
        <a:xfrm>
          <a:off x="3114591" y="211760"/>
          <a:ext cx="1331833" cy="11646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EA2FC-8045-4D4C-9B08-793C4AFFF740}">
      <dsp:nvSpPr>
        <dsp:cNvPr id="0" name=""/>
        <dsp:cNvSpPr/>
      </dsp:nvSpPr>
      <dsp:spPr>
        <a:xfrm rot="10800000">
          <a:off x="3114591" y="1588204"/>
          <a:ext cx="1331833" cy="19411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Comunica los resultados a los padres de familia o apoderados, a través de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reuniones informativas.</a:t>
          </a:r>
        </a:p>
      </dsp:txBody>
      <dsp:txXfrm rot="10800000">
        <a:off x="3155549" y="1588204"/>
        <a:ext cx="1249917" cy="1900181"/>
      </dsp:txXfrm>
    </dsp:sp>
    <dsp:sp modelId="{89E4F725-5A14-41A8-AD86-2628DE8BE30E}">
      <dsp:nvSpPr>
        <dsp:cNvPr id="0" name=""/>
        <dsp:cNvSpPr/>
      </dsp:nvSpPr>
      <dsp:spPr>
        <a:xfrm>
          <a:off x="4579608" y="211760"/>
          <a:ext cx="1331833" cy="116468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l="-34000" r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86CAA5-2645-41B5-B7B2-F56F9344166D}">
      <dsp:nvSpPr>
        <dsp:cNvPr id="0" name=""/>
        <dsp:cNvSpPr/>
      </dsp:nvSpPr>
      <dsp:spPr>
        <a:xfrm rot="10800000">
          <a:off x="4579608" y="1588204"/>
          <a:ext cx="1331833" cy="19411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200" kern="1200" dirty="0"/>
            <a:t>Evidencia</a:t>
          </a:r>
          <a:r>
            <a:rPr lang="es-ES" sz="1200" kern="1200" dirty="0"/>
            <a:t> de la ejecución de esta etapa, que deberá ser cargada en el SIMON:</a:t>
          </a:r>
          <a:endParaRPr lang="es-PE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200" kern="1200" dirty="0"/>
        </a:p>
      </dsp:txBody>
      <dsp:txXfrm rot="10800000">
        <a:off x="4620566" y="1588204"/>
        <a:ext cx="1249917" cy="1900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A0451-B4B0-4527-BF55-B259AAA835DE}">
      <dsp:nvSpPr>
        <dsp:cNvPr id="0" name=""/>
        <dsp:cNvSpPr/>
      </dsp:nvSpPr>
      <dsp:spPr>
        <a:xfrm>
          <a:off x="234290" y="1864"/>
          <a:ext cx="1644981" cy="12279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Incluye las acciones de refuerzo escolar en el PAT.</a:t>
          </a:r>
          <a:endParaRPr lang="es-P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PE" sz="1300" kern="1200" dirty="0"/>
        </a:p>
      </dsp:txBody>
      <dsp:txXfrm>
        <a:off x="263062" y="30636"/>
        <a:ext cx="1587437" cy="1199172"/>
      </dsp:txXfrm>
    </dsp:sp>
    <dsp:sp modelId="{D2971C9E-B6A8-4AB3-A975-5F020870E2D2}">
      <dsp:nvSpPr>
        <dsp:cNvPr id="0" name=""/>
        <dsp:cNvSpPr/>
      </dsp:nvSpPr>
      <dsp:spPr>
        <a:xfrm>
          <a:off x="234290" y="1229808"/>
          <a:ext cx="1644981" cy="5280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PAT</a:t>
          </a:r>
          <a:endParaRPr lang="es-PE" sz="900" kern="1200" dirty="0"/>
        </a:p>
      </dsp:txBody>
      <dsp:txXfrm>
        <a:off x="234290" y="1229808"/>
        <a:ext cx="1158437" cy="528015"/>
      </dsp:txXfrm>
    </dsp:sp>
    <dsp:sp modelId="{2AAEB2B4-EF8F-44AC-A8AE-727DDBAABAEE}">
      <dsp:nvSpPr>
        <dsp:cNvPr id="0" name=""/>
        <dsp:cNvSpPr/>
      </dsp:nvSpPr>
      <dsp:spPr>
        <a:xfrm>
          <a:off x="1439261" y="1313679"/>
          <a:ext cx="575743" cy="5757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907F3-E1B1-41A8-AD3E-7696061D13AD}">
      <dsp:nvSpPr>
        <dsp:cNvPr id="0" name=""/>
        <dsp:cNvSpPr/>
      </dsp:nvSpPr>
      <dsp:spPr>
        <a:xfrm>
          <a:off x="2157642" y="1864"/>
          <a:ext cx="1644981" cy="12279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300" kern="1200" dirty="0">
              <a:latin typeface="Calibri"/>
              <a:cs typeface="Calibri"/>
            </a:rPr>
            <a:t>Realiza</a:t>
          </a:r>
          <a:r>
            <a:rPr lang="es-ES" sz="1300" kern="1200" spc="50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las</a:t>
          </a:r>
          <a:r>
            <a:rPr lang="es-ES" sz="1300" kern="1200" spc="45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acciones</a:t>
          </a:r>
          <a:r>
            <a:rPr lang="es-ES" sz="1300" kern="1200" spc="40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de</a:t>
          </a:r>
          <a:r>
            <a:rPr lang="es-ES" sz="1300" kern="1200" spc="35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fortalecimiento</a:t>
          </a:r>
          <a:r>
            <a:rPr lang="es-ES" sz="1300" kern="1200" spc="40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y</a:t>
          </a:r>
          <a:r>
            <a:rPr lang="es-ES" sz="1300" kern="1200" spc="40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acompañamiento</a:t>
          </a:r>
          <a:r>
            <a:rPr lang="es-ES" sz="1300" kern="1200" spc="50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a</a:t>
          </a:r>
          <a:r>
            <a:rPr lang="es-ES" sz="1300" kern="1200" spc="40" dirty="0">
              <a:latin typeface="Calibri"/>
              <a:cs typeface="Calibri"/>
            </a:rPr>
            <a:t> </a:t>
          </a:r>
          <a:r>
            <a:rPr lang="es-ES" sz="1300" kern="1200" spc="-10" dirty="0">
              <a:latin typeface="Calibri"/>
              <a:cs typeface="Calibri"/>
            </a:rPr>
            <a:t>docentes</a:t>
          </a:r>
          <a:r>
            <a:rPr lang="es-ES" sz="1300" kern="1200" spc="500" dirty="0">
              <a:latin typeface="Calibri"/>
              <a:cs typeface="Calibri"/>
            </a:rPr>
            <a:t> 	</a:t>
          </a:r>
          <a:r>
            <a:rPr lang="es-ES" sz="1300" kern="1200" dirty="0">
              <a:latin typeface="Calibri"/>
              <a:cs typeface="Calibri"/>
            </a:rPr>
            <a:t>para</a:t>
          </a:r>
          <a:r>
            <a:rPr lang="es-ES" sz="1300" kern="1200" spc="-5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el</a:t>
          </a:r>
          <a:r>
            <a:rPr lang="es-ES" sz="1300" kern="1200" spc="-5" dirty="0">
              <a:latin typeface="Calibri"/>
              <a:cs typeface="Calibri"/>
            </a:rPr>
            <a:t> </a:t>
          </a:r>
          <a:r>
            <a:rPr lang="es-ES" sz="1300" kern="1200" spc="-10" dirty="0">
              <a:latin typeface="Calibri"/>
              <a:cs typeface="Calibri"/>
            </a:rPr>
            <a:t>desarrollo</a:t>
          </a:r>
          <a:r>
            <a:rPr lang="es-ES" sz="1300" kern="1200" spc="25" dirty="0">
              <a:latin typeface="Calibri"/>
              <a:cs typeface="Calibri"/>
            </a:rPr>
            <a:t> </a:t>
          </a:r>
          <a:r>
            <a:rPr lang="es-ES" sz="1300" kern="1200" dirty="0">
              <a:latin typeface="Calibri"/>
              <a:cs typeface="Calibri"/>
            </a:rPr>
            <a:t>de</a:t>
          </a:r>
          <a:r>
            <a:rPr lang="es-ES" sz="1300" kern="1200" spc="-15" dirty="0">
              <a:latin typeface="Calibri"/>
              <a:cs typeface="Calibri"/>
            </a:rPr>
            <a:t> </a:t>
          </a:r>
          <a:r>
            <a:rPr lang="es-ES" sz="1300" kern="1200" spc="-25" dirty="0">
              <a:latin typeface="Calibri"/>
              <a:cs typeface="Calibri"/>
            </a:rPr>
            <a:t>RE.</a:t>
          </a:r>
          <a:endParaRPr lang="es-PE" sz="1300" kern="1200" dirty="0"/>
        </a:p>
      </dsp:txBody>
      <dsp:txXfrm>
        <a:off x="2186414" y="30636"/>
        <a:ext cx="1587437" cy="1199172"/>
      </dsp:txXfrm>
    </dsp:sp>
    <dsp:sp modelId="{F8BB5E8B-69BA-458B-8B99-74A1647DC6CF}">
      <dsp:nvSpPr>
        <dsp:cNvPr id="0" name=""/>
        <dsp:cNvSpPr/>
      </dsp:nvSpPr>
      <dsp:spPr>
        <a:xfrm>
          <a:off x="2157642" y="1229808"/>
          <a:ext cx="1644981" cy="5280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COLEGIADO</a:t>
          </a:r>
          <a:endParaRPr lang="es-PE" sz="900" kern="1200" dirty="0"/>
        </a:p>
      </dsp:txBody>
      <dsp:txXfrm>
        <a:off x="2157642" y="1229808"/>
        <a:ext cx="1158437" cy="528015"/>
      </dsp:txXfrm>
    </dsp:sp>
    <dsp:sp modelId="{F35160A7-8822-437A-BDCE-923D9210A9A8}">
      <dsp:nvSpPr>
        <dsp:cNvPr id="0" name=""/>
        <dsp:cNvSpPr/>
      </dsp:nvSpPr>
      <dsp:spPr>
        <a:xfrm>
          <a:off x="3362614" y="1313679"/>
          <a:ext cx="575743" cy="57574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2AEF2-F40F-492C-A919-4F045E8AF57D}">
      <dsp:nvSpPr>
        <dsp:cNvPr id="0" name=""/>
        <dsp:cNvSpPr/>
      </dsp:nvSpPr>
      <dsp:spPr>
        <a:xfrm>
          <a:off x="4080994" y="1864"/>
          <a:ext cx="1644981" cy="12279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300" kern="1200">
              <a:latin typeface="Calibri"/>
              <a:cs typeface="Calibri"/>
            </a:rPr>
            <a:t>Establece</a:t>
          </a:r>
          <a:r>
            <a:rPr lang="es-ES" sz="1300" kern="1200" spc="-1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el</a:t>
          </a:r>
          <a:r>
            <a:rPr lang="es-ES" sz="1300" kern="1200" spc="-3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horario para</a:t>
          </a:r>
          <a:r>
            <a:rPr lang="es-ES" sz="1300" kern="1200" spc="-25">
              <a:latin typeface="Calibri"/>
              <a:cs typeface="Calibri"/>
            </a:rPr>
            <a:t> </a:t>
          </a:r>
          <a:r>
            <a:rPr lang="es-ES" sz="1300" kern="1200" spc="-10">
              <a:latin typeface="Calibri"/>
              <a:cs typeface="Calibri"/>
            </a:rPr>
            <a:t>implementar</a:t>
          </a:r>
          <a:r>
            <a:rPr lang="es-ES" sz="1300" kern="1200" spc="-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las</a:t>
          </a:r>
          <a:r>
            <a:rPr lang="es-ES" sz="1300" kern="1200" spc="-2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acciones</a:t>
          </a:r>
          <a:r>
            <a:rPr lang="es-ES" sz="1300" kern="1200" spc="-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del</a:t>
          </a:r>
          <a:r>
            <a:rPr lang="es-ES" sz="1300" kern="1200" spc="-10">
              <a:latin typeface="Calibri"/>
              <a:cs typeface="Calibri"/>
            </a:rPr>
            <a:t> </a:t>
          </a:r>
          <a:r>
            <a:rPr lang="es-ES" sz="1300" kern="1200" spc="-25">
              <a:latin typeface="Calibri"/>
              <a:cs typeface="Calibri"/>
            </a:rPr>
            <a:t>RE.</a:t>
          </a:r>
          <a:endParaRPr lang="es-P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PE" sz="1300" kern="1200" dirty="0"/>
        </a:p>
      </dsp:txBody>
      <dsp:txXfrm>
        <a:off x="4109766" y="30636"/>
        <a:ext cx="1587437" cy="1199172"/>
      </dsp:txXfrm>
    </dsp:sp>
    <dsp:sp modelId="{741CA9AF-920A-41C3-8FAB-31E8821BEF5D}">
      <dsp:nvSpPr>
        <dsp:cNvPr id="0" name=""/>
        <dsp:cNvSpPr/>
      </dsp:nvSpPr>
      <dsp:spPr>
        <a:xfrm>
          <a:off x="4080994" y="1229808"/>
          <a:ext cx="1644981" cy="5280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HORARIO</a:t>
          </a:r>
          <a:endParaRPr lang="es-PE" sz="900" kern="1200" dirty="0"/>
        </a:p>
      </dsp:txBody>
      <dsp:txXfrm>
        <a:off x="4080994" y="1229808"/>
        <a:ext cx="1158437" cy="528015"/>
      </dsp:txXfrm>
    </dsp:sp>
    <dsp:sp modelId="{08AA7F0C-1CBD-47FC-909F-D296B7805242}">
      <dsp:nvSpPr>
        <dsp:cNvPr id="0" name=""/>
        <dsp:cNvSpPr/>
      </dsp:nvSpPr>
      <dsp:spPr>
        <a:xfrm>
          <a:off x="5285966" y="1313679"/>
          <a:ext cx="575743" cy="57574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413A0-CB2C-4FD9-956B-E0F14E150963}">
      <dsp:nvSpPr>
        <dsp:cNvPr id="0" name=""/>
        <dsp:cNvSpPr/>
      </dsp:nvSpPr>
      <dsp:spPr>
        <a:xfrm>
          <a:off x="1195966" y="2174576"/>
          <a:ext cx="1644981" cy="12279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300" kern="1200">
              <a:latin typeface="Calibri"/>
              <a:cs typeface="Calibri"/>
            </a:rPr>
            <a:t>Brinda</a:t>
          </a:r>
          <a:r>
            <a:rPr lang="es-ES" sz="1300" kern="1200" spc="-1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atención</a:t>
          </a:r>
          <a:r>
            <a:rPr lang="es-ES" sz="1300" kern="1200" spc="10">
              <a:latin typeface="Calibri"/>
              <a:cs typeface="Calibri"/>
            </a:rPr>
            <a:t> </a:t>
          </a:r>
          <a:r>
            <a:rPr lang="es-ES" sz="1300" kern="1200" spc="-10">
              <a:latin typeface="Calibri"/>
              <a:cs typeface="Calibri"/>
            </a:rPr>
            <a:t>diferencia</a:t>
          </a:r>
          <a:r>
            <a:rPr lang="es-ES" sz="1300" kern="1200" spc="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en</a:t>
          </a:r>
          <a:r>
            <a:rPr lang="es-ES" sz="1300" kern="1200" spc="-1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el</a:t>
          </a:r>
          <a:r>
            <a:rPr lang="es-ES" sz="1300" kern="1200" spc="-30">
              <a:latin typeface="Calibri"/>
              <a:cs typeface="Calibri"/>
            </a:rPr>
            <a:t> </a:t>
          </a:r>
          <a:r>
            <a:rPr lang="es-ES" sz="1300" kern="1200" spc="-20">
              <a:latin typeface="Calibri"/>
              <a:cs typeface="Calibri"/>
            </a:rPr>
            <a:t>aula</a:t>
          </a:r>
          <a:endParaRPr lang="es-P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PE" sz="1300" kern="1200" dirty="0"/>
        </a:p>
      </dsp:txBody>
      <dsp:txXfrm>
        <a:off x="1224738" y="2203348"/>
        <a:ext cx="1587437" cy="1199172"/>
      </dsp:txXfrm>
    </dsp:sp>
    <dsp:sp modelId="{7B3C7A92-CDA5-4F12-8B9D-7A4A3AD07B72}">
      <dsp:nvSpPr>
        <dsp:cNvPr id="0" name=""/>
        <dsp:cNvSpPr/>
      </dsp:nvSpPr>
      <dsp:spPr>
        <a:xfrm>
          <a:off x="1195966" y="3402521"/>
          <a:ext cx="1644981" cy="52801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At. DIFERENCIADA</a:t>
          </a:r>
          <a:endParaRPr lang="es-PE" sz="900" kern="1200" dirty="0"/>
        </a:p>
      </dsp:txBody>
      <dsp:txXfrm>
        <a:off x="1195966" y="3402521"/>
        <a:ext cx="1158437" cy="528015"/>
      </dsp:txXfrm>
    </dsp:sp>
    <dsp:sp modelId="{5D3DBC94-0892-48F1-904A-DA237E63BBC2}">
      <dsp:nvSpPr>
        <dsp:cNvPr id="0" name=""/>
        <dsp:cNvSpPr/>
      </dsp:nvSpPr>
      <dsp:spPr>
        <a:xfrm>
          <a:off x="2400937" y="3486391"/>
          <a:ext cx="575743" cy="57574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57C3C-189B-4C11-A5B1-ED045E7C6889}">
      <dsp:nvSpPr>
        <dsp:cNvPr id="0" name=""/>
        <dsp:cNvSpPr/>
      </dsp:nvSpPr>
      <dsp:spPr>
        <a:xfrm>
          <a:off x="3119318" y="2174576"/>
          <a:ext cx="1644981" cy="122794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300" kern="1200">
              <a:latin typeface="Calibri"/>
              <a:cs typeface="Calibri"/>
            </a:rPr>
            <a:t>Evidencia</a:t>
          </a:r>
          <a:r>
            <a:rPr lang="es-ES" sz="1300" kern="1200" spc="5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de</a:t>
          </a:r>
          <a:r>
            <a:rPr lang="es-ES" sz="1300" kern="1200" spc="5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la</a:t>
          </a:r>
          <a:r>
            <a:rPr lang="es-ES" sz="1300" kern="1200" spc="4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ejecución</a:t>
          </a:r>
          <a:r>
            <a:rPr lang="es-ES" sz="1300" kern="1200" spc="5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de</a:t>
          </a:r>
          <a:r>
            <a:rPr lang="es-ES" sz="1300" kern="1200" spc="4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esta</a:t>
          </a:r>
          <a:r>
            <a:rPr lang="es-ES" sz="1300" kern="1200" spc="6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etapa,</a:t>
          </a:r>
          <a:r>
            <a:rPr lang="es-ES" sz="1300" kern="1200" spc="5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que</a:t>
          </a:r>
          <a:r>
            <a:rPr lang="es-ES" sz="1300" kern="1200" spc="4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deberá</a:t>
          </a:r>
          <a:r>
            <a:rPr lang="es-ES" sz="1300" kern="1200" spc="45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ser</a:t>
          </a:r>
          <a:r>
            <a:rPr lang="es-ES" sz="1300" kern="1200" spc="5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cargada</a:t>
          </a:r>
          <a:r>
            <a:rPr lang="es-ES" sz="1300" kern="1200" spc="50">
              <a:latin typeface="Calibri"/>
              <a:cs typeface="Calibri"/>
            </a:rPr>
            <a:t> </a:t>
          </a:r>
          <a:r>
            <a:rPr lang="es-ES" sz="1300" kern="1200">
              <a:latin typeface="Calibri"/>
              <a:cs typeface="Calibri"/>
            </a:rPr>
            <a:t>en</a:t>
          </a:r>
          <a:r>
            <a:rPr lang="es-ES" sz="1300" kern="1200" spc="55">
              <a:latin typeface="Calibri"/>
              <a:cs typeface="Calibri"/>
            </a:rPr>
            <a:t> </a:t>
          </a:r>
          <a:r>
            <a:rPr lang="es-ES" sz="1300" kern="1200" spc="-25">
              <a:latin typeface="Calibri"/>
              <a:cs typeface="Calibri"/>
            </a:rPr>
            <a:t>el</a:t>
          </a:r>
          <a:r>
            <a:rPr lang="es-ES" sz="1300" kern="1200" spc="500">
              <a:latin typeface="Calibri"/>
              <a:cs typeface="Calibri"/>
            </a:rPr>
            <a:t> 	</a:t>
          </a:r>
          <a:r>
            <a:rPr lang="es-ES" sz="1300" kern="1200" spc="-10">
              <a:latin typeface="Calibri"/>
              <a:cs typeface="Calibri"/>
            </a:rPr>
            <a:t>SIMON:</a:t>
          </a:r>
          <a:endParaRPr lang="es-PE" sz="1300" kern="1200" dirty="0"/>
        </a:p>
      </dsp:txBody>
      <dsp:txXfrm>
        <a:off x="3148090" y="2203348"/>
        <a:ext cx="1587437" cy="1199172"/>
      </dsp:txXfrm>
    </dsp:sp>
    <dsp:sp modelId="{F43A4767-B453-4D0A-877B-BCE3F2E99349}">
      <dsp:nvSpPr>
        <dsp:cNvPr id="0" name=""/>
        <dsp:cNvSpPr/>
      </dsp:nvSpPr>
      <dsp:spPr>
        <a:xfrm>
          <a:off x="3119318" y="3402521"/>
          <a:ext cx="1644981" cy="52801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>
              <a:latin typeface="Calibri"/>
              <a:cs typeface="Calibri"/>
            </a:rPr>
            <a:t>Informe</a:t>
          </a:r>
          <a:r>
            <a:rPr lang="es-ES" sz="900" b="1" kern="1200" spc="350" dirty="0">
              <a:latin typeface="Calibri"/>
              <a:cs typeface="Calibri"/>
            </a:rPr>
            <a:t> </a:t>
          </a:r>
          <a:r>
            <a:rPr lang="es-ES" sz="900" b="1" kern="1200" dirty="0">
              <a:latin typeface="Calibri"/>
              <a:cs typeface="Calibri"/>
            </a:rPr>
            <a:t>de</a:t>
          </a:r>
          <a:r>
            <a:rPr lang="es-ES" sz="900" b="1" kern="1200" spc="345" dirty="0">
              <a:latin typeface="Calibri"/>
              <a:cs typeface="Calibri"/>
            </a:rPr>
            <a:t> </a:t>
          </a:r>
          <a:r>
            <a:rPr lang="es-ES" sz="900" b="1" kern="1200" dirty="0">
              <a:latin typeface="Calibri"/>
              <a:cs typeface="Calibri"/>
            </a:rPr>
            <a:t>las</a:t>
          </a:r>
          <a:r>
            <a:rPr lang="es-ES" sz="900" b="1" kern="1200" spc="355" dirty="0">
              <a:latin typeface="Calibri"/>
              <a:cs typeface="Calibri"/>
            </a:rPr>
            <a:t> </a:t>
          </a:r>
          <a:r>
            <a:rPr lang="es-ES" sz="900" b="1" kern="1200" dirty="0">
              <a:latin typeface="Calibri"/>
              <a:cs typeface="Calibri"/>
            </a:rPr>
            <a:t>actividades           </a:t>
          </a:r>
          <a:r>
            <a:rPr lang="es-ES" sz="900" b="1" kern="1200" spc="355" dirty="0">
              <a:latin typeface="Calibri"/>
              <a:cs typeface="Calibri"/>
            </a:rPr>
            <a:t> Informe</a:t>
          </a:r>
          <a:r>
            <a:rPr lang="es-ES" sz="900" kern="1200" spc="350" dirty="0">
              <a:latin typeface="Calibri"/>
              <a:cs typeface="Calibri"/>
            </a:rPr>
            <a:t> </a:t>
          </a:r>
          <a:r>
            <a:rPr lang="es-ES" sz="900" b="1" kern="1200" dirty="0">
              <a:latin typeface="Calibri"/>
              <a:cs typeface="Calibri"/>
            </a:rPr>
            <a:t>sobre</a:t>
          </a:r>
          <a:r>
            <a:rPr lang="es-ES" sz="900" b="1" kern="1200" spc="430" dirty="0">
              <a:latin typeface="Calibri"/>
              <a:cs typeface="Calibri"/>
            </a:rPr>
            <a:t> </a:t>
          </a:r>
          <a:r>
            <a:rPr lang="es-ES" sz="900" b="1" kern="1200" dirty="0">
              <a:latin typeface="Calibri"/>
              <a:cs typeface="Calibri"/>
            </a:rPr>
            <a:t>los</a:t>
          </a:r>
          <a:r>
            <a:rPr lang="es-ES" sz="900" b="1" kern="1200" spc="430" dirty="0">
              <a:latin typeface="Calibri"/>
              <a:cs typeface="Calibri"/>
            </a:rPr>
            <a:t> </a:t>
          </a:r>
          <a:r>
            <a:rPr lang="es-ES" sz="900" b="1" kern="1200" dirty="0">
              <a:latin typeface="Calibri"/>
              <a:cs typeface="Calibri"/>
            </a:rPr>
            <a:t>resultados</a:t>
          </a:r>
          <a:r>
            <a:rPr lang="es-ES" sz="900" b="1" kern="1200" spc="434" dirty="0">
              <a:latin typeface="Calibri"/>
              <a:cs typeface="Calibri"/>
            </a:rPr>
            <a:t> </a:t>
          </a:r>
          <a:endParaRPr lang="es-PE" sz="900" kern="1200" dirty="0"/>
        </a:p>
      </dsp:txBody>
      <dsp:txXfrm>
        <a:off x="3119318" y="3402521"/>
        <a:ext cx="1158437" cy="528015"/>
      </dsp:txXfrm>
    </dsp:sp>
    <dsp:sp modelId="{0D84B3E5-0DF0-4789-9516-E31228D50E64}">
      <dsp:nvSpPr>
        <dsp:cNvPr id="0" name=""/>
        <dsp:cNvSpPr/>
      </dsp:nvSpPr>
      <dsp:spPr>
        <a:xfrm>
          <a:off x="4324290" y="3486391"/>
          <a:ext cx="575743" cy="575743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25AC6-1986-4C60-A564-CCFD34C7A95E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39763"/>
            <a:ext cx="3086100" cy="1727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2463800"/>
            <a:ext cx="7315200" cy="2014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48609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48609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03F77-1E70-4302-B350-B9B4A9FE479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278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52538"/>
            <a:ext cx="604043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>
              <a:buClr>
                <a:schemeClr val="dk1"/>
              </a:buClr>
            </a:pPr>
            <a:endParaRPr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901698" y="9517546"/>
            <a:ext cx="2984871" cy="50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a4ca63809_0_28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PE"/>
              <a:t>Los 4 tipos de recursos salen por AeC y PerúEduca, solo en el caso de spotify sale únicamente los audios</a:t>
            </a:r>
            <a:endParaRPr/>
          </a:p>
        </p:txBody>
      </p:sp>
      <p:sp>
        <p:nvSpPr>
          <p:cNvPr id="126" name="Google Shape;126;gfa4ca63809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79650" y="512763"/>
            <a:ext cx="45847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927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86611"/>
            <a:ext cx="7772400" cy="10748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0" i="0">
                <a:solidFill>
                  <a:srgbClr val="00A7A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66136"/>
            <a:ext cx="6400800" cy="1279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2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texto vertical">
  <p:cSld name="1_Título y texto vertical"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16"/>
            <a:ext cx="9144000" cy="621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154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8AA95-82F8-4E6A-9909-394157C5E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302" y="1925970"/>
            <a:ext cx="7463314" cy="13542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22BC20-ED8F-4156-80B2-44035FD3D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-12138303" y="1925969"/>
            <a:ext cx="20497919" cy="124777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3561E-ACB2-40E4-929C-F47F5A61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59834"/>
            <a:ext cx="2103120" cy="276999"/>
          </a:xfrm>
        </p:spPr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AEBC58-24B5-457B-81F2-6ABE7F0B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4759834"/>
            <a:ext cx="2926080" cy="276999"/>
          </a:xfr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D126E6-8A41-467B-B879-28CD58AD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4759834"/>
            <a:ext cx="2103120" cy="276999"/>
          </a:xfrm>
        </p:spPr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6534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53147F-926F-4D00-9FCF-A664B75C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59834"/>
            <a:ext cx="2103120" cy="276999"/>
          </a:xfrm>
        </p:spPr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F48A42-B3BE-4556-B4C5-0D299869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4759834"/>
            <a:ext cx="2926080" cy="276999"/>
          </a:xfr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6B09EF-40A6-4729-9B4D-F00594FC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4759834"/>
            <a:ext cx="2103120" cy="276999"/>
          </a:xfrm>
        </p:spPr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4718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B235E-F54C-4E74-A295-3C0D02CB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37615"/>
            <a:ext cx="6858000" cy="1781857"/>
          </a:xfrm>
        </p:spPr>
        <p:txBody>
          <a:bodyPr anchor="b"/>
          <a:lstStyle>
            <a:lvl1pPr algn="ctr">
              <a:defRPr sz="4478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96408D-B86C-46E9-B93F-0CA45A52C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88187"/>
            <a:ext cx="6858000" cy="1235690"/>
          </a:xfrm>
        </p:spPr>
        <p:txBody>
          <a:bodyPr/>
          <a:lstStyle>
            <a:lvl1pPr marL="0" indent="0" algn="ctr">
              <a:buNone/>
              <a:defRPr sz="1791"/>
            </a:lvl1pPr>
            <a:lvl2pPr marL="341220" indent="0" algn="ctr">
              <a:buNone/>
              <a:defRPr sz="1493"/>
            </a:lvl2pPr>
            <a:lvl3pPr marL="682440" indent="0" algn="ctr">
              <a:buNone/>
              <a:defRPr sz="1343"/>
            </a:lvl3pPr>
            <a:lvl4pPr marL="1023659" indent="0" algn="ctr">
              <a:buNone/>
              <a:defRPr sz="1194"/>
            </a:lvl4pPr>
            <a:lvl5pPr marL="1364879" indent="0" algn="ctr">
              <a:buNone/>
              <a:defRPr sz="1194"/>
            </a:lvl5pPr>
            <a:lvl6pPr marL="1706099" indent="0" algn="ctr">
              <a:buNone/>
              <a:defRPr sz="1194"/>
            </a:lvl6pPr>
            <a:lvl7pPr marL="2047319" indent="0" algn="ctr">
              <a:buNone/>
              <a:defRPr sz="1194"/>
            </a:lvl7pPr>
            <a:lvl8pPr marL="2388539" indent="0" algn="ctr">
              <a:buNone/>
              <a:defRPr sz="1194"/>
            </a:lvl8pPr>
            <a:lvl9pPr marL="2729758" indent="0" algn="ctr">
              <a:buNone/>
              <a:defRPr sz="1194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B7364-4A1F-4E17-8C66-F11BA636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C3A10-91FB-4486-BAF9-ADA462B0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98D3A1-26E8-4527-916C-A6045131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7228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0BF21C-9B00-43C9-A247-F9765755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826CC6-530A-4AE6-90A0-65232363C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82FAD3-3D4A-4C98-9965-2E7CAF04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18BDE0-4472-4C29-ABC9-2F18EC3E6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50EC64-B821-4A6B-A9E6-EF3EF5CD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197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92D90-C1F4-4609-A363-62DEE9E1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75972"/>
            <a:ext cx="7886700" cy="2128987"/>
          </a:xfrm>
        </p:spPr>
        <p:txBody>
          <a:bodyPr anchor="b"/>
          <a:lstStyle>
            <a:lvl1pPr>
              <a:defRPr sz="4478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4A8904-32DB-444C-A746-6399C15C2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25100"/>
            <a:ext cx="7886700" cy="1119584"/>
          </a:xfrm>
        </p:spPr>
        <p:txBody>
          <a:bodyPr/>
          <a:lstStyle>
            <a:lvl1pPr marL="0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1pPr>
            <a:lvl2pPr marL="341220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2440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365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487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609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731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8853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29758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B6D7E0-0A09-4EAE-A2D2-ED2B4FDD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EE69E2-1A5A-496E-9822-D269DDA73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F14497-EE44-406B-900B-F7C86B0C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5508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6F1867-3E33-4E70-A4F9-E2D0DD04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EB2B3B-7335-49FF-AF46-8156D84B7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2457"/>
            <a:ext cx="3886200" cy="32473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543E11-40D3-4B6E-8D1A-B9857D4B0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2457"/>
            <a:ext cx="3886200" cy="32473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F17E82-B487-45D4-BC67-0682ACEC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729181-FDEE-4F9E-BA2F-ED15BCD4A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C492B0-0E8B-467B-A3E9-89AC8186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1574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30587-9D8F-420C-A02B-98F21D7D1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2491"/>
            <a:ext cx="7886700" cy="9892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89744C-1025-45CB-96B0-1745FA897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54646"/>
            <a:ext cx="3868340" cy="614882"/>
          </a:xfrm>
        </p:spPr>
        <p:txBody>
          <a:bodyPr anchor="b"/>
          <a:lstStyle>
            <a:lvl1pPr marL="0" indent="0">
              <a:buNone/>
              <a:defRPr sz="1791" b="1"/>
            </a:lvl1pPr>
            <a:lvl2pPr marL="341220" indent="0">
              <a:buNone/>
              <a:defRPr sz="1493" b="1"/>
            </a:lvl2pPr>
            <a:lvl3pPr marL="682440" indent="0">
              <a:buNone/>
              <a:defRPr sz="1343" b="1"/>
            </a:lvl3pPr>
            <a:lvl4pPr marL="1023659" indent="0">
              <a:buNone/>
              <a:defRPr sz="1194" b="1"/>
            </a:lvl4pPr>
            <a:lvl5pPr marL="1364879" indent="0">
              <a:buNone/>
              <a:defRPr sz="1194" b="1"/>
            </a:lvl5pPr>
            <a:lvl6pPr marL="1706099" indent="0">
              <a:buNone/>
              <a:defRPr sz="1194" b="1"/>
            </a:lvl6pPr>
            <a:lvl7pPr marL="2047319" indent="0">
              <a:buNone/>
              <a:defRPr sz="1194" b="1"/>
            </a:lvl7pPr>
            <a:lvl8pPr marL="2388539" indent="0">
              <a:buNone/>
              <a:defRPr sz="1194" b="1"/>
            </a:lvl8pPr>
            <a:lvl9pPr marL="2729758" indent="0">
              <a:buNone/>
              <a:defRPr sz="119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B4BC76-02B3-4D4F-9438-5A3C0BE27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69529"/>
            <a:ext cx="3868340" cy="274979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2D097F-9123-4707-9D10-553DE467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54646"/>
            <a:ext cx="3887391" cy="614882"/>
          </a:xfrm>
        </p:spPr>
        <p:txBody>
          <a:bodyPr anchor="b"/>
          <a:lstStyle>
            <a:lvl1pPr marL="0" indent="0">
              <a:buNone/>
              <a:defRPr sz="1791" b="1"/>
            </a:lvl1pPr>
            <a:lvl2pPr marL="341220" indent="0">
              <a:buNone/>
              <a:defRPr sz="1493" b="1"/>
            </a:lvl2pPr>
            <a:lvl3pPr marL="682440" indent="0">
              <a:buNone/>
              <a:defRPr sz="1343" b="1"/>
            </a:lvl3pPr>
            <a:lvl4pPr marL="1023659" indent="0">
              <a:buNone/>
              <a:defRPr sz="1194" b="1"/>
            </a:lvl4pPr>
            <a:lvl5pPr marL="1364879" indent="0">
              <a:buNone/>
              <a:defRPr sz="1194" b="1"/>
            </a:lvl5pPr>
            <a:lvl6pPr marL="1706099" indent="0">
              <a:buNone/>
              <a:defRPr sz="1194" b="1"/>
            </a:lvl6pPr>
            <a:lvl7pPr marL="2047319" indent="0">
              <a:buNone/>
              <a:defRPr sz="1194" b="1"/>
            </a:lvl7pPr>
            <a:lvl8pPr marL="2388539" indent="0">
              <a:buNone/>
              <a:defRPr sz="1194" b="1"/>
            </a:lvl8pPr>
            <a:lvl9pPr marL="2729758" indent="0">
              <a:buNone/>
              <a:defRPr sz="119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B81278-DB95-484C-85B7-ABA9CA1481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69529"/>
            <a:ext cx="3887391" cy="274979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10C54FF-3913-46A2-93E9-F272868A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0E3350D-6C59-4DCE-A573-8D861BFC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E2C161-A2EF-4586-A486-64451E18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7543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A1E93-B12B-40A3-A858-FC30630C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7A84B-1C62-45CE-ACFE-43EFB589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9399EE-FEAC-4ADF-91A7-90E03699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52B29F-A8A2-4A65-9A74-F9125A6D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48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rgbClr val="00A7A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53147F-926F-4D00-9FCF-A664B75C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F48A42-B3BE-4556-B4C5-0D299869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6B09EF-40A6-4729-9B4D-F00594FCC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5830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1BC960-F5C7-4603-8902-810E6D05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1207"/>
            <a:ext cx="2949178" cy="1194223"/>
          </a:xfrm>
        </p:spPr>
        <p:txBody>
          <a:bodyPr anchor="b"/>
          <a:lstStyle>
            <a:lvl1pPr>
              <a:defRPr sz="2388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B26078-3478-4F40-9C9D-02FDD7475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36912"/>
            <a:ext cx="4629150" cy="3637169"/>
          </a:xfrm>
        </p:spPr>
        <p:txBody>
          <a:bodyPr/>
          <a:lstStyle>
            <a:lvl1pPr>
              <a:defRPr sz="2388"/>
            </a:lvl1pPr>
            <a:lvl2pPr>
              <a:defRPr sz="2090"/>
            </a:lvl2pPr>
            <a:lvl3pPr>
              <a:defRPr sz="1791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4DC537-21B6-4906-AEF2-206E5F3C8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35431"/>
            <a:ext cx="2949178" cy="2844574"/>
          </a:xfrm>
        </p:spPr>
        <p:txBody>
          <a:bodyPr/>
          <a:lstStyle>
            <a:lvl1pPr marL="0" indent="0">
              <a:buNone/>
              <a:defRPr sz="1194"/>
            </a:lvl1pPr>
            <a:lvl2pPr marL="341220" indent="0">
              <a:buNone/>
              <a:defRPr sz="1045"/>
            </a:lvl2pPr>
            <a:lvl3pPr marL="682440" indent="0">
              <a:buNone/>
              <a:defRPr sz="896"/>
            </a:lvl3pPr>
            <a:lvl4pPr marL="1023659" indent="0">
              <a:buNone/>
              <a:defRPr sz="746"/>
            </a:lvl4pPr>
            <a:lvl5pPr marL="1364879" indent="0">
              <a:buNone/>
              <a:defRPr sz="746"/>
            </a:lvl5pPr>
            <a:lvl6pPr marL="1706099" indent="0">
              <a:buNone/>
              <a:defRPr sz="746"/>
            </a:lvl6pPr>
            <a:lvl7pPr marL="2047319" indent="0">
              <a:buNone/>
              <a:defRPr sz="746"/>
            </a:lvl7pPr>
            <a:lvl8pPr marL="2388539" indent="0">
              <a:buNone/>
              <a:defRPr sz="746"/>
            </a:lvl8pPr>
            <a:lvl9pPr marL="2729758" indent="0">
              <a:buNone/>
              <a:defRPr sz="74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172B22-4197-48FE-8794-D4BBBA27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4D7ABC-E84B-4503-8270-EF9B3E72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AB0984-6638-4A35-922D-1C1929CC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2982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63E07-11AF-4178-B536-94447C70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1207"/>
            <a:ext cx="2949178" cy="1194223"/>
          </a:xfrm>
        </p:spPr>
        <p:txBody>
          <a:bodyPr anchor="b"/>
          <a:lstStyle>
            <a:lvl1pPr>
              <a:defRPr sz="2388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D9A485-0B06-415C-A9E3-E6423261F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36912"/>
            <a:ext cx="4629150" cy="3637169"/>
          </a:xfrm>
        </p:spPr>
        <p:txBody>
          <a:bodyPr/>
          <a:lstStyle>
            <a:lvl1pPr marL="0" indent="0">
              <a:buNone/>
              <a:defRPr sz="2388"/>
            </a:lvl1pPr>
            <a:lvl2pPr marL="341220" indent="0">
              <a:buNone/>
              <a:defRPr sz="2090"/>
            </a:lvl2pPr>
            <a:lvl3pPr marL="682440" indent="0">
              <a:buNone/>
              <a:defRPr sz="1791"/>
            </a:lvl3pPr>
            <a:lvl4pPr marL="1023659" indent="0">
              <a:buNone/>
              <a:defRPr sz="1493"/>
            </a:lvl4pPr>
            <a:lvl5pPr marL="1364879" indent="0">
              <a:buNone/>
              <a:defRPr sz="1493"/>
            </a:lvl5pPr>
            <a:lvl6pPr marL="1706099" indent="0">
              <a:buNone/>
              <a:defRPr sz="1493"/>
            </a:lvl6pPr>
            <a:lvl7pPr marL="2047319" indent="0">
              <a:buNone/>
              <a:defRPr sz="1493"/>
            </a:lvl7pPr>
            <a:lvl8pPr marL="2388539" indent="0">
              <a:buNone/>
              <a:defRPr sz="1493"/>
            </a:lvl8pPr>
            <a:lvl9pPr marL="2729758" indent="0">
              <a:buNone/>
              <a:defRPr sz="1493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FA8E86-007E-4973-B96F-CC1A413F1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35431"/>
            <a:ext cx="2949178" cy="2844574"/>
          </a:xfrm>
        </p:spPr>
        <p:txBody>
          <a:bodyPr/>
          <a:lstStyle>
            <a:lvl1pPr marL="0" indent="0">
              <a:buNone/>
              <a:defRPr sz="1194"/>
            </a:lvl1pPr>
            <a:lvl2pPr marL="341220" indent="0">
              <a:buNone/>
              <a:defRPr sz="1045"/>
            </a:lvl2pPr>
            <a:lvl3pPr marL="682440" indent="0">
              <a:buNone/>
              <a:defRPr sz="896"/>
            </a:lvl3pPr>
            <a:lvl4pPr marL="1023659" indent="0">
              <a:buNone/>
              <a:defRPr sz="746"/>
            </a:lvl4pPr>
            <a:lvl5pPr marL="1364879" indent="0">
              <a:buNone/>
              <a:defRPr sz="746"/>
            </a:lvl5pPr>
            <a:lvl6pPr marL="1706099" indent="0">
              <a:buNone/>
              <a:defRPr sz="746"/>
            </a:lvl6pPr>
            <a:lvl7pPr marL="2047319" indent="0">
              <a:buNone/>
              <a:defRPr sz="746"/>
            </a:lvl7pPr>
            <a:lvl8pPr marL="2388539" indent="0">
              <a:buNone/>
              <a:defRPr sz="746"/>
            </a:lvl8pPr>
            <a:lvl9pPr marL="2729758" indent="0">
              <a:buNone/>
              <a:defRPr sz="74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D9E70-CD31-4127-9FEF-036EDD6C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88C31B-8B82-4FAF-82CA-BE4DAFB0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A276BE-5B52-48D1-9E59-518AB4C0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2161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8AA95-82F8-4E6A-9909-394157C5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22BC20-ED8F-4156-80B2-44035FD3D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53561E-ACB2-40E4-929C-F47F5A61E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AEBC58-24B5-457B-81F2-6ABE7F0B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D126E6-8A41-467B-B879-28CD58AD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6717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BD791-8441-4FF6-98BF-158AA4717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2492"/>
            <a:ext cx="1971675" cy="433735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CBDBB7-8F50-4492-93E8-E4EE747E0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2492"/>
            <a:ext cx="5800725" cy="433735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15DC88-D08F-4422-BF8E-72557979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742EBD-09AF-4A8E-A497-44E71FFF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B9B363-0772-40D3-94A0-EF548567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01610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texto vertical">
  <p:cSld name="1_Título y texto vertical"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216"/>
            <a:ext cx="9144000" cy="621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3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1759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938516" y="306349"/>
            <a:ext cx="231140" cy="220979"/>
          </a:xfrm>
          <a:custGeom>
            <a:avLst/>
            <a:gdLst/>
            <a:ahLst/>
            <a:cxnLst/>
            <a:rect l="l" t="t" r="r" b="b"/>
            <a:pathLst>
              <a:path w="231140" h="220979">
                <a:moveTo>
                  <a:pt x="231076" y="0"/>
                </a:moveTo>
                <a:lnTo>
                  <a:pt x="0" y="0"/>
                </a:lnTo>
                <a:lnTo>
                  <a:pt x="0" y="220827"/>
                </a:lnTo>
                <a:lnTo>
                  <a:pt x="231076" y="220827"/>
                </a:lnTo>
                <a:lnTo>
                  <a:pt x="231076" y="0"/>
                </a:lnTo>
                <a:close/>
              </a:path>
            </a:pathLst>
          </a:custGeom>
          <a:solidFill>
            <a:srgbClr val="ED24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179307" y="306349"/>
            <a:ext cx="655320" cy="220979"/>
          </a:xfrm>
          <a:custGeom>
            <a:avLst/>
            <a:gdLst/>
            <a:ahLst/>
            <a:cxnLst/>
            <a:rect l="l" t="t" r="r" b="b"/>
            <a:pathLst>
              <a:path w="655320" h="220979">
                <a:moveTo>
                  <a:pt x="654951" y="0"/>
                </a:moveTo>
                <a:lnTo>
                  <a:pt x="0" y="0"/>
                </a:lnTo>
                <a:lnTo>
                  <a:pt x="0" y="220827"/>
                </a:lnTo>
                <a:lnTo>
                  <a:pt x="654951" y="220827"/>
                </a:lnTo>
                <a:lnTo>
                  <a:pt x="654951" y="0"/>
                </a:lnTo>
                <a:close/>
              </a:path>
            </a:pathLst>
          </a:custGeom>
          <a:solidFill>
            <a:srgbClr val="6C6D7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67471" y="367283"/>
            <a:ext cx="176783" cy="7924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4968" y="323087"/>
            <a:ext cx="178307" cy="19202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3504" y="385571"/>
            <a:ext cx="335279" cy="975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rgbClr val="00A7A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77264" y="1226400"/>
            <a:ext cx="3586581" cy="3488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7E131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946141" y="1290065"/>
            <a:ext cx="3581400" cy="285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00A7A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175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50580" y="3236975"/>
            <a:ext cx="249935" cy="163220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4416" y="1498091"/>
            <a:ext cx="2583180" cy="19979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3560" y="3535679"/>
            <a:ext cx="2584704" cy="99821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37888" y="1420367"/>
            <a:ext cx="2581656" cy="103022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37888" y="2502407"/>
            <a:ext cx="2601467" cy="20665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50" b="0" i="0">
                <a:solidFill>
                  <a:srgbClr val="00A7A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181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89196" y="1133753"/>
            <a:ext cx="6928485" cy="50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84" b="1" i="0">
                <a:solidFill>
                  <a:srgbClr val="001643"/>
                </a:solidFill>
                <a:latin typeface="Yu Gothic" panose="020B0400000000000000" charset="-128"/>
                <a:cs typeface="Yu Gothic" panose="020B0400000000000000" charset="-128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66136"/>
            <a:ext cx="6400800" cy="620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30" b="1" i="0">
                <a:solidFill>
                  <a:srgbClr val="203A79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15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181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6302" y="1925969"/>
            <a:ext cx="7463314" cy="505395"/>
          </a:xfrm>
        </p:spPr>
        <p:txBody>
          <a:bodyPr lIns="0" tIns="0" rIns="0" bIns="0"/>
          <a:lstStyle>
            <a:lvl1pPr>
              <a:defRPr sz="3284" b="1" i="0">
                <a:solidFill>
                  <a:srgbClr val="001643"/>
                </a:solidFill>
                <a:latin typeface="Yu Gothic" panose="020B0400000000000000" charset="-128"/>
                <a:cs typeface="Yu Gothic" panose="020B0400000000000000" charset="-128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6302" y="1925969"/>
            <a:ext cx="7463314" cy="620170"/>
          </a:xfrm>
        </p:spPr>
        <p:txBody>
          <a:bodyPr lIns="0" tIns="0" rIns="0" bIns="0"/>
          <a:lstStyle>
            <a:lvl1pPr>
              <a:defRPr sz="4030" b="1" i="0">
                <a:solidFill>
                  <a:srgbClr val="203A79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81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181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82089" y="3127725"/>
            <a:ext cx="914400" cy="53077"/>
          </a:xfrm>
          <a:custGeom>
            <a:avLst/>
            <a:gdLst/>
            <a:ahLst/>
            <a:cxnLst/>
            <a:rect l="l" t="t" r="r" b="b"/>
            <a:pathLst>
              <a:path w="1219200" h="71120">
                <a:moveTo>
                  <a:pt x="1218819" y="0"/>
                </a:moveTo>
                <a:lnTo>
                  <a:pt x="0" y="0"/>
                </a:lnTo>
                <a:lnTo>
                  <a:pt x="0" y="70742"/>
                </a:lnTo>
                <a:lnTo>
                  <a:pt x="1218819" y="70742"/>
                </a:lnTo>
                <a:lnTo>
                  <a:pt x="1218819" y="0"/>
                </a:lnTo>
                <a:close/>
              </a:path>
            </a:pathLst>
          </a:custGeom>
          <a:solidFill>
            <a:srgbClr val="223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71500" y="3127725"/>
            <a:ext cx="914400" cy="53077"/>
          </a:xfrm>
          <a:custGeom>
            <a:avLst/>
            <a:gdLst/>
            <a:ahLst/>
            <a:cxnLst/>
            <a:rect l="l" t="t" r="r" b="b"/>
            <a:pathLst>
              <a:path w="1219200" h="71120">
                <a:moveTo>
                  <a:pt x="1218819" y="0"/>
                </a:moveTo>
                <a:lnTo>
                  <a:pt x="0" y="0"/>
                </a:lnTo>
                <a:lnTo>
                  <a:pt x="0" y="70742"/>
                </a:lnTo>
                <a:lnTo>
                  <a:pt x="1218819" y="70742"/>
                </a:lnTo>
                <a:lnTo>
                  <a:pt x="1218819" y="0"/>
                </a:lnTo>
                <a:close/>
              </a:path>
            </a:pathLst>
          </a:custGeom>
          <a:solidFill>
            <a:srgbClr val="00A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305175" y="3127725"/>
            <a:ext cx="910590" cy="53077"/>
          </a:xfrm>
          <a:custGeom>
            <a:avLst/>
            <a:gdLst/>
            <a:ahLst/>
            <a:cxnLst/>
            <a:rect l="l" t="t" r="r" b="b"/>
            <a:pathLst>
              <a:path w="1214120" h="71120">
                <a:moveTo>
                  <a:pt x="1213993" y="0"/>
                </a:moveTo>
                <a:lnTo>
                  <a:pt x="0" y="0"/>
                </a:lnTo>
                <a:lnTo>
                  <a:pt x="0" y="70742"/>
                </a:lnTo>
                <a:lnTo>
                  <a:pt x="1213993" y="70742"/>
                </a:lnTo>
                <a:lnTo>
                  <a:pt x="1213993" y="0"/>
                </a:lnTo>
                <a:close/>
              </a:path>
            </a:pathLst>
          </a:custGeom>
          <a:solidFill>
            <a:srgbClr val="DF9F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392679" y="3127725"/>
            <a:ext cx="914400" cy="53077"/>
          </a:xfrm>
          <a:custGeom>
            <a:avLst/>
            <a:gdLst/>
            <a:ahLst/>
            <a:cxnLst/>
            <a:rect l="l" t="t" r="r" b="b"/>
            <a:pathLst>
              <a:path w="1219200" h="71120">
                <a:moveTo>
                  <a:pt x="1218818" y="0"/>
                </a:moveTo>
                <a:lnTo>
                  <a:pt x="0" y="0"/>
                </a:lnTo>
                <a:lnTo>
                  <a:pt x="0" y="70742"/>
                </a:lnTo>
                <a:lnTo>
                  <a:pt x="1218818" y="70742"/>
                </a:lnTo>
                <a:lnTo>
                  <a:pt x="1218818" y="0"/>
                </a:lnTo>
                <a:close/>
              </a:path>
            </a:pathLst>
          </a:custGeom>
          <a:solidFill>
            <a:srgbClr val="EE4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791"/>
            <a:ext cx="9143999" cy="91178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6500" y="227471"/>
            <a:ext cx="2628900" cy="5497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6302" y="1925969"/>
            <a:ext cx="7463314" cy="505395"/>
          </a:xfrm>
        </p:spPr>
        <p:txBody>
          <a:bodyPr lIns="0" tIns="0" rIns="0" bIns="0"/>
          <a:lstStyle>
            <a:lvl1pPr>
              <a:defRPr sz="3284" b="1" i="0">
                <a:solidFill>
                  <a:srgbClr val="001643"/>
                </a:solidFill>
                <a:latin typeface="Yu Gothic" panose="020B0400000000000000" charset="-128"/>
                <a:cs typeface="Yu Gothic" panose="020B0400000000000000" charset="-128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77163"/>
            <a:ext cx="397764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77163"/>
            <a:ext cx="397764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97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181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04184" y="2904041"/>
            <a:ext cx="1565910" cy="54972"/>
          </a:xfrm>
          <a:custGeom>
            <a:avLst/>
            <a:gdLst/>
            <a:ahLst/>
            <a:cxnLst/>
            <a:rect l="l" t="t" r="r" b="b"/>
            <a:pathLst>
              <a:path w="2087879" h="73660">
                <a:moveTo>
                  <a:pt x="2087879" y="0"/>
                </a:moveTo>
                <a:lnTo>
                  <a:pt x="0" y="0"/>
                </a:lnTo>
                <a:lnTo>
                  <a:pt x="0" y="73160"/>
                </a:lnTo>
                <a:lnTo>
                  <a:pt x="2087879" y="73160"/>
                </a:lnTo>
                <a:lnTo>
                  <a:pt x="2087879" y="0"/>
                </a:lnTo>
                <a:close/>
              </a:path>
            </a:pathLst>
          </a:custGeom>
          <a:solidFill>
            <a:srgbClr val="223B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42084" y="2904041"/>
            <a:ext cx="1565910" cy="54972"/>
          </a:xfrm>
          <a:custGeom>
            <a:avLst/>
            <a:gdLst/>
            <a:ahLst/>
            <a:cxnLst/>
            <a:rect l="l" t="t" r="r" b="b"/>
            <a:pathLst>
              <a:path w="2087879" h="73660">
                <a:moveTo>
                  <a:pt x="2087880" y="0"/>
                </a:moveTo>
                <a:lnTo>
                  <a:pt x="0" y="0"/>
                </a:lnTo>
                <a:lnTo>
                  <a:pt x="0" y="73160"/>
                </a:lnTo>
                <a:lnTo>
                  <a:pt x="2087880" y="73160"/>
                </a:lnTo>
                <a:lnTo>
                  <a:pt x="2087880" y="0"/>
                </a:lnTo>
                <a:close/>
              </a:path>
            </a:pathLst>
          </a:custGeom>
          <a:solidFill>
            <a:srgbClr val="00A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128385" y="2904041"/>
            <a:ext cx="1564004" cy="54972"/>
          </a:xfrm>
          <a:custGeom>
            <a:avLst/>
            <a:gdLst/>
            <a:ahLst/>
            <a:cxnLst/>
            <a:rect l="l" t="t" r="r" b="b"/>
            <a:pathLst>
              <a:path w="2085340" h="73660">
                <a:moveTo>
                  <a:pt x="2085085" y="0"/>
                </a:moveTo>
                <a:lnTo>
                  <a:pt x="0" y="0"/>
                </a:lnTo>
                <a:lnTo>
                  <a:pt x="0" y="73160"/>
                </a:lnTo>
                <a:lnTo>
                  <a:pt x="2085085" y="73160"/>
                </a:lnTo>
                <a:lnTo>
                  <a:pt x="2085085" y="0"/>
                </a:lnTo>
                <a:close/>
              </a:path>
            </a:pathLst>
          </a:custGeom>
          <a:solidFill>
            <a:srgbClr val="DF9F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566284" y="2904041"/>
            <a:ext cx="1565910" cy="54972"/>
          </a:xfrm>
          <a:custGeom>
            <a:avLst/>
            <a:gdLst/>
            <a:ahLst/>
            <a:cxnLst/>
            <a:rect l="l" t="t" r="r" b="b"/>
            <a:pathLst>
              <a:path w="2087879" h="73660">
                <a:moveTo>
                  <a:pt x="2087879" y="0"/>
                </a:moveTo>
                <a:lnTo>
                  <a:pt x="0" y="0"/>
                </a:lnTo>
                <a:lnTo>
                  <a:pt x="0" y="73160"/>
                </a:lnTo>
                <a:lnTo>
                  <a:pt x="2087879" y="73160"/>
                </a:lnTo>
                <a:lnTo>
                  <a:pt x="2087879" y="0"/>
                </a:lnTo>
                <a:close/>
              </a:path>
            </a:pathLst>
          </a:custGeom>
          <a:solidFill>
            <a:srgbClr val="EE4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3791"/>
            <a:ext cx="9143999" cy="91178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6500" y="227471"/>
            <a:ext cx="2628900" cy="5497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6302" y="1925969"/>
            <a:ext cx="7463314" cy="505395"/>
          </a:xfrm>
        </p:spPr>
        <p:txBody>
          <a:bodyPr lIns="0" tIns="0" rIns="0" bIns="0"/>
          <a:lstStyle>
            <a:lvl1pPr>
              <a:defRPr sz="3284" b="1" i="0">
                <a:solidFill>
                  <a:srgbClr val="001643"/>
                </a:solidFill>
                <a:latin typeface="Yu Gothic" panose="020B0400000000000000" charset="-128"/>
                <a:cs typeface="Yu Gothic" panose="020B0400000000000000" charset="-128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01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175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292" y="297941"/>
            <a:ext cx="7834503" cy="844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0" i="0">
                <a:solidFill>
                  <a:srgbClr val="00A7A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57985" y="1808606"/>
            <a:ext cx="5527040" cy="2205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59833"/>
            <a:ext cx="2926080" cy="255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59833"/>
            <a:ext cx="2103120" cy="255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59833"/>
            <a:ext cx="2103120" cy="255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181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" y="1896"/>
            <a:ext cx="9143999" cy="62175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96050" y="121318"/>
            <a:ext cx="2628900" cy="4606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6302" y="1925969"/>
            <a:ext cx="746331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1643"/>
                </a:solidFill>
                <a:latin typeface="Yu Gothic" panose="020B0400000000000000" charset="-128"/>
                <a:cs typeface="Yu Gothic" panose="020B0400000000000000" charset="-128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6302" y="1925969"/>
            <a:ext cx="746331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203A79"/>
                </a:solidFill>
                <a:latin typeface="Calibri" panose="020F0502020204030204"/>
                <a:cs typeface="Calibri" panose="020F050202020403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59833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5983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59833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8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1208">
        <a:defRPr>
          <a:latin typeface="+mn-lt"/>
          <a:ea typeface="+mn-ea"/>
          <a:cs typeface="+mn-cs"/>
        </a:defRPr>
      </a:lvl2pPr>
      <a:lvl3pPr marL="682417">
        <a:defRPr>
          <a:latin typeface="+mn-lt"/>
          <a:ea typeface="+mn-ea"/>
          <a:cs typeface="+mn-cs"/>
        </a:defRPr>
      </a:lvl3pPr>
      <a:lvl4pPr marL="1023625">
        <a:defRPr>
          <a:latin typeface="+mn-lt"/>
          <a:ea typeface="+mn-ea"/>
          <a:cs typeface="+mn-cs"/>
        </a:defRPr>
      </a:lvl4pPr>
      <a:lvl5pPr marL="1364833">
        <a:defRPr>
          <a:latin typeface="+mn-lt"/>
          <a:ea typeface="+mn-ea"/>
          <a:cs typeface="+mn-cs"/>
        </a:defRPr>
      </a:lvl5pPr>
      <a:lvl6pPr marL="1706042">
        <a:defRPr>
          <a:latin typeface="+mn-lt"/>
          <a:ea typeface="+mn-ea"/>
          <a:cs typeface="+mn-cs"/>
        </a:defRPr>
      </a:lvl6pPr>
      <a:lvl7pPr marL="2047250">
        <a:defRPr>
          <a:latin typeface="+mn-lt"/>
          <a:ea typeface="+mn-ea"/>
          <a:cs typeface="+mn-cs"/>
        </a:defRPr>
      </a:lvl7pPr>
      <a:lvl8pPr marL="2388459">
        <a:defRPr>
          <a:latin typeface="+mn-lt"/>
          <a:ea typeface="+mn-ea"/>
          <a:cs typeface="+mn-cs"/>
        </a:defRPr>
      </a:lvl8pPr>
      <a:lvl9pPr marL="27296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1208">
        <a:defRPr>
          <a:latin typeface="+mn-lt"/>
          <a:ea typeface="+mn-ea"/>
          <a:cs typeface="+mn-cs"/>
        </a:defRPr>
      </a:lvl2pPr>
      <a:lvl3pPr marL="682417">
        <a:defRPr>
          <a:latin typeface="+mn-lt"/>
          <a:ea typeface="+mn-ea"/>
          <a:cs typeface="+mn-cs"/>
        </a:defRPr>
      </a:lvl3pPr>
      <a:lvl4pPr marL="1023625">
        <a:defRPr>
          <a:latin typeface="+mn-lt"/>
          <a:ea typeface="+mn-ea"/>
          <a:cs typeface="+mn-cs"/>
        </a:defRPr>
      </a:lvl4pPr>
      <a:lvl5pPr marL="1364833">
        <a:defRPr>
          <a:latin typeface="+mn-lt"/>
          <a:ea typeface="+mn-ea"/>
          <a:cs typeface="+mn-cs"/>
        </a:defRPr>
      </a:lvl5pPr>
      <a:lvl6pPr marL="1706042">
        <a:defRPr>
          <a:latin typeface="+mn-lt"/>
          <a:ea typeface="+mn-ea"/>
          <a:cs typeface="+mn-cs"/>
        </a:defRPr>
      </a:lvl6pPr>
      <a:lvl7pPr marL="2047250">
        <a:defRPr>
          <a:latin typeface="+mn-lt"/>
          <a:ea typeface="+mn-ea"/>
          <a:cs typeface="+mn-cs"/>
        </a:defRPr>
      </a:lvl7pPr>
      <a:lvl8pPr marL="2388459">
        <a:defRPr>
          <a:latin typeface="+mn-lt"/>
          <a:ea typeface="+mn-ea"/>
          <a:cs typeface="+mn-cs"/>
        </a:defRPr>
      </a:lvl8pPr>
      <a:lvl9pPr marL="27296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8A5F772-D185-4575-A593-0D6BA6E51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2491"/>
            <a:ext cx="7886700" cy="989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B12EDC-366A-422C-92AE-E14DE62F9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2457"/>
            <a:ext cx="7886700" cy="324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1FAA14-7AFD-40BA-AEA7-48CB8A9A1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43721"/>
            <a:ext cx="2057400" cy="272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8B23F-6025-4A2F-B692-0D050DF89F62}" type="datetimeFigureOut">
              <a:rPr lang="es-PE" smtClean="0"/>
              <a:t>25/02/2025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DAABF9-15B0-4AD5-B117-B0B9D33A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43721"/>
            <a:ext cx="3086100" cy="272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C9FD08-08DC-4FEF-A93C-BF4C392C3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43721"/>
            <a:ext cx="2057400" cy="2724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7B7E8-3B62-4ADC-AD6F-ED27DCD89D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528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2440" rtl="0" eaLnBrk="1" latinLnBrk="0" hangingPunct="1">
        <a:lnSpc>
          <a:spcPct val="90000"/>
        </a:lnSpc>
        <a:spcBef>
          <a:spcPct val="0"/>
        </a:spcBef>
        <a:buNone/>
        <a:defRPr sz="32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610" indent="-170610" algn="l" defTabSz="682440" rtl="0" eaLnBrk="1" latinLnBrk="0" hangingPunct="1">
        <a:lnSpc>
          <a:spcPct val="90000"/>
        </a:lnSpc>
        <a:spcBef>
          <a:spcPts val="746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11830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853049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1194269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3" kern="1200">
          <a:solidFill>
            <a:schemeClr val="tx1"/>
          </a:solidFill>
          <a:latin typeface="+mn-lt"/>
          <a:ea typeface="+mn-ea"/>
          <a:cs typeface="+mn-cs"/>
        </a:defRPr>
      </a:lvl4pPr>
      <a:lvl5pPr marL="1535489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3" kern="1200">
          <a:solidFill>
            <a:schemeClr val="tx1"/>
          </a:solidFill>
          <a:latin typeface="+mn-lt"/>
          <a:ea typeface="+mn-ea"/>
          <a:cs typeface="+mn-cs"/>
        </a:defRPr>
      </a:lvl5pPr>
      <a:lvl6pPr marL="1876709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3" kern="1200">
          <a:solidFill>
            <a:schemeClr val="tx1"/>
          </a:solidFill>
          <a:latin typeface="+mn-lt"/>
          <a:ea typeface="+mn-ea"/>
          <a:cs typeface="+mn-cs"/>
        </a:defRPr>
      </a:lvl6pPr>
      <a:lvl7pPr marL="2217929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3" kern="1200">
          <a:solidFill>
            <a:schemeClr val="tx1"/>
          </a:solidFill>
          <a:latin typeface="+mn-lt"/>
          <a:ea typeface="+mn-ea"/>
          <a:cs typeface="+mn-cs"/>
        </a:defRPr>
      </a:lvl7pPr>
      <a:lvl8pPr marL="2559148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3" kern="1200">
          <a:solidFill>
            <a:schemeClr val="tx1"/>
          </a:solidFill>
          <a:latin typeface="+mn-lt"/>
          <a:ea typeface="+mn-ea"/>
          <a:cs typeface="+mn-cs"/>
        </a:defRPr>
      </a:lvl8pPr>
      <a:lvl9pPr marL="2900368" indent="-170610" algn="l" defTabSz="682440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1pPr>
      <a:lvl2pPr marL="341220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2pPr>
      <a:lvl3pPr marL="682440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3pPr>
      <a:lvl4pPr marL="1023659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4pPr>
      <a:lvl5pPr marL="1364879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5pPr>
      <a:lvl6pPr marL="1706099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6pPr>
      <a:lvl7pPr marL="2047319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7pPr>
      <a:lvl8pPr marL="2388539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8pPr>
      <a:lvl9pPr marL="2729758" algn="l" defTabSz="682440" rtl="0" eaLnBrk="1" latinLnBrk="0" hangingPunct="1">
        <a:defRPr sz="13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vfffE0Gn9VqaI5kPh9lm0FNWeono1PxE?usp=sharing" TargetMode="External"/><Relationship Id="rId11" Type="http://schemas.openxmlformats.org/officeDocument/2006/relationships/diagramColors" Target="../diagrams/colors2.xml"/><Relationship Id="rId5" Type="http://schemas.openxmlformats.org/officeDocument/2006/relationships/image" Target="../media/image56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12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ThWIIdKIHCafIYe-2qYS8xOwTIvj21Z6?usp=sharing" TargetMode="External"/><Relationship Id="rId11" Type="http://schemas.openxmlformats.org/officeDocument/2006/relationships/diagramColors" Target="../diagrams/colors3.xml"/><Relationship Id="rId5" Type="http://schemas.openxmlformats.org/officeDocument/2006/relationships/image" Target="../media/image56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su/7RkXZ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7.png"/><Relationship Id="rId7" Type="http://schemas.openxmlformats.org/officeDocument/2006/relationships/image" Target="../media/image77.png"/><Relationship Id="rId12" Type="http://schemas.openxmlformats.org/officeDocument/2006/relationships/hyperlink" Target="http://bit.ly/mesadayud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jlacruz@minedu.gob.pe" TargetMode="External"/><Relationship Id="rId11" Type="http://schemas.openxmlformats.org/officeDocument/2006/relationships/hyperlink" Target="mailto:alertasimon@minedu.gob.pe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80.png"/><Relationship Id="rId4" Type="http://schemas.openxmlformats.org/officeDocument/2006/relationships/image" Target="../media/image38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omisos@minedu.gob.pe" TargetMode="External"/><Relationship Id="rId5" Type="http://schemas.openxmlformats.org/officeDocument/2006/relationships/hyperlink" Target="mailto:ufd_compromisos@minedu.gob.pe" TargetMode="Externa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jpeg"/><Relationship Id="rId7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9.png"/><Relationship Id="rId10" Type="http://schemas.microsoft.com/office/2007/relationships/diagramDrawing" Target="../diagrams/drawing1.xml"/><Relationship Id="rId4" Type="http://schemas.openxmlformats.org/officeDocument/2006/relationships/image" Target="../media/image38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4" y="0"/>
            <a:ext cx="9118091" cy="5100826"/>
            <a:chOff x="254" y="-382"/>
            <a:chExt cx="9118091" cy="510082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" y="-382"/>
              <a:ext cx="9118091" cy="51008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23332" y="2703575"/>
              <a:ext cx="3197225" cy="2395855"/>
            </a:xfrm>
            <a:custGeom>
              <a:avLst/>
              <a:gdLst/>
              <a:ahLst/>
              <a:cxnLst/>
              <a:rect l="l" t="t" r="r" b="b"/>
              <a:pathLst>
                <a:path w="3197225" h="2395854">
                  <a:moveTo>
                    <a:pt x="1598421" y="0"/>
                  </a:moveTo>
                  <a:lnTo>
                    <a:pt x="1550415" y="762"/>
                  </a:lnTo>
                  <a:lnTo>
                    <a:pt x="1502790" y="2793"/>
                  </a:lnTo>
                  <a:lnTo>
                    <a:pt x="1455546" y="6350"/>
                  </a:lnTo>
                  <a:lnTo>
                    <a:pt x="1408684" y="11176"/>
                  </a:lnTo>
                  <a:lnTo>
                    <a:pt x="1362201" y="17399"/>
                  </a:lnTo>
                  <a:lnTo>
                    <a:pt x="1316227" y="24892"/>
                  </a:lnTo>
                  <a:lnTo>
                    <a:pt x="1270635" y="33655"/>
                  </a:lnTo>
                  <a:lnTo>
                    <a:pt x="1225549" y="43688"/>
                  </a:lnTo>
                  <a:lnTo>
                    <a:pt x="1180845" y="55118"/>
                  </a:lnTo>
                  <a:lnTo>
                    <a:pt x="1136777" y="67691"/>
                  </a:lnTo>
                  <a:lnTo>
                    <a:pt x="1093215" y="81534"/>
                  </a:lnTo>
                  <a:lnTo>
                    <a:pt x="1050163" y="96520"/>
                  </a:lnTo>
                  <a:lnTo>
                    <a:pt x="1007744" y="112776"/>
                  </a:lnTo>
                  <a:lnTo>
                    <a:pt x="965834" y="130048"/>
                  </a:lnTo>
                  <a:lnTo>
                    <a:pt x="924559" y="148590"/>
                  </a:lnTo>
                  <a:lnTo>
                    <a:pt x="883919" y="168275"/>
                  </a:lnTo>
                  <a:lnTo>
                    <a:pt x="843914" y="188976"/>
                  </a:lnTo>
                  <a:lnTo>
                    <a:pt x="804671" y="210820"/>
                  </a:lnTo>
                  <a:lnTo>
                    <a:pt x="766063" y="233680"/>
                  </a:lnTo>
                  <a:lnTo>
                    <a:pt x="728090" y="257556"/>
                  </a:lnTo>
                  <a:lnTo>
                    <a:pt x="690879" y="282575"/>
                  </a:lnTo>
                  <a:lnTo>
                    <a:pt x="654430" y="308483"/>
                  </a:lnTo>
                  <a:lnTo>
                    <a:pt x="618743" y="335407"/>
                  </a:lnTo>
                  <a:lnTo>
                    <a:pt x="583818" y="363347"/>
                  </a:lnTo>
                  <a:lnTo>
                    <a:pt x="549782" y="392176"/>
                  </a:lnTo>
                  <a:lnTo>
                    <a:pt x="516508" y="422021"/>
                  </a:lnTo>
                  <a:lnTo>
                    <a:pt x="484123" y="452628"/>
                  </a:lnTo>
                  <a:lnTo>
                    <a:pt x="452500" y="484251"/>
                  </a:lnTo>
                  <a:lnTo>
                    <a:pt x="421893" y="516636"/>
                  </a:lnTo>
                  <a:lnTo>
                    <a:pt x="392048" y="549910"/>
                  </a:lnTo>
                  <a:lnTo>
                    <a:pt x="363219" y="584073"/>
                  </a:lnTo>
                  <a:lnTo>
                    <a:pt x="335279" y="618871"/>
                  </a:lnTo>
                  <a:lnTo>
                    <a:pt x="308355" y="654558"/>
                  </a:lnTo>
                  <a:lnTo>
                    <a:pt x="282447" y="691134"/>
                  </a:lnTo>
                  <a:lnTo>
                    <a:pt x="257555" y="728345"/>
                  </a:lnTo>
                  <a:lnTo>
                    <a:pt x="233552" y="766191"/>
                  </a:lnTo>
                  <a:lnTo>
                    <a:pt x="210692" y="804926"/>
                  </a:lnTo>
                  <a:lnTo>
                    <a:pt x="188975" y="844169"/>
                  </a:lnTo>
                  <a:lnTo>
                    <a:pt x="168147" y="884174"/>
                  </a:lnTo>
                  <a:lnTo>
                    <a:pt x="148589" y="924814"/>
                  </a:lnTo>
                  <a:lnTo>
                    <a:pt x="130047" y="966089"/>
                  </a:lnTo>
                  <a:lnTo>
                    <a:pt x="112648" y="1007999"/>
                  </a:lnTo>
                  <a:lnTo>
                    <a:pt x="96519" y="1050544"/>
                  </a:lnTo>
                  <a:lnTo>
                    <a:pt x="81533" y="1093597"/>
                  </a:lnTo>
                  <a:lnTo>
                    <a:pt x="67690" y="1137158"/>
                  </a:lnTo>
                  <a:lnTo>
                    <a:pt x="55117" y="1181265"/>
                  </a:lnTo>
                  <a:lnTo>
                    <a:pt x="43687" y="1225892"/>
                  </a:lnTo>
                  <a:lnTo>
                    <a:pt x="33654" y="1271016"/>
                  </a:lnTo>
                  <a:lnTo>
                    <a:pt x="24891" y="1316609"/>
                  </a:lnTo>
                  <a:lnTo>
                    <a:pt x="17271" y="1362646"/>
                  </a:lnTo>
                  <a:lnTo>
                    <a:pt x="11175" y="1409128"/>
                  </a:lnTo>
                  <a:lnTo>
                    <a:pt x="6350" y="1456004"/>
                  </a:lnTo>
                  <a:lnTo>
                    <a:pt x="2793" y="1503286"/>
                  </a:lnTo>
                  <a:lnTo>
                    <a:pt x="762" y="1550936"/>
                  </a:lnTo>
                  <a:lnTo>
                    <a:pt x="0" y="1598930"/>
                  </a:lnTo>
                  <a:lnTo>
                    <a:pt x="762" y="1649920"/>
                  </a:lnTo>
                  <a:lnTo>
                    <a:pt x="3175" y="1700517"/>
                  </a:lnTo>
                  <a:lnTo>
                    <a:pt x="7112" y="1750695"/>
                  </a:lnTo>
                  <a:lnTo>
                    <a:pt x="12572" y="1800428"/>
                  </a:lnTo>
                  <a:lnTo>
                    <a:pt x="19557" y="1849691"/>
                  </a:lnTo>
                  <a:lnTo>
                    <a:pt x="27939" y="1898459"/>
                  </a:lnTo>
                  <a:lnTo>
                    <a:pt x="37972" y="1946706"/>
                  </a:lnTo>
                  <a:lnTo>
                    <a:pt x="49275" y="1994420"/>
                  </a:lnTo>
                  <a:lnTo>
                    <a:pt x="62102" y="2041563"/>
                  </a:lnTo>
                  <a:lnTo>
                    <a:pt x="76200" y="2088108"/>
                  </a:lnTo>
                  <a:lnTo>
                    <a:pt x="91693" y="2134057"/>
                  </a:lnTo>
                  <a:lnTo>
                    <a:pt x="108584" y="2179370"/>
                  </a:lnTo>
                  <a:lnTo>
                    <a:pt x="126745" y="2224011"/>
                  </a:lnTo>
                  <a:lnTo>
                    <a:pt x="146303" y="2267978"/>
                  </a:lnTo>
                  <a:lnTo>
                    <a:pt x="167004" y="2311242"/>
                  </a:lnTo>
                  <a:lnTo>
                    <a:pt x="188975" y="2353771"/>
                  </a:lnTo>
                  <a:lnTo>
                    <a:pt x="212216" y="2395543"/>
                  </a:lnTo>
                  <a:lnTo>
                    <a:pt x="2984753" y="2395543"/>
                  </a:lnTo>
                  <a:lnTo>
                    <a:pt x="3007867" y="2353771"/>
                  </a:lnTo>
                  <a:lnTo>
                    <a:pt x="3029966" y="2311242"/>
                  </a:lnTo>
                  <a:lnTo>
                    <a:pt x="3050666" y="2267978"/>
                  </a:lnTo>
                  <a:lnTo>
                    <a:pt x="3070097" y="2224011"/>
                  </a:lnTo>
                  <a:lnTo>
                    <a:pt x="3088259" y="2179370"/>
                  </a:lnTo>
                  <a:lnTo>
                    <a:pt x="3105149" y="2134057"/>
                  </a:lnTo>
                  <a:lnTo>
                    <a:pt x="3120770" y="2088108"/>
                  </a:lnTo>
                  <a:lnTo>
                    <a:pt x="3134867" y="2041563"/>
                  </a:lnTo>
                  <a:lnTo>
                    <a:pt x="3147694" y="1994420"/>
                  </a:lnTo>
                  <a:lnTo>
                    <a:pt x="3158997" y="1946706"/>
                  </a:lnTo>
                  <a:lnTo>
                    <a:pt x="3168903" y="1898459"/>
                  </a:lnTo>
                  <a:lnTo>
                    <a:pt x="3177413" y="1849691"/>
                  </a:lnTo>
                  <a:lnTo>
                    <a:pt x="3184397" y="1800428"/>
                  </a:lnTo>
                  <a:lnTo>
                    <a:pt x="3189859" y="1750695"/>
                  </a:lnTo>
                  <a:lnTo>
                    <a:pt x="3193668" y="1700517"/>
                  </a:lnTo>
                  <a:lnTo>
                    <a:pt x="3196082" y="1649920"/>
                  </a:lnTo>
                  <a:lnTo>
                    <a:pt x="3196843" y="1598930"/>
                  </a:lnTo>
                  <a:lnTo>
                    <a:pt x="3196209" y="1550936"/>
                  </a:lnTo>
                  <a:lnTo>
                    <a:pt x="3194049" y="1503286"/>
                  </a:lnTo>
                  <a:lnTo>
                    <a:pt x="3190620" y="1456004"/>
                  </a:lnTo>
                  <a:lnTo>
                    <a:pt x="3185794" y="1409128"/>
                  </a:lnTo>
                  <a:lnTo>
                    <a:pt x="3179571" y="1362646"/>
                  </a:lnTo>
                  <a:lnTo>
                    <a:pt x="3172078" y="1316609"/>
                  </a:lnTo>
                  <a:lnTo>
                    <a:pt x="3163316" y="1271016"/>
                  </a:lnTo>
                  <a:lnTo>
                    <a:pt x="3153156" y="1225892"/>
                  </a:lnTo>
                  <a:lnTo>
                    <a:pt x="3141852" y="1181265"/>
                  </a:lnTo>
                  <a:lnTo>
                    <a:pt x="3129279" y="1137158"/>
                  </a:lnTo>
                  <a:lnTo>
                    <a:pt x="3115437" y="1093597"/>
                  </a:lnTo>
                  <a:lnTo>
                    <a:pt x="3100450" y="1050544"/>
                  </a:lnTo>
                  <a:lnTo>
                    <a:pt x="3084194" y="1007999"/>
                  </a:lnTo>
                  <a:lnTo>
                    <a:pt x="3066795" y="966089"/>
                  </a:lnTo>
                  <a:lnTo>
                    <a:pt x="3048381" y="924814"/>
                  </a:lnTo>
                  <a:lnTo>
                    <a:pt x="3028695" y="884174"/>
                  </a:lnTo>
                  <a:lnTo>
                    <a:pt x="3007994" y="844169"/>
                  </a:lnTo>
                  <a:lnTo>
                    <a:pt x="2986150" y="804926"/>
                  </a:lnTo>
                  <a:lnTo>
                    <a:pt x="2963291" y="766191"/>
                  </a:lnTo>
                  <a:lnTo>
                    <a:pt x="2939415" y="728345"/>
                  </a:lnTo>
                  <a:lnTo>
                    <a:pt x="2914395" y="691134"/>
                  </a:lnTo>
                  <a:lnTo>
                    <a:pt x="2888488" y="654558"/>
                  </a:lnTo>
                  <a:lnTo>
                    <a:pt x="2861564" y="618871"/>
                  </a:lnTo>
                  <a:lnTo>
                    <a:pt x="2833623" y="584073"/>
                  </a:lnTo>
                  <a:lnTo>
                    <a:pt x="2804794" y="549910"/>
                  </a:lnTo>
                  <a:lnTo>
                    <a:pt x="2775076" y="516636"/>
                  </a:lnTo>
                  <a:lnTo>
                    <a:pt x="2744342" y="484251"/>
                  </a:lnTo>
                  <a:lnTo>
                    <a:pt x="2712846" y="452628"/>
                  </a:lnTo>
                  <a:lnTo>
                    <a:pt x="2680462" y="422021"/>
                  </a:lnTo>
                  <a:lnTo>
                    <a:pt x="2647188" y="392176"/>
                  </a:lnTo>
                  <a:lnTo>
                    <a:pt x="2613024" y="363347"/>
                  </a:lnTo>
                  <a:lnTo>
                    <a:pt x="2578226" y="335407"/>
                  </a:lnTo>
                  <a:lnTo>
                    <a:pt x="2542540" y="308483"/>
                  </a:lnTo>
                  <a:lnTo>
                    <a:pt x="2506091" y="282575"/>
                  </a:lnTo>
                  <a:lnTo>
                    <a:pt x="2468879" y="257556"/>
                  </a:lnTo>
                  <a:lnTo>
                    <a:pt x="2430907" y="233680"/>
                  </a:lnTo>
                  <a:lnTo>
                    <a:pt x="2392298" y="210820"/>
                  </a:lnTo>
                  <a:lnTo>
                    <a:pt x="2352928" y="188976"/>
                  </a:lnTo>
                  <a:lnTo>
                    <a:pt x="2312923" y="168275"/>
                  </a:lnTo>
                  <a:lnTo>
                    <a:pt x="2272284" y="148590"/>
                  </a:lnTo>
                  <a:lnTo>
                    <a:pt x="2231009" y="130048"/>
                  </a:lnTo>
                  <a:lnTo>
                    <a:pt x="2189225" y="112776"/>
                  </a:lnTo>
                  <a:lnTo>
                    <a:pt x="2146681" y="96520"/>
                  </a:lnTo>
                  <a:lnTo>
                    <a:pt x="2103627" y="81534"/>
                  </a:lnTo>
                  <a:lnTo>
                    <a:pt x="2060066" y="67691"/>
                  </a:lnTo>
                  <a:lnTo>
                    <a:pt x="2015997" y="55118"/>
                  </a:lnTo>
                  <a:lnTo>
                    <a:pt x="1971420" y="43688"/>
                  </a:lnTo>
                  <a:lnTo>
                    <a:pt x="1926209" y="33655"/>
                  </a:lnTo>
                  <a:lnTo>
                    <a:pt x="1880742" y="24892"/>
                  </a:lnTo>
                  <a:lnTo>
                    <a:pt x="1834641" y="17399"/>
                  </a:lnTo>
                  <a:lnTo>
                    <a:pt x="1788160" y="11176"/>
                  </a:lnTo>
                  <a:lnTo>
                    <a:pt x="1741296" y="6350"/>
                  </a:lnTo>
                  <a:lnTo>
                    <a:pt x="1694052" y="2793"/>
                  </a:lnTo>
                  <a:lnTo>
                    <a:pt x="1646427" y="762"/>
                  </a:lnTo>
                  <a:lnTo>
                    <a:pt x="1598421" y="0"/>
                  </a:lnTo>
                  <a:close/>
                </a:path>
              </a:pathLst>
            </a:custGeom>
            <a:solidFill>
              <a:srgbClr val="8E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624" y="2956559"/>
              <a:ext cx="1231392" cy="21427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1956" y="3022091"/>
              <a:ext cx="1796796" cy="20772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5644" y="2612135"/>
              <a:ext cx="1491996" cy="248716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1520" y="882345"/>
              <a:ext cx="1831975" cy="390525"/>
            </a:xfrm>
            <a:custGeom>
              <a:avLst/>
              <a:gdLst/>
              <a:ahLst/>
              <a:cxnLst/>
              <a:rect l="l" t="t" r="r" b="b"/>
              <a:pathLst>
                <a:path w="1831975" h="390525">
                  <a:moveTo>
                    <a:pt x="1831467" y="0"/>
                  </a:moveTo>
                  <a:lnTo>
                    <a:pt x="0" y="0"/>
                  </a:lnTo>
                  <a:lnTo>
                    <a:pt x="0" y="389940"/>
                  </a:lnTo>
                  <a:lnTo>
                    <a:pt x="1831467" y="389940"/>
                  </a:lnTo>
                  <a:lnTo>
                    <a:pt x="1831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75943" y="897648"/>
              <a:ext cx="381000" cy="363220"/>
            </a:xfrm>
            <a:custGeom>
              <a:avLst/>
              <a:gdLst/>
              <a:ahLst/>
              <a:cxnLst/>
              <a:rect l="l" t="t" r="r" b="b"/>
              <a:pathLst>
                <a:path w="381000" h="363219">
                  <a:moveTo>
                    <a:pt x="380631" y="0"/>
                  </a:moveTo>
                  <a:lnTo>
                    <a:pt x="0" y="0"/>
                  </a:lnTo>
                  <a:lnTo>
                    <a:pt x="0" y="362699"/>
                  </a:lnTo>
                  <a:lnTo>
                    <a:pt x="380631" y="362699"/>
                  </a:lnTo>
                  <a:lnTo>
                    <a:pt x="380631" y="0"/>
                  </a:lnTo>
                  <a:close/>
                </a:path>
              </a:pathLst>
            </a:custGeom>
            <a:solidFill>
              <a:srgbClr val="ED2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72184" y="897648"/>
              <a:ext cx="1076325" cy="363220"/>
            </a:xfrm>
            <a:custGeom>
              <a:avLst/>
              <a:gdLst/>
              <a:ahLst/>
              <a:cxnLst/>
              <a:rect l="l" t="t" r="r" b="b"/>
              <a:pathLst>
                <a:path w="1076325" h="363219">
                  <a:moveTo>
                    <a:pt x="1075740" y="0"/>
                  </a:moveTo>
                  <a:lnTo>
                    <a:pt x="0" y="0"/>
                  </a:lnTo>
                  <a:lnTo>
                    <a:pt x="0" y="362699"/>
                  </a:lnTo>
                  <a:lnTo>
                    <a:pt x="1075740" y="362699"/>
                  </a:lnTo>
                  <a:lnTo>
                    <a:pt x="1075740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4712" y="996695"/>
              <a:ext cx="289178" cy="1295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0476" y="923543"/>
              <a:ext cx="291084" cy="3169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3812" y="1027175"/>
              <a:ext cx="551688" cy="16154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13028" y="4253280"/>
            <a:ext cx="4185285" cy="4635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ES" sz="1450" spc="180" dirty="0">
                <a:solidFill>
                  <a:srgbClr val="FFFFFF"/>
                </a:solidFill>
                <a:latin typeface="Microsoft Tai Le"/>
                <a:cs typeface="Microsoft Tai Le"/>
              </a:rPr>
              <a:t>ÁREA DE GESTIÓN PEDAGÓGICA</a:t>
            </a:r>
            <a:r>
              <a:rPr sz="1450" spc="180" dirty="0">
                <a:solidFill>
                  <a:srgbClr val="FFFFFF"/>
                </a:solidFill>
                <a:latin typeface="Microsoft Tai Le"/>
                <a:cs typeface="Microsoft Tai Le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Microsoft Tai Le"/>
                <a:cs typeface="Microsoft Tai Le"/>
              </a:rPr>
              <a:t>(</a:t>
            </a:r>
            <a:r>
              <a:rPr lang="es-ES" sz="1450" spc="-10" dirty="0">
                <a:solidFill>
                  <a:srgbClr val="FFFFFF"/>
                </a:solidFill>
                <a:latin typeface="Microsoft Tai Le"/>
                <a:cs typeface="Microsoft Tai Le"/>
              </a:rPr>
              <a:t>AGP</a:t>
            </a:r>
            <a:r>
              <a:rPr sz="1450" spc="-10" dirty="0">
                <a:solidFill>
                  <a:srgbClr val="FFFFFF"/>
                </a:solidFill>
                <a:latin typeface="Microsoft Tai Le"/>
                <a:cs typeface="Microsoft Tai Le"/>
              </a:rPr>
              <a:t>)</a:t>
            </a:r>
            <a:r>
              <a:rPr lang="es-ES" sz="1450" spc="-10" dirty="0">
                <a:solidFill>
                  <a:srgbClr val="FFFFFF"/>
                </a:solidFill>
                <a:latin typeface="Microsoft Tai Le"/>
                <a:cs typeface="Microsoft Tai Le"/>
              </a:rPr>
              <a:t> – UGEL HUARAZ</a:t>
            </a:r>
            <a:endParaRPr sz="1450" dirty="0">
              <a:latin typeface="Microsoft Tai Le"/>
              <a:cs typeface="Microsoft Tai L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8468" y="2297048"/>
            <a:ext cx="4044009" cy="164339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endParaRPr sz="3550" dirty="0">
              <a:latin typeface="Tahoma"/>
              <a:cs typeface="Tahoma"/>
            </a:endParaRPr>
          </a:p>
          <a:p>
            <a:pPr marL="83185">
              <a:lnSpc>
                <a:spcPct val="100000"/>
              </a:lnSpc>
              <a:spcBef>
                <a:spcPts val="2850"/>
              </a:spcBef>
            </a:pPr>
            <a:r>
              <a:rPr sz="2350" b="1" dirty="0">
                <a:solidFill>
                  <a:srgbClr val="61C7D3"/>
                </a:solidFill>
                <a:latin typeface="Calibri"/>
                <a:cs typeface="Calibri"/>
              </a:rPr>
              <a:t>Asistencia</a:t>
            </a:r>
            <a:r>
              <a:rPr sz="2350" b="1" spc="60" dirty="0">
                <a:solidFill>
                  <a:srgbClr val="61C7D3"/>
                </a:solidFill>
                <a:latin typeface="Calibri"/>
                <a:cs typeface="Calibri"/>
              </a:rPr>
              <a:t> </a:t>
            </a:r>
            <a:r>
              <a:rPr sz="2350" b="1" spc="-80" dirty="0">
                <a:solidFill>
                  <a:srgbClr val="61C7D3"/>
                </a:solidFill>
                <a:latin typeface="Calibri"/>
                <a:cs typeface="Calibri"/>
              </a:rPr>
              <a:t>Técnica</a:t>
            </a:r>
            <a:r>
              <a:rPr sz="2350" b="1" spc="-110" dirty="0">
                <a:solidFill>
                  <a:srgbClr val="61C7D3"/>
                </a:solidFill>
                <a:latin typeface="Calibri"/>
                <a:cs typeface="Calibri"/>
              </a:rPr>
              <a:t> </a:t>
            </a:r>
            <a:r>
              <a:rPr lang="es-ES" sz="2350" b="1" spc="-10" dirty="0">
                <a:solidFill>
                  <a:srgbClr val="61C7D3"/>
                </a:solidFill>
                <a:latin typeface="Calibri"/>
                <a:cs typeface="Calibri"/>
              </a:rPr>
              <a:t>a Directivos</a:t>
            </a:r>
            <a:endParaRPr sz="2350" dirty="0">
              <a:latin typeface="Calibri"/>
              <a:cs typeface="Calibri"/>
            </a:endParaRPr>
          </a:p>
          <a:p>
            <a:pPr marL="60325">
              <a:lnSpc>
                <a:spcPct val="100000"/>
              </a:lnSpc>
              <a:spcBef>
                <a:spcPts val="615"/>
              </a:spcBef>
            </a:pP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es-ES" sz="17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7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7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ES" sz="1750" spc="-20" dirty="0" err="1">
                <a:solidFill>
                  <a:srgbClr val="FFFFFF"/>
                </a:solidFill>
                <a:latin typeface="Calibri"/>
                <a:cs typeface="Calibri"/>
              </a:rPr>
              <a:t>febr</a:t>
            </a:r>
            <a:r>
              <a:rPr sz="1750" spc="-20" dirty="0" err="1">
                <a:solidFill>
                  <a:srgbClr val="FFFFFF"/>
                </a:solidFill>
                <a:latin typeface="Calibri"/>
                <a:cs typeface="Calibri"/>
              </a:rPr>
              <a:t>ero</a:t>
            </a:r>
            <a:endParaRPr sz="175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42183" y="2040064"/>
            <a:ext cx="1672678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b="1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36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3600" b="1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36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b="1" spc="-5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3600" b="1" dirty="0">
              <a:latin typeface="Tahoma"/>
              <a:cs typeface="Tahoma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17FF448-D476-C5CC-4CEE-B7492EDCB6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17" y="454818"/>
            <a:ext cx="949307" cy="938213"/>
          </a:xfrm>
          <a:prstGeom prst="rect">
            <a:avLst/>
          </a:prstGeom>
        </p:spPr>
      </p:pic>
      <p:sp>
        <p:nvSpPr>
          <p:cNvPr id="20" name="Título 19">
            <a:extLst>
              <a:ext uri="{FF2B5EF4-FFF2-40B4-BE49-F238E27FC236}">
                <a16:creationId xmlns:a16="http://schemas.microsoft.com/office/drawing/2014/main" id="{6CDAD692-AFE8-CF78-6203-DFB3E2A0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21" name="object 7">
            <a:extLst>
              <a:ext uri="{FF2B5EF4-FFF2-40B4-BE49-F238E27FC236}">
                <a16:creationId xmlns:a16="http://schemas.microsoft.com/office/drawing/2014/main" id="{2F8F529A-DA6E-CC5C-B9B8-DCF09E10B43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92474" y="1393031"/>
            <a:ext cx="2790113" cy="16478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2D31C-70A1-772E-A562-C984CAECD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C7D1E2B3-C3AE-2038-E535-F89688FDEDD3}"/>
              </a:ext>
            </a:extLst>
          </p:cNvPr>
          <p:cNvGrpSpPr/>
          <p:nvPr/>
        </p:nvGrpSpPr>
        <p:grpSpPr>
          <a:xfrm>
            <a:off x="45156" y="54975"/>
            <a:ext cx="9098844" cy="5063125"/>
            <a:chOff x="0" y="2540"/>
            <a:chExt cx="12191999" cy="6784336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08B3E527-365A-0937-F208-DD3B3DA4511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40"/>
              <a:ext cx="12191999" cy="83311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CFB7F97C-1A6A-8BE7-1484-32F77543332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1400" y="162560"/>
              <a:ext cx="3505200" cy="617220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6316E98D-0F8E-B41D-CF85-E7132CF8805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160" y="815340"/>
              <a:ext cx="2136824" cy="1128077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313C54E6-B062-344C-AE11-EF14DA7E708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3679" y="2357118"/>
              <a:ext cx="2997200" cy="4429758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6BC9E210-2B02-FE9C-ACA2-4F6F3204639F}"/>
                </a:ext>
              </a:extLst>
            </p:cNvPr>
            <p:cNvSpPr/>
            <p:nvPr/>
          </p:nvSpPr>
          <p:spPr>
            <a:xfrm>
              <a:off x="8016143" y="1992140"/>
              <a:ext cx="2895600" cy="4328160"/>
            </a:xfrm>
            <a:custGeom>
              <a:avLst/>
              <a:gdLst/>
              <a:ahLst/>
              <a:cxnLst/>
              <a:rect l="l" t="t" r="r" b="b"/>
              <a:pathLst>
                <a:path w="2895600" h="4328159">
                  <a:moveTo>
                    <a:pt x="2639313" y="0"/>
                  </a:moveTo>
                  <a:lnTo>
                    <a:pt x="256285" y="0"/>
                  </a:lnTo>
                  <a:lnTo>
                    <a:pt x="210184" y="4063"/>
                  </a:lnTo>
                  <a:lnTo>
                    <a:pt x="166877" y="16001"/>
                  </a:lnTo>
                  <a:lnTo>
                    <a:pt x="126873" y="34925"/>
                  </a:lnTo>
                  <a:lnTo>
                    <a:pt x="91185" y="60198"/>
                  </a:lnTo>
                  <a:lnTo>
                    <a:pt x="60198" y="91059"/>
                  </a:lnTo>
                  <a:lnTo>
                    <a:pt x="34925" y="126873"/>
                  </a:lnTo>
                  <a:lnTo>
                    <a:pt x="16001" y="166750"/>
                  </a:lnTo>
                  <a:lnTo>
                    <a:pt x="4063" y="210057"/>
                  </a:lnTo>
                  <a:lnTo>
                    <a:pt x="0" y="256159"/>
                  </a:lnTo>
                  <a:lnTo>
                    <a:pt x="0" y="4071632"/>
                  </a:lnTo>
                  <a:lnTo>
                    <a:pt x="4063" y="4117670"/>
                  </a:lnTo>
                  <a:lnTo>
                    <a:pt x="16001" y="4161002"/>
                  </a:lnTo>
                  <a:lnTo>
                    <a:pt x="34925" y="4200918"/>
                  </a:lnTo>
                  <a:lnTo>
                    <a:pt x="60198" y="4236669"/>
                  </a:lnTo>
                  <a:lnTo>
                    <a:pt x="91185" y="4267530"/>
                  </a:lnTo>
                  <a:lnTo>
                    <a:pt x="126873" y="4292803"/>
                  </a:lnTo>
                  <a:lnTo>
                    <a:pt x="166877" y="4311751"/>
                  </a:lnTo>
                  <a:lnTo>
                    <a:pt x="210184" y="4323651"/>
                  </a:lnTo>
                  <a:lnTo>
                    <a:pt x="256285" y="4327779"/>
                  </a:lnTo>
                  <a:lnTo>
                    <a:pt x="2639313" y="4327779"/>
                  </a:lnTo>
                  <a:lnTo>
                    <a:pt x="2685414" y="4323651"/>
                  </a:lnTo>
                  <a:lnTo>
                    <a:pt x="2728722" y="4311751"/>
                  </a:lnTo>
                  <a:lnTo>
                    <a:pt x="2768727" y="4292803"/>
                  </a:lnTo>
                  <a:lnTo>
                    <a:pt x="2804413" y="4267530"/>
                  </a:lnTo>
                  <a:lnTo>
                    <a:pt x="2835402" y="4236669"/>
                  </a:lnTo>
                  <a:lnTo>
                    <a:pt x="2860675" y="4200918"/>
                  </a:lnTo>
                  <a:lnTo>
                    <a:pt x="2879598" y="4161002"/>
                  </a:lnTo>
                  <a:lnTo>
                    <a:pt x="2891408" y="4117670"/>
                  </a:lnTo>
                  <a:lnTo>
                    <a:pt x="2895600" y="4071632"/>
                  </a:lnTo>
                  <a:lnTo>
                    <a:pt x="2895600" y="256159"/>
                  </a:lnTo>
                  <a:lnTo>
                    <a:pt x="2891408" y="210057"/>
                  </a:lnTo>
                  <a:lnTo>
                    <a:pt x="2879598" y="166750"/>
                  </a:lnTo>
                  <a:lnTo>
                    <a:pt x="2860675" y="126873"/>
                  </a:lnTo>
                  <a:lnTo>
                    <a:pt x="2835402" y="91059"/>
                  </a:lnTo>
                  <a:lnTo>
                    <a:pt x="2804413" y="60198"/>
                  </a:lnTo>
                  <a:lnTo>
                    <a:pt x="2768727" y="34925"/>
                  </a:lnTo>
                  <a:lnTo>
                    <a:pt x="2728722" y="16001"/>
                  </a:lnTo>
                  <a:lnTo>
                    <a:pt x="2685414" y="4063"/>
                  </a:lnTo>
                  <a:lnTo>
                    <a:pt x="2639313" y="0"/>
                  </a:lnTo>
                  <a:close/>
                </a:path>
              </a:pathLst>
            </a:custGeom>
            <a:solidFill>
              <a:srgbClr val="17A394"/>
            </a:solidFill>
          </p:spPr>
          <p:txBody>
            <a:bodyPr wrap="square" lIns="0" tIns="0" rIns="0" bIns="0" rtlCol="0"/>
            <a:lstStyle/>
            <a:p>
              <a:pPr algn="just" defTabSz="682417"/>
              <a:endParaRPr sz="1343"/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3C4C9CE4-4F7A-0F4F-6BD3-EDFA06C28A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880" y="2357118"/>
              <a:ext cx="2997200" cy="4429758"/>
            </a:xfrm>
            <a:prstGeom prst="rect">
              <a:avLst/>
            </a:prstGeom>
          </p:spPr>
        </p:pic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699F813-04F3-548B-A628-364541EB1C4C}"/>
                </a:ext>
              </a:extLst>
            </p:cNvPr>
            <p:cNvSpPr/>
            <p:nvPr/>
          </p:nvSpPr>
          <p:spPr>
            <a:xfrm>
              <a:off x="4570240" y="1981730"/>
              <a:ext cx="2895600" cy="4328160"/>
            </a:xfrm>
            <a:custGeom>
              <a:avLst/>
              <a:gdLst/>
              <a:ahLst/>
              <a:cxnLst/>
              <a:rect l="l" t="t" r="r" b="b"/>
              <a:pathLst>
                <a:path w="2895600" h="4328159">
                  <a:moveTo>
                    <a:pt x="2639313" y="0"/>
                  </a:moveTo>
                  <a:lnTo>
                    <a:pt x="256285" y="0"/>
                  </a:lnTo>
                  <a:lnTo>
                    <a:pt x="210184" y="4063"/>
                  </a:lnTo>
                  <a:lnTo>
                    <a:pt x="166877" y="16001"/>
                  </a:lnTo>
                  <a:lnTo>
                    <a:pt x="126872" y="34925"/>
                  </a:lnTo>
                  <a:lnTo>
                    <a:pt x="91185" y="60198"/>
                  </a:lnTo>
                  <a:lnTo>
                    <a:pt x="60197" y="91059"/>
                  </a:lnTo>
                  <a:lnTo>
                    <a:pt x="34925" y="126873"/>
                  </a:lnTo>
                  <a:lnTo>
                    <a:pt x="16001" y="166750"/>
                  </a:lnTo>
                  <a:lnTo>
                    <a:pt x="4063" y="210057"/>
                  </a:lnTo>
                  <a:lnTo>
                    <a:pt x="0" y="256159"/>
                  </a:lnTo>
                  <a:lnTo>
                    <a:pt x="0" y="4071632"/>
                  </a:lnTo>
                  <a:lnTo>
                    <a:pt x="4063" y="4117670"/>
                  </a:lnTo>
                  <a:lnTo>
                    <a:pt x="16001" y="4161002"/>
                  </a:lnTo>
                  <a:lnTo>
                    <a:pt x="34925" y="4200918"/>
                  </a:lnTo>
                  <a:lnTo>
                    <a:pt x="60197" y="4236669"/>
                  </a:lnTo>
                  <a:lnTo>
                    <a:pt x="91185" y="4267530"/>
                  </a:lnTo>
                  <a:lnTo>
                    <a:pt x="126872" y="4292803"/>
                  </a:lnTo>
                  <a:lnTo>
                    <a:pt x="166877" y="4311751"/>
                  </a:lnTo>
                  <a:lnTo>
                    <a:pt x="210184" y="4323651"/>
                  </a:lnTo>
                  <a:lnTo>
                    <a:pt x="256285" y="4327779"/>
                  </a:lnTo>
                  <a:lnTo>
                    <a:pt x="2639313" y="4327779"/>
                  </a:lnTo>
                  <a:lnTo>
                    <a:pt x="2685414" y="4323651"/>
                  </a:lnTo>
                  <a:lnTo>
                    <a:pt x="2728722" y="4311751"/>
                  </a:lnTo>
                  <a:lnTo>
                    <a:pt x="2768727" y="4292803"/>
                  </a:lnTo>
                  <a:lnTo>
                    <a:pt x="2804413" y="4267530"/>
                  </a:lnTo>
                  <a:lnTo>
                    <a:pt x="2835402" y="4236669"/>
                  </a:lnTo>
                  <a:lnTo>
                    <a:pt x="2860675" y="4200918"/>
                  </a:lnTo>
                  <a:lnTo>
                    <a:pt x="2879598" y="4161002"/>
                  </a:lnTo>
                  <a:lnTo>
                    <a:pt x="2891408" y="4117670"/>
                  </a:lnTo>
                  <a:lnTo>
                    <a:pt x="2895600" y="4071632"/>
                  </a:lnTo>
                  <a:lnTo>
                    <a:pt x="2895600" y="256159"/>
                  </a:lnTo>
                  <a:lnTo>
                    <a:pt x="2891408" y="210057"/>
                  </a:lnTo>
                  <a:lnTo>
                    <a:pt x="2879598" y="166750"/>
                  </a:lnTo>
                  <a:lnTo>
                    <a:pt x="2860675" y="126873"/>
                  </a:lnTo>
                  <a:lnTo>
                    <a:pt x="2835402" y="91059"/>
                  </a:lnTo>
                  <a:lnTo>
                    <a:pt x="2804413" y="60198"/>
                  </a:lnTo>
                  <a:lnTo>
                    <a:pt x="2768727" y="34925"/>
                  </a:lnTo>
                  <a:lnTo>
                    <a:pt x="2728722" y="16001"/>
                  </a:lnTo>
                  <a:lnTo>
                    <a:pt x="2685414" y="4063"/>
                  </a:lnTo>
                  <a:lnTo>
                    <a:pt x="2639313" y="0"/>
                  </a:lnTo>
                  <a:close/>
                </a:path>
              </a:pathLst>
            </a:custGeom>
            <a:solidFill>
              <a:srgbClr val="F9BA34"/>
            </a:solidFill>
          </p:spPr>
          <p:txBody>
            <a:bodyPr wrap="square" lIns="0" tIns="0" rIns="0" bIns="0" rtlCol="0"/>
            <a:lstStyle/>
            <a:p>
              <a:pPr algn="just" defTabSz="682417"/>
              <a:endParaRPr sz="1343"/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D3BE6BBC-2EF8-CF73-A10D-46BBF01F729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2680" y="2357118"/>
              <a:ext cx="2997199" cy="4429758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72ECBA87-BBA2-60DD-9257-BF2D4D24399C}"/>
                </a:ext>
              </a:extLst>
            </p:cNvPr>
            <p:cNvSpPr/>
            <p:nvPr/>
          </p:nvSpPr>
          <p:spPr>
            <a:xfrm>
              <a:off x="1133234" y="2020202"/>
              <a:ext cx="2895600" cy="4328160"/>
            </a:xfrm>
            <a:custGeom>
              <a:avLst/>
              <a:gdLst/>
              <a:ahLst/>
              <a:cxnLst/>
              <a:rect l="l" t="t" r="r" b="b"/>
              <a:pathLst>
                <a:path w="2895600" h="4328159">
                  <a:moveTo>
                    <a:pt x="2639314" y="0"/>
                  </a:moveTo>
                  <a:lnTo>
                    <a:pt x="256286" y="0"/>
                  </a:lnTo>
                  <a:lnTo>
                    <a:pt x="210185" y="4063"/>
                  </a:lnTo>
                  <a:lnTo>
                    <a:pt x="166878" y="16001"/>
                  </a:lnTo>
                  <a:lnTo>
                    <a:pt x="126873" y="34925"/>
                  </a:lnTo>
                  <a:lnTo>
                    <a:pt x="91135" y="60198"/>
                  </a:lnTo>
                  <a:lnTo>
                    <a:pt x="60248" y="91059"/>
                  </a:lnTo>
                  <a:lnTo>
                    <a:pt x="34975" y="126873"/>
                  </a:lnTo>
                  <a:lnTo>
                    <a:pt x="16027" y="166750"/>
                  </a:lnTo>
                  <a:lnTo>
                    <a:pt x="4127" y="210057"/>
                  </a:lnTo>
                  <a:lnTo>
                    <a:pt x="0" y="256159"/>
                  </a:lnTo>
                  <a:lnTo>
                    <a:pt x="0" y="4071632"/>
                  </a:lnTo>
                  <a:lnTo>
                    <a:pt x="4127" y="4117670"/>
                  </a:lnTo>
                  <a:lnTo>
                    <a:pt x="16027" y="4161002"/>
                  </a:lnTo>
                  <a:lnTo>
                    <a:pt x="34975" y="4200918"/>
                  </a:lnTo>
                  <a:lnTo>
                    <a:pt x="60248" y="4236669"/>
                  </a:lnTo>
                  <a:lnTo>
                    <a:pt x="91135" y="4267530"/>
                  </a:lnTo>
                  <a:lnTo>
                    <a:pt x="126873" y="4292803"/>
                  </a:lnTo>
                  <a:lnTo>
                    <a:pt x="166878" y="4311751"/>
                  </a:lnTo>
                  <a:lnTo>
                    <a:pt x="210185" y="4323651"/>
                  </a:lnTo>
                  <a:lnTo>
                    <a:pt x="256286" y="4327779"/>
                  </a:lnTo>
                  <a:lnTo>
                    <a:pt x="2639314" y="4327779"/>
                  </a:lnTo>
                  <a:lnTo>
                    <a:pt x="2685415" y="4323651"/>
                  </a:lnTo>
                  <a:lnTo>
                    <a:pt x="2728722" y="4311751"/>
                  </a:lnTo>
                  <a:lnTo>
                    <a:pt x="2768727" y="4292803"/>
                  </a:lnTo>
                  <a:lnTo>
                    <a:pt x="2804414" y="4267530"/>
                  </a:lnTo>
                  <a:lnTo>
                    <a:pt x="2835402" y="4236669"/>
                  </a:lnTo>
                  <a:lnTo>
                    <a:pt x="2860675" y="4200918"/>
                  </a:lnTo>
                  <a:lnTo>
                    <a:pt x="2879597" y="4161002"/>
                  </a:lnTo>
                  <a:lnTo>
                    <a:pt x="2891409" y="4117670"/>
                  </a:lnTo>
                  <a:lnTo>
                    <a:pt x="2895600" y="4071632"/>
                  </a:lnTo>
                  <a:lnTo>
                    <a:pt x="2895600" y="256159"/>
                  </a:lnTo>
                  <a:lnTo>
                    <a:pt x="2891409" y="210057"/>
                  </a:lnTo>
                  <a:lnTo>
                    <a:pt x="2879597" y="166750"/>
                  </a:lnTo>
                  <a:lnTo>
                    <a:pt x="2860675" y="126873"/>
                  </a:lnTo>
                  <a:lnTo>
                    <a:pt x="2835402" y="91059"/>
                  </a:lnTo>
                  <a:lnTo>
                    <a:pt x="2804414" y="60198"/>
                  </a:lnTo>
                  <a:lnTo>
                    <a:pt x="2768727" y="34925"/>
                  </a:lnTo>
                  <a:lnTo>
                    <a:pt x="2728722" y="16001"/>
                  </a:lnTo>
                  <a:lnTo>
                    <a:pt x="2685415" y="4063"/>
                  </a:lnTo>
                  <a:lnTo>
                    <a:pt x="2639314" y="0"/>
                  </a:lnTo>
                  <a:close/>
                </a:path>
              </a:pathLst>
            </a:custGeom>
            <a:solidFill>
              <a:srgbClr val="E9415F"/>
            </a:solidFill>
          </p:spPr>
          <p:txBody>
            <a:bodyPr wrap="square" lIns="0" tIns="0" rIns="0" bIns="0" rtlCol="0"/>
            <a:lstStyle/>
            <a:p>
              <a:pPr algn="just" defTabSz="682417"/>
              <a:endParaRPr sz="1343"/>
            </a:p>
          </p:txBody>
        </p:sp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57576B22-5C5D-35C7-BF7A-93A2FC5A31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2252" y="822680"/>
            <a:ext cx="3283640" cy="468927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>
              <a:spcBef>
                <a:spcPts val="75"/>
              </a:spcBef>
            </a:pPr>
            <a:r>
              <a:rPr sz="298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Cuenta</a:t>
            </a:r>
            <a:r>
              <a:rPr sz="2985" spc="-41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98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con</a:t>
            </a:r>
            <a:r>
              <a:rPr sz="2985" spc="-60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98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2985" spc="-7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985" spc="-7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etapas:</a:t>
            </a:r>
            <a:endParaRPr sz="2985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EF81595-EFF6-B6DE-0B73-A745AD2E9349}"/>
              </a:ext>
            </a:extLst>
          </p:cNvPr>
          <p:cNvSpPr txBox="1"/>
          <p:nvPr/>
        </p:nvSpPr>
        <p:spPr>
          <a:xfrm>
            <a:off x="980443" y="1646631"/>
            <a:ext cx="275588" cy="950701"/>
          </a:xfrm>
          <a:prstGeom prst="rect">
            <a:avLst/>
          </a:prstGeom>
        </p:spPr>
        <p:txBody>
          <a:bodyPr vert="vert270" wrap="square" lIns="0" tIns="27486" rIns="0" bIns="0" rtlCol="0">
            <a:spAutoFit/>
          </a:bodyPr>
          <a:lstStyle/>
          <a:p>
            <a:pPr marL="9478" marR="3791" defTabSz="682417">
              <a:spcBef>
                <a:spcPts val="216"/>
              </a:spcBef>
            </a:pPr>
            <a:r>
              <a:rPr sz="1791" b="1" spc="-7" dirty="0">
                <a:solidFill>
                  <a:srgbClr val="FFFFFF"/>
                </a:solidFill>
                <a:latin typeface="Yu Gothic UI" panose="020B0500000000000000" charset="-128"/>
                <a:cs typeface="Yu Gothic UI" panose="020B0500000000000000" charset="-128"/>
              </a:rPr>
              <a:t>ETAPA </a:t>
            </a:r>
            <a:r>
              <a:rPr sz="1791" b="1" spc="-37" dirty="0">
                <a:solidFill>
                  <a:srgbClr val="FFFFFF"/>
                </a:solidFill>
                <a:latin typeface="Yu Gothic UI" panose="020B0500000000000000" charset="-128"/>
                <a:cs typeface="Yu Gothic UI" panose="020B0500000000000000" charset="-128"/>
              </a:rPr>
              <a:t>1</a:t>
            </a:r>
            <a:endParaRPr sz="1791" dirty="0">
              <a:latin typeface="Yu Gothic UI" panose="020B0500000000000000" charset="-128"/>
              <a:cs typeface="Yu Gothic UI" panose="020B0500000000000000" charset="-128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8DC2D42-74EB-B876-F966-ABF1D6220BD4}"/>
              </a:ext>
            </a:extLst>
          </p:cNvPr>
          <p:cNvSpPr txBox="1"/>
          <p:nvPr/>
        </p:nvSpPr>
        <p:spPr>
          <a:xfrm>
            <a:off x="3510456" y="1932324"/>
            <a:ext cx="275588" cy="938350"/>
          </a:xfrm>
          <a:prstGeom prst="rect">
            <a:avLst/>
          </a:prstGeom>
        </p:spPr>
        <p:txBody>
          <a:bodyPr vert="vert270" wrap="square" lIns="0" tIns="27486" rIns="0" bIns="0" rtlCol="0">
            <a:spAutoFit/>
          </a:bodyPr>
          <a:lstStyle/>
          <a:p>
            <a:pPr marL="9478" marR="3791" defTabSz="682417">
              <a:spcBef>
                <a:spcPts val="216"/>
              </a:spcBef>
            </a:pPr>
            <a:r>
              <a:rPr sz="1791" b="1" spc="-7" dirty="0">
                <a:solidFill>
                  <a:srgbClr val="632C90"/>
                </a:solidFill>
                <a:latin typeface="Yu Gothic UI" panose="020B0500000000000000" charset="-128"/>
                <a:cs typeface="Yu Gothic UI" panose="020B0500000000000000" charset="-128"/>
              </a:rPr>
              <a:t>ETAPA </a:t>
            </a:r>
            <a:r>
              <a:rPr sz="1791" b="1" spc="-37" dirty="0">
                <a:solidFill>
                  <a:srgbClr val="632C90"/>
                </a:solidFill>
                <a:latin typeface="Yu Gothic UI" panose="020B0500000000000000" charset="-128"/>
                <a:cs typeface="Yu Gothic UI" panose="020B0500000000000000" charset="-128"/>
              </a:rPr>
              <a:t>2</a:t>
            </a:r>
            <a:endParaRPr sz="1791" dirty="0">
              <a:latin typeface="Yu Gothic UI" panose="020B0500000000000000" charset="-128"/>
              <a:cs typeface="Yu Gothic UI" panose="020B0500000000000000" charset="-128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E7E3225-9B9B-4498-2E7C-32AB40202CD7}"/>
              </a:ext>
            </a:extLst>
          </p:cNvPr>
          <p:cNvSpPr txBox="1"/>
          <p:nvPr/>
        </p:nvSpPr>
        <p:spPr>
          <a:xfrm>
            <a:off x="6105108" y="1683725"/>
            <a:ext cx="275588" cy="1177400"/>
          </a:xfrm>
          <a:prstGeom prst="rect">
            <a:avLst/>
          </a:prstGeom>
        </p:spPr>
        <p:txBody>
          <a:bodyPr vert="vert270" wrap="square" lIns="0" tIns="27486" rIns="0" bIns="0" rtlCol="0">
            <a:spAutoFit/>
          </a:bodyPr>
          <a:lstStyle/>
          <a:p>
            <a:pPr marL="9478" defTabSz="682417">
              <a:spcBef>
                <a:spcPts val="216"/>
              </a:spcBef>
            </a:pPr>
            <a:r>
              <a:rPr lang="es-PE" sz="1791" b="1" spc="-7" dirty="0">
                <a:solidFill>
                  <a:srgbClr val="FFFFFF"/>
                </a:solidFill>
                <a:latin typeface="Yu Gothic UI" panose="020B0500000000000000" charset="-128"/>
                <a:cs typeface="Yu Gothic UI" panose="020B0500000000000000" charset="-128"/>
              </a:rPr>
              <a:t>E</a:t>
            </a:r>
            <a:r>
              <a:rPr sz="1791" b="1" spc="-7" dirty="0">
                <a:solidFill>
                  <a:srgbClr val="FFFFFF"/>
                </a:solidFill>
                <a:latin typeface="Yu Gothic UI" panose="020B0500000000000000" charset="-128"/>
                <a:cs typeface="Yu Gothic UI" panose="020B0500000000000000" charset="-128"/>
              </a:rPr>
              <a:t>TAPA</a:t>
            </a:r>
            <a:r>
              <a:rPr lang="es-ES" sz="1791" b="1" spc="-7" dirty="0">
                <a:solidFill>
                  <a:srgbClr val="FFFFFF"/>
                </a:solidFill>
                <a:latin typeface="Yu Gothic UI" panose="020B0500000000000000" charset="-128"/>
                <a:cs typeface="Yu Gothic UI" panose="020B0500000000000000" charset="-128"/>
              </a:rPr>
              <a:t> 3</a:t>
            </a:r>
            <a:endParaRPr sz="1791" dirty="0">
              <a:latin typeface="Yu Gothic UI" panose="020B0500000000000000" charset="-128"/>
              <a:cs typeface="Yu Gothic UI" panose="020B0500000000000000" charset="-128"/>
            </a:endParaRPr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A2C07041-15B5-EB37-CDF1-D921F49BC4B3}"/>
              </a:ext>
            </a:extLst>
          </p:cNvPr>
          <p:cNvGrpSpPr/>
          <p:nvPr/>
        </p:nvGrpSpPr>
        <p:grpSpPr>
          <a:xfrm>
            <a:off x="2369322" y="1850098"/>
            <a:ext cx="5713315" cy="599007"/>
            <a:chOff x="3144520" y="2479039"/>
            <a:chExt cx="7655559" cy="802640"/>
          </a:xfrm>
        </p:grpSpPr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D6B4EC0C-22ED-07C1-5B47-51D0BD44D4D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4520" y="2486659"/>
              <a:ext cx="797559" cy="795020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EB72320D-70E3-1AD6-BA63-D33D5F7C1E8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8120" y="2512059"/>
              <a:ext cx="769620" cy="769620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4803B3A6-12D1-BE4B-254F-A40292CC1D3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40620" y="2479039"/>
              <a:ext cx="759459" cy="759460"/>
            </a:xfrm>
            <a:prstGeom prst="rect">
              <a:avLst/>
            </a:prstGeom>
          </p:spPr>
        </p:pic>
      </p:grpSp>
      <p:sp>
        <p:nvSpPr>
          <p:cNvPr id="20" name="object 20">
            <a:extLst>
              <a:ext uri="{FF2B5EF4-FFF2-40B4-BE49-F238E27FC236}">
                <a16:creationId xmlns:a16="http://schemas.microsoft.com/office/drawing/2014/main" id="{1DF25F36-CD0A-3F84-9573-7E7AD9BED8DE}"/>
              </a:ext>
            </a:extLst>
          </p:cNvPr>
          <p:cNvSpPr txBox="1"/>
          <p:nvPr/>
        </p:nvSpPr>
        <p:spPr>
          <a:xfrm>
            <a:off x="1359243" y="1919062"/>
            <a:ext cx="1027885" cy="560875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 marR="3791" defTabSz="682417">
              <a:spcBef>
                <a:spcPts val="75"/>
              </a:spcBef>
            </a:pPr>
            <a:r>
              <a:rPr sz="1194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Reconocimiento </a:t>
            </a:r>
            <a:r>
              <a:rPr sz="1194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</a:t>
            </a:r>
            <a:r>
              <a:rPr sz="1194" b="1" spc="-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7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necesidades </a:t>
            </a:r>
            <a:r>
              <a:rPr sz="1194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</a:t>
            </a:r>
            <a:r>
              <a:rPr sz="1194" b="1" spc="-22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7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aprendizaje</a:t>
            </a:r>
            <a:endParaRPr sz="1194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37650EB-B32B-79C9-6E47-5CA288459B2B}"/>
              </a:ext>
            </a:extLst>
          </p:cNvPr>
          <p:cNvSpPr txBox="1"/>
          <p:nvPr/>
        </p:nvSpPr>
        <p:spPr>
          <a:xfrm>
            <a:off x="3957774" y="2295765"/>
            <a:ext cx="1050632" cy="560875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 marR="4265" defTabSz="682417">
              <a:spcBef>
                <a:spcPts val="75"/>
              </a:spcBef>
            </a:pPr>
            <a:r>
              <a:rPr sz="1194" b="1" spc="-7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Planificación</a:t>
            </a:r>
            <a:r>
              <a:rPr sz="1194" b="1" spc="-26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37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y </a:t>
            </a:r>
            <a:r>
              <a:rPr sz="1194" b="1" spc="-7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desarrollo</a:t>
            </a:r>
            <a:r>
              <a:rPr sz="1194" b="1" spc="4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19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de </a:t>
            </a:r>
            <a:r>
              <a:rPr sz="1194" b="1" spc="-15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Refuerzo</a:t>
            </a:r>
            <a:r>
              <a:rPr sz="1194" b="1" spc="-34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7" dirty="0">
                <a:solidFill>
                  <a:srgbClr val="632C90"/>
                </a:solidFill>
                <a:latin typeface="Calibri" panose="020F0502020204030204"/>
                <a:cs typeface="Calibri" panose="020F0502020204030204"/>
              </a:rPr>
              <a:t>Escolar</a:t>
            </a:r>
            <a:endParaRPr sz="1194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F7CA0910-7AB9-295F-FC59-032FCB79699F}"/>
              </a:ext>
            </a:extLst>
          </p:cNvPr>
          <p:cNvSpPr txBox="1"/>
          <p:nvPr/>
        </p:nvSpPr>
        <p:spPr>
          <a:xfrm>
            <a:off x="6544838" y="2147263"/>
            <a:ext cx="1051106" cy="560875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 marR="3791" defTabSz="682417">
              <a:spcBef>
                <a:spcPts val="75"/>
              </a:spcBef>
            </a:pPr>
            <a:r>
              <a:rPr sz="1194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Cierre</a:t>
            </a:r>
            <a:r>
              <a:rPr sz="1194" b="1" spc="-4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</a:t>
            </a:r>
            <a:r>
              <a:rPr sz="1194" b="1" spc="-4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19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la estrategia</a:t>
            </a:r>
            <a:r>
              <a:rPr sz="1194" b="1" spc="-4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19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 </a:t>
            </a:r>
            <a:r>
              <a:rPr sz="1194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Refuerzo</a:t>
            </a:r>
            <a:r>
              <a:rPr sz="1194" b="1" spc="-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194" b="1" spc="-7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Escolar</a:t>
            </a:r>
            <a:endParaRPr sz="1194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951A7F75-471C-E352-4D0F-7D04766A3227}"/>
              </a:ext>
            </a:extLst>
          </p:cNvPr>
          <p:cNvSpPr txBox="1"/>
          <p:nvPr/>
        </p:nvSpPr>
        <p:spPr>
          <a:xfrm>
            <a:off x="6038024" y="3052141"/>
            <a:ext cx="2044612" cy="1727605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 algn="just" defTabSz="682417">
              <a:spcBef>
                <a:spcPts val="75"/>
              </a:spcBef>
            </a:pPr>
            <a:r>
              <a:rPr lang="es-ES" sz="1194" spc="-7" dirty="0">
                <a:solidFill>
                  <a:srgbClr val="1F3D7A"/>
                </a:solidFill>
                <a:latin typeface="Calibri" panose="020F0502020204030204"/>
                <a:cs typeface="Calibri" panose="020F0502020204030204"/>
              </a:rPr>
              <a:t> Desarrollo y sistematización de la evaluación de salida para el </a:t>
            </a:r>
          </a:p>
          <a:p>
            <a:pPr marL="9478" algn="just" defTabSz="682417">
              <a:spcBef>
                <a:spcPts val="75"/>
              </a:spcBef>
            </a:pPr>
            <a:r>
              <a:rPr lang="es-ES" sz="1194" spc="-7" dirty="0">
                <a:solidFill>
                  <a:srgbClr val="1F3D7A"/>
                </a:solidFill>
                <a:latin typeface="Calibri" panose="020F0502020204030204"/>
                <a:cs typeface="Calibri" panose="020F0502020204030204"/>
              </a:rPr>
              <a:t>reconocimiento de logros de aprendizajes en el año. </a:t>
            </a:r>
          </a:p>
          <a:p>
            <a:pPr marL="9478" algn="just" defTabSz="682417">
              <a:spcBef>
                <a:spcPts val="75"/>
              </a:spcBef>
            </a:pPr>
            <a:endParaRPr lang="es-ES" sz="1194" spc="-7" dirty="0">
              <a:solidFill>
                <a:srgbClr val="1F3D7A"/>
              </a:solidFill>
              <a:latin typeface="Calibri" panose="020F0502020204030204"/>
              <a:cs typeface="Calibri" panose="020F0502020204030204"/>
            </a:endParaRPr>
          </a:p>
          <a:p>
            <a:pPr marL="9478" algn="just" defTabSz="682417">
              <a:spcBef>
                <a:spcPts val="75"/>
              </a:spcBef>
            </a:pPr>
            <a:r>
              <a:rPr lang="es-ES" sz="1194" spc="-7" dirty="0">
                <a:solidFill>
                  <a:srgbClr val="1F3D7A"/>
                </a:solidFill>
                <a:latin typeface="Calibri" panose="020F0502020204030204"/>
                <a:cs typeface="Calibri" panose="020F0502020204030204"/>
              </a:rPr>
              <a:t>Jornada de Reflexión respecto a los progresos de los aprendizajes </a:t>
            </a:r>
          </a:p>
          <a:p>
            <a:pPr marL="9478" algn="just" defTabSz="682417">
              <a:spcBef>
                <a:spcPts val="75"/>
              </a:spcBef>
            </a:pPr>
            <a:r>
              <a:rPr lang="es-ES" sz="1194" spc="-7" dirty="0">
                <a:solidFill>
                  <a:srgbClr val="1F3D7A"/>
                </a:solidFill>
                <a:latin typeface="Calibri" panose="020F0502020204030204"/>
                <a:cs typeface="Calibri" panose="020F0502020204030204"/>
              </a:rPr>
              <a:t>de los y las estudiantes</a:t>
            </a:r>
          </a:p>
          <a:p>
            <a:pPr marL="9478" algn="just" defTabSz="682417">
              <a:spcBef>
                <a:spcPts val="75"/>
              </a:spcBef>
            </a:pPr>
            <a:endParaRPr lang="es-ES" sz="1194" spc="-7" dirty="0">
              <a:solidFill>
                <a:srgbClr val="1F3D7A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BAD1CD8-AE14-87CA-4867-EDBFD8ED2787}"/>
              </a:ext>
            </a:extLst>
          </p:cNvPr>
          <p:cNvSpPr txBox="1"/>
          <p:nvPr/>
        </p:nvSpPr>
        <p:spPr>
          <a:xfrm>
            <a:off x="3477106" y="3052140"/>
            <a:ext cx="2021839" cy="1689133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 defTabSz="682417">
              <a:spcBef>
                <a:spcPts val="75"/>
              </a:spcBef>
            </a:pPr>
            <a:r>
              <a:rPr lang="es-ES" sz="1194" spc="-7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Acciones de visita, acompañamiento y seguimiento a los docentes responsables de RE.</a:t>
            </a:r>
          </a:p>
          <a:p>
            <a:pPr marL="9478" defTabSz="682417">
              <a:spcBef>
                <a:spcPts val="75"/>
              </a:spcBef>
            </a:pPr>
            <a:r>
              <a:rPr lang="es-ES" sz="1194" spc="-7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Desarrollo de GIA y trabajo colegiado para las sesiones de RE, portafolio del estudiante y evaluación formativa.</a:t>
            </a:r>
          </a:p>
          <a:p>
            <a:pPr marL="9478" defTabSz="682417">
              <a:spcBef>
                <a:spcPts val="75"/>
              </a:spcBef>
            </a:pPr>
            <a:endParaRPr sz="1194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128BEC7B-2F46-E891-23ED-5FDD1C7E06FA}"/>
              </a:ext>
            </a:extLst>
          </p:cNvPr>
          <p:cNvSpPr txBox="1"/>
          <p:nvPr/>
        </p:nvSpPr>
        <p:spPr>
          <a:xfrm>
            <a:off x="948760" y="2578445"/>
            <a:ext cx="2005957" cy="2082317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 algn="just" defTabSz="682417">
              <a:spcBef>
                <a:spcPts val="75"/>
              </a:spcBef>
            </a:pPr>
            <a:r>
              <a:rPr lang="es-ES" sz="1194" spc="-7" dirty="0">
                <a:solidFill>
                  <a:srgbClr val="1F3D7A"/>
                </a:solidFill>
                <a:latin typeface="Calibri" panose="020F0502020204030204"/>
                <a:cs typeface="Calibri" panose="020F0502020204030204"/>
              </a:rPr>
              <a:t>Desarrollo de la evaluación diagnóstica (uso del SIMON)</a:t>
            </a:r>
          </a:p>
          <a:p>
            <a:pPr marL="9478" algn="just" defTabSz="682417">
              <a:spcBef>
                <a:spcPts val="75"/>
              </a:spcBef>
            </a:pPr>
            <a:endParaRPr lang="es-ES" sz="1194" spc="-7" dirty="0">
              <a:solidFill>
                <a:srgbClr val="1F3D7A"/>
              </a:solidFill>
              <a:latin typeface="Calibri" panose="020F0502020204030204"/>
              <a:cs typeface="Calibri" panose="020F0502020204030204"/>
            </a:endParaRPr>
          </a:p>
          <a:p>
            <a:pPr marL="9478" algn="just" defTabSz="682417">
              <a:spcBef>
                <a:spcPts val="75"/>
              </a:spcBef>
            </a:pPr>
            <a:r>
              <a:rPr lang="es-ES" sz="1194" spc="-7" dirty="0">
                <a:solidFill>
                  <a:srgbClr val="1F3D7A"/>
                </a:solidFill>
                <a:latin typeface="Calibri" panose="020F0502020204030204"/>
                <a:cs typeface="Calibri" panose="020F0502020204030204"/>
              </a:rPr>
              <a:t>Establecimiento de metas de aprendizaje evidenciadas en el PAT  de la I.E.</a:t>
            </a:r>
          </a:p>
          <a:p>
            <a:pPr marL="9478" algn="just" defTabSz="682417">
              <a:spcBef>
                <a:spcPts val="75"/>
              </a:spcBef>
            </a:pPr>
            <a:endParaRPr lang="es-ES" sz="1194" spc="-7" dirty="0">
              <a:solidFill>
                <a:srgbClr val="1F3D7A"/>
              </a:solidFill>
              <a:latin typeface="Calibri" panose="020F0502020204030204"/>
              <a:cs typeface="Calibri" panose="020F0502020204030204"/>
            </a:endParaRPr>
          </a:p>
          <a:p>
            <a:pPr marL="9478" algn="just" defTabSz="682417">
              <a:spcBef>
                <a:spcPts val="75"/>
              </a:spcBef>
            </a:pPr>
            <a:r>
              <a:rPr lang="es-ES" sz="1194" spc="-7" dirty="0">
                <a:solidFill>
                  <a:srgbClr val="1F3D7A"/>
                </a:solidFill>
                <a:latin typeface="Calibri" panose="020F0502020204030204"/>
                <a:cs typeface="Calibri" panose="020F0502020204030204"/>
              </a:rPr>
              <a:t>Acciones de trabajo colegiado referido al uso de recursos para la atención a las necesidades de aprendizaje</a:t>
            </a:r>
            <a:endParaRPr sz="1194" dirty="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29" name="object 29">
            <a:extLst>
              <a:ext uri="{FF2B5EF4-FFF2-40B4-BE49-F238E27FC236}">
                <a16:creationId xmlns:a16="http://schemas.microsoft.com/office/drawing/2014/main" id="{6AC518F0-D005-DA09-B34F-840F9533D4A6}"/>
              </a:ext>
            </a:extLst>
          </p:cNvPr>
          <p:cNvGrpSpPr/>
          <p:nvPr/>
        </p:nvGrpSpPr>
        <p:grpSpPr>
          <a:xfrm>
            <a:off x="2972120" y="4102061"/>
            <a:ext cx="2924899" cy="587634"/>
            <a:chOff x="3952240" y="5496559"/>
            <a:chExt cx="3919220" cy="787400"/>
          </a:xfrm>
        </p:grpSpPr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5D6E4CB1-D52E-F969-00B9-87268EE709B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52240" y="5496559"/>
              <a:ext cx="561339" cy="787400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B53B5BC4-4091-D56A-4BBC-908EF4CEAD7E}"/>
                </a:ext>
              </a:extLst>
            </p:cNvPr>
            <p:cNvSpPr/>
            <p:nvPr/>
          </p:nvSpPr>
          <p:spPr>
            <a:xfrm>
              <a:off x="3980180" y="5521959"/>
              <a:ext cx="457200" cy="685800"/>
            </a:xfrm>
            <a:custGeom>
              <a:avLst/>
              <a:gdLst/>
              <a:ahLst/>
              <a:cxnLst/>
              <a:rect l="l" t="t" r="r" b="b"/>
              <a:pathLst>
                <a:path w="457200" h="685800">
                  <a:moveTo>
                    <a:pt x="0" y="0"/>
                  </a:moveTo>
                  <a:lnTo>
                    <a:pt x="0" y="685799"/>
                  </a:lnTo>
                  <a:lnTo>
                    <a:pt x="457200" y="342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D7A"/>
            </a:solidFill>
          </p:spPr>
          <p:txBody>
            <a:bodyPr wrap="square" lIns="0" tIns="0" rIns="0" bIns="0" rtlCol="0"/>
            <a:lstStyle/>
            <a:p>
              <a:pPr defTabSz="682417"/>
              <a:endParaRPr sz="1343"/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E798DB57-8E4C-44F4-5A50-ECD8232265B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2660" y="5496559"/>
              <a:ext cx="558800" cy="787400"/>
            </a:xfrm>
            <a:prstGeom prst="rect">
              <a:avLst/>
            </a:prstGeom>
          </p:spPr>
        </p:pic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A32D29A6-ACE8-25F1-FA24-C4A5A30D93DE}"/>
                </a:ext>
              </a:extLst>
            </p:cNvPr>
            <p:cNvSpPr/>
            <p:nvPr/>
          </p:nvSpPr>
          <p:spPr>
            <a:xfrm>
              <a:off x="7338060" y="5521959"/>
              <a:ext cx="457200" cy="685800"/>
            </a:xfrm>
            <a:custGeom>
              <a:avLst/>
              <a:gdLst/>
              <a:ahLst/>
              <a:cxnLst/>
              <a:rect l="l" t="t" r="r" b="b"/>
              <a:pathLst>
                <a:path w="457200" h="685800">
                  <a:moveTo>
                    <a:pt x="0" y="0"/>
                  </a:moveTo>
                  <a:lnTo>
                    <a:pt x="0" y="685799"/>
                  </a:lnTo>
                  <a:lnTo>
                    <a:pt x="457200" y="342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3D7A"/>
            </a:solidFill>
          </p:spPr>
          <p:txBody>
            <a:bodyPr wrap="square" lIns="0" tIns="0" rIns="0" bIns="0" rtlCol="0"/>
            <a:lstStyle/>
            <a:p>
              <a:pPr defTabSz="682417"/>
              <a:endParaRPr sz="1343"/>
            </a:p>
          </p:txBody>
        </p:sp>
      </p:grpSp>
      <p:pic>
        <p:nvPicPr>
          <p:cNvPr id="52" name="Imagen 51">
            <a:extLst>
              <a:ext uri="{FF2B5EF4-FFF2-40B4-BE49-F238E27FC236}">
                <a16:creationId xmlns:a16="http://schemas.microsoft.com/office/drawing/2014/main" id="{C0E59FF5-7F6F-8C1C-753C-2676B69CE5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31" y="167462"/>
            <a:ext cx="479981" cy="474372"/>
          </a:xfrm>
          <a:prstGeom prst="rect">
            <a:avLst/>
          </a:prstGeom>
        </p:spPr>
      </p:pic>
      <p:sp>
        <p:nvSpPr>
          <p:cNvPr id="53" name="Flecha: pentágono 52">
            <a:extLst>
              <a:ext uri="{FF2B5EF4-FFF2-40B4-BE49-F238E27FC236}">
                <a16:creationId xmlns:a16="http://schemas.microsoft.com/office/drawing/2014/main" id="{D8CB3851-3E90-7BC7-B26B-B0B0088192CB}"/>
              </a:ext>
            </a:extLst>
          </p:cNvPr>
          <p:cNvSpPr/>
          <p:nvPr/>
        </p:nvSpPr>
        <p:spPr>
          <a:xfrm>
            <a:off x="844047" y="4734686"/>
            <a:ext cx="7504867" cy="361679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2417"/>
            <a:r>
              <a:rPr lang="es-ES" sz="1343" dirty="0">
                <a:solidFill>
                  <a:prstClr val="white"/>
                </a:solidFill>
                <a:latin typeface="Calibri"/>
              </a:rPr>
              <a:t>Acciones de difusión e involucramiento de los actores incluido la familia</a:t>
            </a:r>
            <a:endParaRPr lang="es-PE" sz="134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object 3">
            <a:extLst>
              <a:ext uri="{FF2B5EF4-FFF2-40B4-BE49-F238E27FC236}">
                <a16:creationId xmlns:a16="http://schemas.microsoft.com/office/drawing/2014/main" id="{1758045D-7E34-2703-09B7-88E5237B025A}"/>
              </a:ext>
            </a:extLst>
          </p:cNvPr>
          <p:cNvGrpSpPr/>
          <p:nvPr/>
        </p:nvGrpSpPr>
        <p:grpSpPr>
          <a:xfrm>
            <a:off x="381000" y="242461"/>
            <a:ext cx="1457957" cy="293107"/>
            <a:chOff x="7755636" y="307860"/>
            <a:chExt cx="1088136" cy="220979"/>
          </a:xfrm>
        </p:grpSpPr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D7A06AB3-763F-0884-E422-3E7588368F21}"/>
                </a:ext>
              </a:extLst>
            </p:cNvPr>
            <p:cNvSpPr/>
            <p:nvPr/>
          </p:nvSpPr>
          <p:spPr>
            <a:xfrm>
              <a:off x="7947659" y="307860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43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231343" y="220459"/>
                  </a:lnTo>
                  <a:lnTo>
                    <a:pt x="231343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64141E9-BD9D-00EB-8873-270203E88D70}"/>
                </a:ext>
              </a:extLst>
            </p:cNvPr>
            <p:cNvSpPr/>
            <p:nvPr/>
          </p:nvSpPr>
          <p:spPr>
            <a:xfrm>
              <a:off x="8188452" y="307860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5091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655091" y="220459"/>
                  </a:lnTo>
                  <a:lnTo>
                    <a:pt x="65509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6">
              <a:extLst>
                <a:ext uri="{FF2B5EF4-FFF2-40B4-BE49-F238E27FC236}">
                  <a16:creationId xmlns:a16="http://schemas.microsoft.com/office/drawing/2014/main" id="{E6BB7DC5-677C-4B64-A879-0EF573474C8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76616" y="367283"/>
              <a:ext cx="176783" cy="79248"/>
            </a:xfrm>
            <a:prstGeom prst="rect">
              <a:avLst/>
            </a:prstGeom>
          </p:spPr>
        </p:pic>
        <p:pic>
          <p:nvPicPr>
            <p:cNvPr id="35" name="object 7">
              <a:extLst>
                <a:ext uri="{FF2B5EF4-FFF2-40B4-BE49-F238E27FC236}">
                  <a16:creationId xmlns:a16="http://schemas.microsoft.com/office/drawing/2014/main" id="{5990FC61-90BA-821D-ACAB-19B1CB77398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55636" y="323087"/>
              <a:ext cx="176783" cy="193548"/>
            </a:xfrm>
            <a:prstGeom prst="rect">
              <a:avLst/>
            </a:prstGeom>
          </p:spPr>
        </p:pic>
        <p:pic>
          <p:nvPicPr>
            <p:cNvPr id="36" name="object 8">
              <a:extLst>
                <a:ext uri="{FF2B5EF4-FFF2-40B4-BE49-F238E27FC236}">
                  <a16:creationId xmlns:a16="http://schemas.microsoft.com/office/drawing/2014/main" id="{64C73253-91B3-14D6-CD4F-9345989FF73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32648" y="385571"/>
              <a:ext cx="336803" cy="99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70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09600" y="425450"/>
            <a:ext cx="1219200" cy="304800"/>
            <a:chOff x="7755636" y="307860"/>
            <a:chExt cx="1088136" cy="220979"/>
          </a:xfrm>
        </p:grpSpPr>
        <p:sp>
          <p:nvSpPr>
            <p:cNvPr id="4" name="object 4"/>
            <p:cNvSpPr/>
            <p:nvPr/>
          </p:nvSpPr>
          <p:spPr>
            <a:xfrm>
              <a:off x="7947659" y="307860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43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231343" y="220459"/>
                  </a:lnTo>
                  <a:lnTo>
                    <a:pt x="231343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88452" y="307860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5091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655091" y="220459"/>
                  </a:lnTo>
                  <a:lnTo>
                    <a:pt x="65509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6616" y="367283"/>
              <a:ext cx="176783" cy="792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5636" y="323087"/>
              <a:ext cx="176783" cy="1935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2648" y="385571"/>
              <a:ext cx="336803" cy="99060"/>
            </a:xfrm>
            <a:prstGeom prst="rect">
              <a:avLst/>
            </a:prstGeom>
          </p:spPr>
        </p:pic>
      </p:grp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460043"/>
              </p:ext>
            </p:extLst>
          </p:nvPr>
        </p:nvGraphicFramePr>
        <p:xfrm>
          <a:off x="574547" y="1416051"/>
          <a:ext cx="7994903" cy="2526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4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1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6983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s-ES" sz="2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COMPROMISO DE DESEMPEÑO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A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solidFill>
                      <a:srgbClr val="00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21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lang="es-ES" sz="2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INDICADOR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2800" b="1" spc="-10" dirty="0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Responsable</a:t>
                      </a:r>
                      <a:r>
                        <a:rPr lang="es-ES" sz="2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2800" dirty="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482691"/>
                  </a:ext>
                </a:extLst>
              </a:tr>
              <a:tr h="859876">
                <a:tc>
                  <a:txBody>
                    <a:bodyPr/>
                    <a:lstStyle/>
                    <a:p>
                      <a:pPr marL="91440" marR="352425" algn="just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35" dirty="0">
                          <a:solidFill>
                            <a:srgbClr val="252525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2.1 ”</a:t>
                      </a:r>
                      <a:r>
                        <a:rPr sz="1800" spc="-2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Porcentaje de</a:t>
                      </a:r>
                      <a:r>
                        <a:rPr sz="1800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IIEE</a:t>
                      </a:r>
                      <a:r>
                        <a:rPr sz="1800" spc="-2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los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niveles</a:t>
                      </a:r>
                      <a:r>
                        <a:rPr sz="1800" spc="-2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primaria</a:t>
                      </a:r>
                      <a:r>
                        <a:rPr sz="1800" spc="-3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800" spc="-2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secundaria</a:t>
                      </a:r>
                      <a:r>
                        <a:rPr sz="1800" spc="-3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que</a:t>
                      </a:r>
                      <a:r>
                        <a:rPr sz="1800" spc="-3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implementan acciones</a:t>
                      </a:r>
                      <a:r>
                        <a:rPr sz="1800" spc="-2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en el</a:t>
                      </a:r>
                      <a:r>
                        <a:rPr sz="1800" spc="-2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marco</a:t>
                      </a:r>
                      <a:r>
                        <a:rPr sz="1800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2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la</a:t>
                      </a:r>
                      <a:r>
                        <a:rPr sz="1800" spc="-2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estrategia</a:t>
                      </a:r>
                      <a:r>
                        <a:rPr sz="1800" spc="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2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Refuerzo Escolar</a:t>
                      </a:r>
                      <a:endParaRPr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400" spc="-2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II. EE DEL NIVEL PRIMARIA Y SECUNDARIA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9010230F-F0AD-605E-6CCB-6A0C18CB5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37807"/>
            <a:ext cx="949307" cy="9382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145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9383" y="1702099"/>
            <a:ext cx="3816985" cy="238633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2400" b="1" spc="-70" dirty="0">
                <a:solidFill>
                  <a:srgbClr val="61C7D3"/>
                </a:solidFill>
                <a:latin typeface="Calibri"/>
                <a:cs typeface="Calibri"/>
              </a:rPr>
              <a:t>Indicador</a:t>
            </a:r>
            <a:r>
              <a:rPr sz="2400" b="1" spc="-114" dirty="0">
                <a:solidFill>
                  <a:srgbClr val="61C7D3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61C7D3"/>
                </a:solidFill>
                <a:latin typeface="Calibri"/>
                <a:cs typeface="Calibri"/>
              </a:rPr>
              <a:t>2.1:</a:t>
            </a:r>
            <a:endParaRPr sz="2400">
              <a:latin typeface="Calibri"/>
              <a:cs typeface="Calibri"/>
            </a:endParaRPr>
          </a:p>
          <a:p>
            <a:pPr marL="26034" marR="5080">
              <a:lnSpc>
                <a:spcPct val="100000"/>
              </a:lnSpc>
              <a:spcBef>
                <a:spcPts val="66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Porcentaje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IIEE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niveles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primaria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secundaria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implementan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acciones</a:t>
            </a:r>
            <a:r>
              <a:rPr sz="2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marco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estrategia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Refuerzo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Escolar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96028" y="1171955"/>
            <a:ext cx="4348480" cy="3945890"/>
            <a:chOff x="4796028" y="1171955"/>
            <a:chExt cx="4348480" cy="3945890"/>
          </a:xfrm>
        </p:grpSpPr>
        <p:sp>
          <p:nvSpPr>
            <p:cNvPr id="5" name="object 5"/>
            <p:cNvSpPr/>
            <p:nvPr/>
          </p:nvSpPr>
          <p:spPr>
            <a:xfrm>
              <a:off x="5378958" y="1475993"/>
              <a:ext cx="2954020" cy="2955290"/>
            </a:xfrm>
            <a:custGeom>
              <a:avLst/>
              <a:gdLst/>
              <a:ahLst/>
              <a:cxnLst/>
              <a:rect l="l" t="t" r="r" b="b"/>
              <a:pathLst>
                <a:path w="2954020" h="2955290">
                  <a:moveTo>
                    <a:pt x="1476756" y="0"/>
                  </a:moveTo>
                  <a:lnTo>
                    <a:pt x="1428961" y="759"/>
                  </a:lnTo>
                  <a:lnTo>
                    <a:pt x="1381546" y="3021"/>
                  </a:lnTo>
                  <a:lnTo>
                    <a:pt x="1334533" y="6764"/>
                  </a:lnTo>
                  <a:lnTo>
                    <a:pt x="1287945" y="11963"/>
                  </a:lnTo>
                  <a:lnTo>
                    <a:pt x="1241805" y="18597"/>
                  </a:lnTo>
                  <a:lnTo>
                    <a:pt x="1196136" y="26643"/>
                  </a:lnTo>
                  <a:lnTo>
                    <a:pt x="1150961" y="36076"/>
                  </a:lnTo>
                  <a:lnTo>
                    <a:pt x="1106302" y="46876"/>
                  </a:lnTo>
                  <a:lnTo>
                    <a:pt x="1062183" y="59018"/>
                  </a:lnTo>
                  <a:lnTo>
                    <a:pt x="1018627" y="72479"/>
                  </a:lnTo>
                  <a:lnTo>
                    <a:pt x="975655" y="87237"/>
                  </a:lnTo>
                  <a:lnTo>
                    <a:pt x="933293" y="103269"/>
                  </a:lnTo>
                  <a:lnTo>
                    <a:pt x="891561" y="120552"/>
                  </a:lnTo>
                  <a:lnTo>
                    <a:pt x="850484" y="139062"/>
                  </a:lnTo>
                  <a:lnTo>
                    <a:pt x="810084" y="158778"/>
                  </a:lnTo>
                  <a:lnTo>
                    <a:pt x="770384" y="179675"/>
                  </a:lnTo>
                  <a:lnTo>
                    <a:pt x="731407" y="201732"/>
                  </a:lnTo>
                  <a:lnTo>
                    <a:pt x="693175" y="224925"/>
                  </a:lnTo>
                  <a:lnTo>
                    <a:pt x="655713" y="249230"/>
                  </a:lnTo>
                  <a:lnTo>
                    <a:pt x="619042" y="274626"/>
                  </a:lnTo>
                  <a:lnTo>
                    <a:pt x="583186" y="301090"/>
                  </a:lnTo>
                  <a:lnTo>
                    <a:pt x="548168" y="328598"/>
                  </a:lnTo>
                  <a:lnTo>
                    <a:pt x="514010" y="357127"/>
                  </a:lnTo>
                  <a:lnTo>
                    <a:pt x="480735" y="386654"/>
                  </a:lnTo>
                  <a:lnTo>
                    <a:pt x="448367" y="417158"/>
                  </a:lnTo>
                  <a:lnTo>
                    <a:pt x="416928" y="448613"/>
                  </a:lnTo>
                  <a:lnTo>
                    <a:pt x="386441" y="480999"/>
                  </a:lnTo>
                  <a:lnTo>
                    <a:pt x="356929" y="514291"/>
                  </a:lnTo>
                  <a:lnTo>
                    <a:pt x="328415" y="548467"/>
                  </a:lnTo>
                  <a:lnTo>
                    <a:pt x="300923" y="583504"/>
                  </a:lnTo>
                  <a:lnTo>
                    <a:pt x="274474" y="619379"/>
                  </a:lnTo>
                  <a:lnTo>
                    <a:pt x="249091" y="656069"/>
                  </a:lnTo>
                  <a:lnTo>
                    <a:pt x="224799" y="693551"/>
                  </a:lnTo>
                  <a:lnTo>
                    <a:pt x="201619" y="731802"/>
                  </a:lnTo>
                  <a:lnTo>
                    <a:pt x="179575" y="770799"/>
                  </a:lnTo>
                  <a:lnTo>
                    <a:pt x="158689" y="810519"/>
                  </a:lnTo>
                  <a:lnTo>
                    <a:pt x="138984" y="850940"/>
                  </a:lnTo>
                  <a:lnTo>
                    <a:pt x="120484" y="892038"/>
                  </a:lnTo>
                  <a:lnTo>
                    <a:pt x="103211" y="933791"/>
                  </a:lnTo>
                  <a:lnTo>
                    <a:pt x="87188" y="976175"/>
                  </a:lnTo>
                  <a:lnTo>
                    <a:pt x="72438" y="1019167"/>
                  </a:lnTo>
                  <a:lnTo>
                    <a:pt x="58984" y="1062746"/>
                  </a:lnTo>
                  <a:lnTo>
                    <a:pt x="46849" y="1106886"/>
                  </a:lnTo>
                  <a:lnTo>
                    <a:pt x="36056" y="1151567"/>
                  </a:lnTo>
                  <a:lnTo>
                    <a:pt x="26627" y="1196764"/>
                  </a:lnTo>
                  <a:lnTo>
                    <a:pt x="18587" y="1242456"/>
                  </a:lnTo>
                  <a:lnTo>
                    <a:pt x="11956" y="1288618"/>
                  </a:lnTo>
                  <a:lnTo>
                    <a:pt x="6760" y="1335228"/>
                  </a:lnTo>
                  <a:lnTo>
                    <a:pt x="3019" y="1382264"/>
                  </a:lnTo>
                  <a:lnTo>
                    <a:pt x="758" y="1429701"/>
                  </a:lnTo>
                  <a:lnTo>
                    <a:pt x="0" y="1477518"/>
                  </a:lnTo>
                  <a:lnTo>
                    <a:pt x="758" y="1525334"/>
                  </a:lnTo>
                  <a:lnTo>
                    <a:pt x="3019" y="1572771"/>
                  </a:lnTo>
                  <a:lnTo>
                    <a:pt x="6760" y="1619807"/>
                  </a:lnTo>
                  <a:lnTo>
                    <a:pt x="11956" y="1666417"/>
                  </a:lnTo>
                  <a:lnTo>
                    <a:pt x="18587" y="1712579"/>
                  </a:lnTo>
                  <a:lnTo>
                    <a:pt x="26627" y="1758271"/>
                  </a:lnTo>
                  <a:lnTo>
                    <a:pt x="36056" y="1803468"/>
                  </a:lnTo>
                  <a:lnTo>
                    <a:pt x="46849" y="1848149"/>
                  </a:lnTo>
                  <a:lnTo>
                    <a:pt x="58984" y="1892289"/>
                  </a:lnTo>
                  <a:lnTo>
                    <a:pt x="72438" y="1935868"/>
                  </a:lnTo>
                  <a:lnTo>
                    <a:pt x="87188" y="1978860"/>
                  </a:lnTo>
                  <a:lnTo>
                    <a:pt x="103211" y="2021244"/>
                  </a:lnTo>
                  <a:lnTo>
                    <a:pt x="120484" y="2062997"/>
                  </a:lnTo>
                  <a:lnTo>
                    <a:pt x="138984" y="2104095"/>
                  </a:lnTo>
                  <a:lnTo>
                    <a:pt x="158689" y="2144516"/>
                  </a:lnTo>
                  <a:lnTo>
                    <a:pt x="179575" y="2184236"/>
                  </a:lnTo>
                  <a:lnTo>
                    <a:pt x="201619" y="2223233"/>
                  </a:lnTo>
                  <a:lnTo>
                    <a:pt x="224799" y="2261484"/>
                  </a:lnTo>
                  <a:lnTo>
                    <a:pt x="249091" y="2298966"/>
                  </a:lnTo>
                  <a:lnTo>
                    <a:pt x="274474" y="2335656"/>
                  </a:lnTo>
                  <a:lnTo>
                    <a:pt x="300923" y="2371531"/>
                  </a:lnTo>
                  <a:lnTo>
                    <a:pt x="328415" y="2406568"/>
                  </a:lnTo>
                  <a:lnTo>
                    <a:pt x="356929" y="2440744"/>
                  </a:lnTo>
                  <a:lnTo>
                    <a:pt x="386441" y="2474036"/>
                  </a:lnTo>
                  <a:lnTo>
                    <a:pt x="416928" y="2506422"/>
                  </a:lnTo>
                  <a:lnTo>
                    <a:pt x="448367" y="2537877"/>
                  </a:lnTo>
                  <a:lnTo>
                    <a:pt x="480735" y="2568381"/>
                  </a:lnTo>
                  <a:lnTo>
                    <a:pt x="514010" y="2597908"/>
                  </a:lnTo>
                  <a:lnTo>
                    <a:pt x="548168" y="2626437"/>
                  </a:lnTo>
                  <a:lnTo>
                    <a:pt x="583186" y="2653945"/>
                  </a:lnTo>
                  <a:lnTo>
                    <a:pt x="619042" y="2680409"/>
                  </a:lnTo>
                  <a:lnTo>
                    <a:pt x="655713" y="2705805"/>
                  </a:lnTo>
                  <a:lnTo>
                    <a:pt x="693175" y="2730110"/>
                  </a:lnTo>
                  <a:lnTo>
                    <a:pt x="731407" y="2753303"/>
                  </a:lnTo>
                  <a:lnTo>
                    <a:pt x="770384" y="2775360"/>
                  </a:lnTo>
                  <a:lnTo>
                    <a:pt x="810084" y="2796257"/>
                  </a:lnTo>
                  <a:lnTo>
                    <a:pt x="850484" y="2815973"/>
                  </a:lnTo>
                  <a:lnTo>
                    <a:pt x="891561" y="2834483"/>
                  </a:lnTo>
                  <a:lnTo>
                    <a:pt x="933293" y="2851766"/>
                  </a:lnTo>
                  <a:lnTo>
                    <a:pt x="975655" y="2867798"/>
                  </a:lnTo>
                  <a:lnTo>
                    <a:pt x="1018627" y="2882556"/>
                  </a:lnTo>
                  <a:lnTo>
                    <a:pt x="1062183" y="2896017"/>
                  </a:lnTo>
                  <a:lnTo>
                    <a:pt x="1106302" y="2908159"/>
                  </a:lnTo>
                  <a:lnTo>
                    <a:pt x="1150961" y="2918959"/>
                  </a:lnTo>
                  <a:lnTo>
                    <a:pt x="1196136" y="2928392"/>
                  </a:lnTo>
                  <a:lnTo>
                    <a:pt x="1241805" y="2936438"/>
                  </a:lnTo>
                  <a:lnTo>
                    <a:pt x="1287945" y="2943072"/>
                  </a:lnTo>
                  <a:lnTo>
                    <a:pt x="1334533" y="2948271"/>
                  </a:lnTo>
                  <a:lnTo>
                    <a:pt x="1381546" y="2952014"/>
                  </a:lnTo>
                  <a:lnTo>
                    <a:pt x="1428961" y="2954276"/>
                  </a:lnTo>
                  <a:lnTo>
                    <a:pt x="1476756" y="2955036"/>
                  </a:lnTo>
                  <a:lnTo>
                    <a:pt x="1524550" y="2954276"/>
                  </a:lnTo>
                  <a:lnTo>
                    <a:pt x="1571965" y="2952014"/>
                  </a:lnTo>
                  <a:lnTo>
                    <a:pt x="1618978" y="2948271"/>
                  </a:lnTo>
                  <a:lnTo>
                    <a:pt x="1665566" y="2943072"/>
                  </a:lnTo>
                  <a:lnTo>
                    <a:pt x="1711706" y="2936438"/>
                  </a:lnTo>
                  <a:lnTo>
                    <a:pt x="1757375" y="2928392"/>
                  </a:lnTo>
                  <a:lnTo>
                    <a:pt x="1802550" y="2918959"/>
                  </a:lnTo>
                  <a:lnTo>
                    <a:pt x="1847209" y="2908159"/>
                  </a:lnTo>
                  <a:lnTo>
                    <a:pt x="1891328" y="2896017"/>
                  </a:lnTo>
                  <a:lnTo>
                    <a:pt x="1934884" y="2882556"/>
                  </a:lnTo>
                  <a:lnTo>
                    <a:pt x="1977856" y="2867798"/>
                  </a:lnTo>
                  <a:lnTo>
                    <a:pt x="2020218" y="2851766"/>
                  </a:lnTo>
                  <a:lnTo>
                    <a:pt x="2061950" y="2834483"/>
                  </a:lnTo>
                  <a:lnTo>
                    <a:pt x="2103027" y="2815973"/>
                  </a:lnTo>
                  <a:lnTo>
                    <a:pt x="2143427" y="2796257"/>
                  </a:lnTo>
                  <a:lnTo>
                    <a:pt x="2183127" y="2775360"/>
                  </a:lnTo>
                  <a:lnTo>
                    <a:pt x="2222104" y="2753303"/>
                  </a:lnTo>
                  <a:lnTo>
                    <a:pt x="2260336" y="2730110"/>
                  </a:lnTo>
                  <a:lnTo>
                    <a:pt x="2297798" y="2705805"/>
                  </a:lnTo>
                  <a:lnTo>
                    <a:pt x="2334469" y="2680409"/>
                  </a:lnTo>
                  <a:lnTo>
                    <a:pt x="2370325" y="2653945"/>
                  </a:lnTo>
                  <a:lnTo>
                    <a:pt x="2405343" y="2626437"/>
                  </a:lnTo>
                  <a:lnTo>
                    <a:pt x="2439501" y="2597908"/>
                  </a:lnTo>
                  <a:lnTo>
                    <a:pt x="2472776" y="2568381"/>
                  </a:lnTo>
                  <a:lnTo>
                    <a:pt x="2505144" y="2537877"/>
                  </a:lnTo>
                  <a:lnTo>
                    <a:pt x="2536583" y="2506422"/>
                  </a:lnTo>
                  <a:lnTo>
                    <a:pt x="2567070" y="2474036"/>
                  </a:lnTo>
                  <a:lnTo>
                    <a:pt x="2596582" y="2440744"/>
                  </a:lnTo>
                  <a:lnTo>
                    <a:pt x="2625096" y="2406568"/>
                  </a:lnTo>
                  <a:lnTo>
                    <a:pt x="2652588" y="2371531"/>
                  </a:lnTo>
                  <a:lnTo>
                    <a:pt x="2679037" y="2335656"/>
                  </a:lnTo>
                  <a:lnTo>
                    <a:pt x="2704420" y="2298966"/>
                  </a:lnTo>
                  <a:lnTo>
                    <a:pt x="2728712" y="2261484"/>
                  </a:lnTo>
                  <a:lnTo>
                    <a:pt x="2751892" y="2223233"/>
                  </a:lnTo>
                  <a:lnTo>
                    <a:pt x="2773936" y="2184236"/>
                  </a:lnTo>
                  <a:lnTo>
                    <a:pt x="2794822" y="2144516"/>
                  </a:lnTo>
                  <a:lnTo>
                    <a:pt x="2814527" y="2104095"/>
                  </a:lnTo>
                  <a:lnTo>
                    <a:pt x="2833027" y="2062997"/>
                  </a:lnTo>
                  <a:lnTo>
                    <a:pt x="2850300" y="2021244"/>
                  </a:lnTo>
                  <a:lnTo>
                    <a:pt x="2866323" y="1978860"/>
                  </a:lnTo>
                  <a:lnTo>
                    <a:pt x="2881073" y="1935868"/>
                  </a:lnTo>
                  <a:lnTo>
                    <a:pt x="2894527" y="1892289"/>
                  </a:lnTo>
                  <a:lnTo>
                    <a:pt x="2906662" y="1848149"/>
                  </a:lnTo>
                  <a:lnTo>
                    <a:pt x="2917455" y="1803468"/>
                  </a:lnTo>
                  <a:lnTo>
                    <a:pt x="2926884" y="1758271"/>
                  </a:lnTo>
                  <a:lnTo>
                    <a:pt x="2934924" y="1712579"/>
                  </a:lnTo>
                  <a:lnTo>
                    <a:pt x="2941555" y="1666417"/>
                  </a:lnTo>
                  <a:lnTo>
                    <a:pt x="2946751" y="1619807"/>
                  </a:lnTo>
                  <a:lnTo>
                    <a:pt x="2950492" y="1572771"/>
                  </a:lnTo>
                  <a:lnTo>
                    <a:pt x="2952753" y="1525334"/>
                  </a:lnTo>
                  <a:lnTo>
                    <a:pt x="2953512" y="1477518"/>
                  </a:lnTo>
                  <a:lnTo>
                    <a:pt x="2952753" y="1429701"/>
                  </a:lnTo>
                  <a:lnTo>
                    <a:pt x="2950492" y="1382264"/>
                  </a:lnTo>
                  <a:lnTo>
                    <a:pt x="2946751" y="1335228"/>
                  </a:lnTo>
                  <a:lnTo>
                    <a:pt x="2941555" y="1288618"/>
                  </a:lnTo>
                  <a:lnTo>
                    <a:pt x="2934924" y="1242456"/>
                  </a:lnTo>
                  <a:lnTo>
                    <a:pt x="2926884" y="1196764"/>
                  </a:lnTo>
                  <a:lnTo>
                    <a:pt x="2917455" y="1151567"/>
                  </a:lnTo>
                  <a:lnTo>
                    <a:pt x="2906662" y="1106886"/>
                  </a:lnTo>
                  <a:lnTo>
                    <a:pt x="2894527" y="1062746"/>
                  </a:lnTo>
                  <a:lnTo>
                    <a:pt x="2881073" y="1019167"/>
                  </a:lnTo>
                  <a:lnTo>
                    <a:pt x="2866323" y="976175"/>
                  </a:lnTo>
                  <a:lnTo>
                    <a:pt x="2850300" y="933791"/>
                  </a:lnTo>
                  <a:lnTo>
                    <a:pt x="2833027" y="892038"/>
                  </a:lnTo>
                  <a:lnTo>
                    <a:pt x="2814527" y="850940"/>
                  </a:lnTo>
                  <a:lnTo>
                    <a:pt x="2794822" y="810519"/>
                  </a:lnTo>
                  <a:lnTo>
                    <a:pt x="2773936" y="770799"/>
                  </a:lnTo>
                  <a:lnTo>
                    <a:pt x="2751892" y="731802"/>
                  </a:lnTo>
                  <a:lnTo>
                    <a:pt x="2728712" y="693551"/>
                  </a:lnTo>
                  <a:lnTo>
                    <a:pt x="2704420" y="656069"/>
                  </a:lnTo>
                  <a:lnTo>
                    <a:pt x="2679037" y="619379"/>
                  </a:lnTo>
                  <a:lnTo>
                    <a:pt x="2652588" y="583504"/>
                  </a:lnTo>
                  <a:lnTo>
                    <a:pt x="2625096" y="548467"/>
                  </a:lnTo>
                  <a:lnTo>
                    <a:pt x="2596582" y="514291"/>
                  </a:lnTo>
                  <a:lnTo>
                    <a:pt x="2567070" y="480999"/>
                  </a:lnTo>
                  <a:lnTo>
                    <a:pt x="2536583" y="448613"/>
                  </a:lnTo>
                  <a:lnTo>
                    <a:pt x="2505144" y="417158"/>
                  </a:lnTo>
                  <a:lnTo>
                    <a:pt x="2472776" y="386654"/>
                  </a:lnTo>
                  <a:lnTo>
                    <a:pt x="2439501" y="357127"/>
                  </a:lnTo>
                  <a:lnTo>
                    <a:pt x="2405343" y="328598"/>
                  </a:lnTo>
                  <a:lnTo>
                    <a:pt x="2370325" y="301090"/>
                  </a:lnTo>
                  <a:lnTo>
                    <a:pt x="2334469" y="274626"/>
                  </a:lnTo>
                  <a:lnTo>
                    <a:pt x="2297798" y="249230"/>
                  </a:lnTo>
                  <a:lnTo>
                    <a:pt x="2260336" y="224925"/>
                  </a:lnTo>
                  <a:lnTo>
                    <a:pt x="2222104" y="201732"/>
                  </a:lnTo>
                  <a:lnTo>
                    <a:pt x="2183127" y="179675"/>
                  </a:lnTo>
                  <a:lnTo>
                    <a:pt x="2143427" y="158778"/>
                  </a:lnTo>
                  <a:lnTo>
                    <a:pt x="2103027" y="139062"/>
                  </a:lnTo>
                  <a:lnTo>
                    <a:pt x="2061950" y="120552"/>
                  </a:lnTo>
                  <a:lnTo>
                    <a:pt x="2020218" y="103269"/>
                  </a:lnTo>
                  <a:lnTo>
                    <a:pt x="1977856" y="87237"/>
                  </a:lnTo>
                  <a:lnTo>
                    <a:pt x="1934884" y="72479"/>
                  </a:lnTo>
                  <a:lnTo>
                    <a:pt x="1891328" y="59018"/>
                  </a:lnTo>
                  <a:lnTo>
                    <a:pt x="1847209" y="46876"/>
                  </a:lnTo>
                  <a:lnTo>
                    <a:pt x="1802550" y="36076"/>
                  </a:lnTo>
                  <a:lnTo>
                    <a:pt x="1757375" y="26643"/>
                  </a:lnTo>
                  <a:lnTo>
                    <a:pt x="1711706" y="18597"/>
                  </a:lnTo>
                  <a:lnTo>
                    <a:pt x="1665566" y="11963"/>
                  </a:lnTo>
                  <a:lnTo>
                    <a:pt x="1618978" y="6764"/>
                  </a:lnTo>
                  <a:lnTo>
                    <a:pt x="1571965" y="3021"/>
                  </a:lnTo>
                  <a:lnTo>
                    <a:pt x="1524550" y="759"/>
                  </a:lnTo>
                  <a:lnTo>
                    <a:pt x="1476756" y="0"/>
                  </a:lnTo>
                  <a:close/>
                </a:path>
              </a:pathLst>
            </a:custGeom>
            <a:solidFill>
              <a:srgbClr val="F7AB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78958" y="1475993"/>
              <a:ext cx="2954020" cy="2955290"/>
            </a:xfrm>
            <a:custGeom>
              <a:avLst/>
              <a:gdLst/>
              <a:ahLst/>
              <a:cxnLst/>
              <a:rect l="l" t="t" r="r" b="b"/>
              <a:pathLst>
                <a:path w="2954020" h="2955290">
                  <a:moveTo>
                    <a:pt x="0" y="1477518"/>
                  </a:moveTo>
                  <a:lnTo>
                    <a:pt x="758" y="1429701"/>
                  </a:lnTo>
                  <a:lnTo>
                    <a:pt x="3019" y="1382264"/>
                  </a:lnTo>
                  <a:lnTo>
                    <a:pt x="6760" y="1335228"/>
                  </a:lnTo>
                  <a:lnTo>
                    <a:pt x="11956" y="1288618"/>
                  </a:lnTo>
                  <a:lnTo>
                    <a:pt x="18587" y="1242456"/>
                  </a:lnTo>
                  <a:lnTo>
                    <a:pt x="26627" y="1196764"/>
                  </a:lnTo>
                  <a:lnTo>
                    <a:pt x="36056" y="1151567"/>
                  </a:lnTo>
                  <a:lnTo>
                    <a:pt x="46849" y="1106886"/>
                  </a:lnTo>
                  <a:lnTo>
                    <a:pt x="58984" y="1062746"/>
                  </a:lnTo>
                  <a:lnTo>
                    <a:pt x="72438" y="1019167"/>
                  </a:lnTo>
                  <a:lnTo>
                    <a:pt x="87188" y="976175"/>
                  </a:lnTo>
                  <a:lnTo>
                    <a:pt x="103211" y="933791"/>
                  </a:lnTo>
                  <a:lnTo>
                    <a:pt x="120484" y="892038"/>
                  </a:lnTo>
                  <a:lnTo>
                    <a:pt x="138984" y="850940"/>
                  </a:lnTo>
                  <a:lnTo>
                    <a:pt x="158689" y="810519"/>
                  </a:lnTo>
                  <a:lnTo>
                    <a:pt x="179575" y="770799"/>
                  </a:lnTo>
                  <a:lnTo>
                    <a:pt x="201619" y="731802"/>
                  </a:lnTo>
                  <a:lnTo>
                    <a:pt x="224799" y="693551"/>
                  </a:lnTo>
                  <a:lnTo>
                    <a:pt x="249091" y="656069"/>
                  </a:lnTo>
                  <a:lnTo>
                    <a:pt x="274474" y="619379"/>
                  </a:lnTo>
                  <a:lnTo>
                    <a:pt x="300923" y="583504"/>
                  </a:lnTo>
                  <a:lnTo>
                    <a:pt x="328415" y="548467"/>
                  </a:lnTo>
                  <a:lnTo>
                    <a:pt x="356929" y="514291"/>
                  </a:lnTo>
                  <a:lnTo>
                    <a:pt x="386441" y="480999"/>
                  </a:lnTo>
                  <a:lnTo>
                    <a:pt x="416928" y="448613"/>
                  </a:lnTo>
                  <a:lnTo>
                    <a:pt x="448367" y="417158"/>
                  </a:lnTo>
                  <a:lnTo>
                    <a:pt x="480735" y="386654"/>
                  </a:lnTo>
                  <a:lnTo>
                    <a:pt x="514010" y="357127"/>
                  </a:lnTo>
                  <a:lnTo>
                    <a:pt x="548168" y="328598"/>
                  </a:lnTo>
                  <a:lnTo>
                    <a:pt x="583186" y="301090"/>
                  </a:lnTo>
                  <a:lnTo>
                    <a:pt x="619042" y="274626"/>
                  </a:lnTo>
                  <a:lnTo>
                    <a:pt x="655713" y="249230"/>
                  </a:lnTo>
                  <a:lnTo>
                    <a:pt x="693175" y="224925"/>
                  </a:lnTo>
                  <a:lnTo>
                    <a:pt x="731407" y="201732"/>
                  </a:lnTo>
                  <a:lnTo>
                    <a:pt x="770384" y="179675"/>
                  </a:lnTo>
                  <a:lnTo>
                    <a:pt x="810084" y="158778"/>
                  </a:lnTo>
                  <a:lnTo>
                    <a:pt x="850484" y="139062"/>
                  </a:lnTo>
                  <a:lnTo>
                    <a:pt x="891561" y="120552"/>
                  </a:lnTo>
                  <a:lnTo>
                    <a:pt x="933293" y="103269"/>
                  </a:lnTo>
                  <a:lnTo>
                    <a:pt x="975655" y="87237"/>
                  </a:lnTo>
                  <a:lnTo>
                    <a:pt x="1018627" y="72479"/>
                  </a:lnTo>
                  <a:lnTo>
                    <a:pt x="1062183" y="59018"/>
                  </a:lnTo>
                  <a:lnTo>
                    <a:pt x="1106302" y="46876"/>
                  </a:lnTo>
                  <a:lnTo>
                    <a:pt x="1150961" y="36076"/>
                  </a:lnTo>
                  <a:lnTo>
                    <a:pt x="1196136" y="26643"/>
                  </a:lnTo>
                  <a:lnTo>
                    <a:pt x="1241805" y="18597"/>
                  </a:lnTo>
                  <a:lnTo>
                    <a:pt x="1287945" y="11963"/>
                  </a:lnTo>
                  <a:lnTo>
                    <a:pt x="1334533" y="6764"/>
                  </a:lnTo>
                  <a:lnTo>
                    <a:pt x="1381546" y="3021"/>
                  </a:lnTo>
                  <a:lnTo>
                    <a:pt x="1428961" y="759"/>
                  </a:lnTo>
                  <a:lnTo>
                    <a:pt x="1476756" y="0"/>
                  </a:lnTo>
                  <a:lnTo>
                    <a:pt x="1524550" y="759"/>
                  </a:lnTo>
                  <a:lnTo>
                    <a:pt x="1571965" y="3021"/>
                  </a:lnTo>
                  <a:lnTo>
                    <a:pt x="1618978" y="6764"/>
                  </a:lnTo>
                  <a:lnTo>
                    <a:pt x="1665566" y="11963"/>
                  </a:lnTo>
                  <a:lnTo>
                    <a:pt x="1711706" y="18597"/>
                  </a:lnTo>
                  <a:lnTo>
                    <a:pt x="1757375" y="26643"/>
                  </a:lnTo>
                  <a:lnTo>
                    <a:pt x="1802550" y="36076"/>
                  </a:lnTo>
                  <a:lnTo>
                    <a:pt x="1847209" y="46876"/>
                  </a:lnTo>
                  <a:lnTo>
                    <a:pt x="1891328" y="59018"/>
                  </a:lnTo>
                  <a:lnTo>
                    <a:pt x="1934884" y="72479"/>
                  </a:lnTo>
                  <a:lnTo>
                    <a:pt x="1977856" y="87237"/>
                  </a:lnTo>
                  <a:lnTo>
                    <a:pt x="2020218" y="103269"/>
                  </a:lnTo>
                  <a:lnTo>
                    <a:pt x="2061950" y="120552"/>
                  </a:lnTo>
                  <a:lnTo>
                    <a:pt x="2103027" y="139062"/>
                  </a:lnTo>
                  <a:lnTo>
                    <a:pt x="2143427" y="158778"/>
                  </a:lnTo>
                  <a:lnTo>
                    <a:pt x="2183127" y="179675"/>
                  </a:lnTo>
                  <a:lnTo>
                    <a:pt x="2222104" y="201732"/>
                  </a:lnTo>
                  <a:lnTo>
                    <a:pt x="2260336" y="224925"/>
                  </a:lnTo>
                  <a:lnTo>
                    <a:pt x="2297798" y="249230"/>
                  </a:lnTo>
                  <a:lnTo>
                    <a:pt x="2334469" y="274626"/>
                  </a:lnTo>
                  <a:lnTo>
                    <a:pt x="2370325" y="301090"/>
                  </a:lnTo>
                  <a:lnTo>
                    <a:pt x="2405343" y="328598"/>
                  </a:lnTo>
                  <a:lnTo>
                    <a:pt x="2439501" y="357127"/>
                  </a:lnTo>
                  <a:lnTo>
                    <a:pt x="2472776" y="386654"/>
                  </a:lnTo>
                  <a:lnTo>
                    <a:pt x="2505144" y="417158"/>
                  </a:lnTo>
                  <a:lnTo>
                    <a:pt x="2536583" y="448613"/>
                  </a:lnTo>
                  <a:lnTo>
                    <a:pt x="2567070" y="480999"/>
                  </a:lnTo>
                  <a:lnTo>
                    <a:pt x="2596582" y="514291"/>
                  </a:lnTo>
                  <a:lnTo>
                    <a:pt x="2625096" y="548467"/>
                  </a:lnTo>
                  <a:lnTo>
                    <a:pt x="2652588" y="583504"/>
                  </a:lnTo>
                  <a:lnTo>
                    <a:pt x="2679037" y="619379"/>
                  </a:lnTo>
                  <a:lnTo>
                    <a:pt x="2704420" y="656069"/>
                  </a:lnTo>
                  <a:lnTo>
                    <a:pt x="2728712" y="693551"/>
                  </a:lnTo>
                  <a:lnTo>
                    <a:pt x="2751892" y="731802"/>
                  </a:lnTo>
                  <a:lnTo>
                    <a:pt x="2773936" y="770799"/>
                  </a:lnTo>
                  <a:lnTo>
                    <a:pt x="2794822" y="810519"/>
                  </a:lnTo>
                  <a:lnTo>
                    <a:pt x="2814527" y="850940"/>
                  </a:lnTo>
                  <a:lnTo>
                    <a:pt x="2833027" y="892038"/>
                  </a:lnTo>
                  <a:lnTo>
                    <a:pt x="2850300" y="933791"/>
                  </a:lnTo>
                  <a:lnTo>
                    <a:pt x="2866323" y="976175"/>
                  </a:lnTo>
                  <a:lnTo>
                    <a:pt x="2881073" y="1019167"/>
                  </a:lnTo>
                  <a:lnTo>
                    <a:pt x="2894527" y="1062746"/>
                  </a:lnTo>
                  <a:lnTo>
                    <a:pt x="2906662" y="1106886"/>
                  </a:lnTo>
                  <a:lnTo>
                    <a:pt x="2917455" y="1151567"/>
                  </a:lnTo>
                  <a:lnTo>
                    <a:pt x="2926884" y="1196764"/>
                  </a:lnTo>
                  <a:lnTo>
                    <a:pt x="2934924" y="1242456"/>
                  </a:lnTo>
                  <a:lnTo>
                    <a:pt x="2941555" y="1288618"/>
                  </a:lnTo>
                  <a:lnTo>
                    <a:pt x="2946751" y="1335228"/>
                  </a:lnTo>
                  <a:lnTo>
                    <a:pt x="2950492" y="1382264"/>
                  </a:lnTo>
                  <a:lnTo>
                    <a:pt x="2952753" y="1429701"/>
                  </a:lnTo>
                  <a:lnTo>
                    <a:pt x="2953512" y="1477518"/>
                  </a:lnTo>
                  <a:lnTo>
                    <a:pt x="2952753" y="1525334"/>
                  </a:lnTo>
                  <a:lnTo>
                    <a:pt x="2950492" y="1572771"/>
                  </a:lnTo>
                  <a:lnTo>
                    <a:pt x="2946751" y="1619807"/>
                  </a:lnTo>
                  <a:lnTo>
                    <a:pt x="2941555" y="1666417"/>
                  </a:lnTo>
                  <a:lnTo>
                    <a:pt x="2934924" y="1712579"/>
                  </a:lnTo>
                  <a:lnTo>
                    <a:pt x="2926884" y="1758271"/>
                  </a:lnTo>
                  <a:lnTo>
                    <a:pt x="2917455" y="1803468"/>
                  </a:lnTo>
                  <a:lnTo>
                    <a:pt x="2906662" y="1848149"/>
                  </a:lnTo>
                  <a:lnTo>
                    <a:pt x="2894527" y="1892289"/>
                  </a:lnTo>
                  <a:lnTo>
                    <a:pt x="2881073" y="1935868"/>
                  </a:lnTo>
                  <a:lnTo>
                    <a:pt x="2866323" y="1978860"/>
                  </a:lnTo>
                  <a:lnTo>
                    <a:pt x="2850300" y="2021244"/>
                  </a:lnTo>
                  <a:lnTo>
                    <a:pt x="2833027" y="2062997"/>
                  </a:lnTo>
                  <a:lnTo>
                    <a:pt x="2814527" y="2104095"/>
                  </a:lnTo>
                  <a:lnTo>
                    <a:pt x="2794822" y="2144516"/>
                  </a:lnTo>
                  <a:lnTo>
                    <a:pt x="2773936" y="2184236"/>
                  </a:lnTo>
                  <a:lnTo>
                    <a:pt x="2751892" y="2223233"/>
                  </a:lnTo>
                  <a:lnTo>
                    <a:pt x="2728712" y="2261484"/>
                  </a:lnTo>
                  <a:lnTo>
                    <a:pt x="2704420" y="2298966"/>
                  </a:lnTo>
                  <a:lnTo>
                    <a:pt x="2679037" y="2335656"/>
                  </a:lnTo>
                  <a:lnTo>
                    <a:pt x="2652588" y="2371531"/>
                  </a:lnTo>
                  <a:lnTo>
                    <a:pt x="2625096" y="2406568"/>
                  </a:lnTo>
                  <a:lnTo>
                    <a:pt x="2596582" y="2440744"/>
                  </a:lnTo>
                  <a:lnTo>
                    <a:pt x="2567070" y="2474036"/>
                  </a:lnTo>
                  <a:lnTo>
                    <a:pt x="2536583" y="2506422"/>
                  </a:lnTo>
                  <a:lnTo>
                    <a:pt x="2505144" y="2537877"/>
                  </a:lnTo>
                  <a:lnTo>
                    <a:pt x="2472776" y="2568381"/>
                  </a:lnTo>
                  <a:lnTo>
                    <a:pt x="2439501" y="2597908"/>
                  </a:lnTo>
                  <a:lnTo>
                    <a:pt x="2405343" y="2626437"/>
                  </a:lnTo>
                  <a:lnTo>
                    <a:pt x="2370325" y="2653945"/>
                  </a:lnTo>
                  <a:lnTo>
                    <a:pt x="2334469" y="2680409"/>
                  </a:lnTo>
                  <a:lnTo>
                    <a:pt x="2297798" y="2705805"/>
                  </a:lnTo>
                  <a:lnTo>
                    <a:pt x="2260336" y="2730110"/>
                  </a:lnTo>
                  <a:lnTo>
                    <a:pt x="2222104" y="2753303"/>
                  </a:lnTo>
                  <a:lnTo>
                    <a:pt x="2183127" y="2775360"/>
                  </a:lnTo>
                  <a:lnTo>
                    <a:pt x="2143427" y="2796257"/>
                  </a:lnTo>
                  <a:lnTo>
                    <a:pt x="2103027" y="2815973"/>
                  </a:lnTo>
                  <a:lnTo>
                    <a:pt x="2061950" y="2834483"/>
                  </a:lnTo>
                  <a:lnTo>
                    <a:pt x="2020218" y="2851766"/>
                  </a:lnTo>
                  <a:lnTo>
                    <a:pt x="1977856" y="2867798"/>
                  </a:lnTo>
                  <a:lnTo>
                    <a:pt x="1934884" y="2882556"/>
                  </a:lnTo>
                  <a:lnTo>
                    <a:pt x="1891328" y="2896017"/>
                  </a:lnTo>
                  <a:lnTo>
                    <a:pt x="1847209" y="2908159"/>
                  </a:lnTo>
                  <a:lnTo>
                    <a:pt x="1802550" y="2918959"/>
                  </a:lnTo>
                  <a:lnTo>
                    <a:pt x="1757375" y="2928392"/>
                  </a:lnTo>
                  <a:lnTo>
                    <a:pt x="1711706" y="2936438"/>
                  </a:lnTo>
                  <a:lnTo>
                    <a:pt x="1665566" y="2943072"/>
                  </a:lnTo>
                  <a:lnTo>
                    <a:pt x="1618978" y="2948271"/>
                  </a:lnTo>
                  <a:lnTo>
                    <a:pt x="1571965" y="2952014"/>
                  </a:lnTo>
                  <a:lnTo>
                    <a:pt x="1524550" y="2954276"/>
                  </a:lnTo>
                  <a:lnTo>
                    <a:pt x="1476756" y="2955036"/>
                  </a:lnTo>
                  <a:lnTo>
                    <a:pt x="1428961" y="2954276"/>
                  </a:lnTo>
                  <a:lnTo>
                    <a:pt x="1381546" y="2952014"/>
                  </a:lnTo>
                  <a:lnTo>
                    <a:pt x="1334533" y="2948271"/>
                  </a:lnTo>
                  <a:lnTo>
                    <a:pt x="1287945" y="2943072"/>
                  </a:lnTo>
                  <a:lnTo>
                    <a:pt x="1241805" y="2936438"/>
                  </a:lnTo>
                  <a:lnTo>
                    <a:pt x="1196136" y="2928392"/>
                  </a:lnTo>
                  <a:lnTo>
                    <a:pt x="1150961" y="2918959"/>
                  </a:lnTo>
                  <a:lnTo>
                    <a:pt x="1106302" y="2908159"/>
                  </a:lnTo>
                  <a:lnTo>
                    <a:pt x="1062183" y="2896017"/>
                  </a:lnTo>
                  <a:lnTo>
                    <a:pt x="1018627" y="2882556"/>
                  </a:lnTo>
                  <a:lnTo>
                    <a:pt x="975655" y="2867798"/>
                  </a:lnTo>
                  <a:lnTo>
                    <a:pt x="933293" y="2851766"/>
                  </a:lnTo>
                  <a:lnTo>
                    <a:pt x="891561" y="2834483"/>
                  </a:lnTo>
                  <a:lnTo>
                    <a:pt x="850484" y="2815973"/>
                  </a:lnTo>
                  <a:lnTo>
                    <a:pt x="810084" y="2796257"/>
                  </a:lnTo>
                  <a:lnTo>
                    <a:pt x="770384" y="2775360"/>
                  </a:lnTo>
                  <a:lnTo>
                    <a:pt x="731407" y="2753303"/>
                  </a:lnTo>
                  <a:lnTo>
                    <a:pt x="693175" y="2730110"/>
                  </a:lnTo>
                  <a:lnTo>
                    <a:pt x="655713" y="2705805"/>
                  </a:lnTo>
                  <a:lnTo>
                    <a:pt x="619042" y="2680409"/>
                  </a:lnTo>
                  <a:lnTo>
                    <a:pt x="583186" y="2653945"/>
                  </a:lnTo>
                  <a:lnTo>
                    <a:pt x="548168" y="2626437"/>
                  </a:lnTo>
                  <a:lnTo>
                    <a:pt x="514010" y="2597908"/>
                  </a:lnTo>
                  <a:lnTo>
                    <a:pt x="480735" y="2568381"/>
                  </a:lnTo>
                  <a:lnTo>
                    <a:pt x="448367" y="2537877"/>
                  </a:lnTo>
                  <a:lnTo>
                    <a:pt x="416928" y="2506422"/>
                  </a:lnTo>
                  <a:lnTo>
                    <a:pt x="386441" y="2474036"/>
                  </a:lnTo>
                  <a:lnTo>
                    <a:pt x="356929" y="2440744"/>
                  </a:lnTo>
                  <a:lnTo>
                    <a:pt x="328415" y="2406568"/>
                  </a:lnTo>
                  <a:lnTo>
                    <a:pt x="300923" y="2371531"/>
                  </a:lnTo>
                  <a:lnTo>
                    <a:pt x="274474" y="2335656"/>
                  </a:lnTo>
                  <a:lnTo>
                    <a:pt x="249091" y="2298966"/>
                  </a:lnTo>
                  <a:lnTo>
                    <a:pt x="224799" y="2261484"/>
                  </a:lnTo>
                  <a:lnTo>
                    <a:pt x="201619" y="2223233"/>
                  </a:lnTo>
                  <a:lnTo>
                    <a:pt x="179575" y="2184236"/>
                  </a:lnTo>
                  <a:lnTo>
                    <a:pt x="158689" y="2144516"/>
                  </a:lnTo>
                  <a:lnTo>
                    <a:pt x="138984" y="2104095"/>
                  </a:lnTo>
                  <a:lnTo>
                    <a:pt x="120484" y="2062997"/>
                  </a:lnTo>
                  <a:lnTo>
                    <a:pt x="103211" y="2021244"/>
                  </a:lnTo>
                  <a:lnTo>
                    <a:pt x="87188" y="1978860"/>
                  </a:lnTo>
                  <a:lnTo>
                    <a:pt x="72438" y="1935868"/>
                  </a:lnTo>
                  <a:lnTo>
                    <a:pt x="58984" y="1892289"/>
                  </a:lnTo>
                  <a:lnTo>
                    <a:pt x="46849" y="1848149"/>
                  </a:lnTo>
                  <a:lnTo>
                    <a:pt x="36056" y="1803468"/>
                  </a:lnTo>
                  <a:lnTo>
                    <a:pt x="26627" y="1758271"/>
                  </a:lnTo>
                  <a:lnTo>
                    <a:pt x="18587" y="1712579"/>
                  </a:lnTo>
                  <a:lnTo>
                    <a:pt x="11956" y="1666417"/>
                  </a:lnTo>
                  <a:lnTo>
                    <a:pt x="6760" y="1619807"/>
                  </a:lnTo>
                  <a:lnTo>
                    <a:pt x="3019" y="1572771"/>
                  </a:lnTo>
                  <a:lnTo>
                    <a:pt x="758" y="1525334"/>
                  </a:lnTo>
                  <a:lnTo>
                    <a:pt x="0" y="1477518"/>
                  </a:lnTo>
                  <a:close/>
                </a:path>
              </a:pathLst>
            </a:custGeom>
            <a:ln w="25400">
              <a:solidFill>
                <a:srgbClr val="F7AB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6028" y="1171955"/>
              <a:ext cx="4347972" cy="3945634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C7098409-4BAF-6F4E-664A-35D1CBEB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71" y="233742"/>
            <a:ext cx="949307" cy="938213"/>
          </a:xfrm>
          <a:prstGeom prst="rect">
            <a:avLst/>
          </a:prstGeom>
        </p:spPr>
      </p:pic>
      <p:grpSp>
        <p:nvGrpSpPr>
          <p:cNvPr id="9" name="object 3">
            <a:extLst>
              <a:ext uri="{FF2B5EF4-FFF2-40B4-BE49-F238E27FC236}">
                <a16:creationId xmlns:a16="http://schemas.microsoft.com/office/drawing/2014/main" id="{98DE0AAD-6DAF-0BB0-E694-AF1C8EFC0C4E}"/>
              </a:ext>
            </a:extLst>
          </p:cNvPr>
          <p:cNvGrpSpPr/>
          <p:nvPr/>
        </p:nvGrpSpPr>
        <p:grpSpPr>
          <a:xfrm>
            <a:off x="609600" y="425450"/>
            <a:ext cx="1219200" cy="304800"/>
            <a:chOff x="7755636" y="307860"/>
            <a:chExt cx="1088136" cy="220979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1E65FE62-7407-0CA6-F348-4F03DF6C269B}"/>
                </a:ext>
              </a:extLst>
            </p:cNvPr>
            <p:cNvSpPr/>
            <p:nvPr/>
          </p:nvSpPr>
          <p:spPr>
            <a:xfrm>
              <a:off x="7947659" y="307860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43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231343" y="220459"/>
                  </a:lnTo>
                  <a:lnTo>
                    <a:pt x="231343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8E5095B0-C132-9B53-A7EA-8B724EAABF91}"/>
                </a:ext>
              </a:extLst>
            </p:cNvPr>
            <p:cNvSpPr/>
            <p:nvPr/>
          </p:nvSpPr>
          <p:spPr>
            <a:xfrm>
              <a:off x="8188452" y="307860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5091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655091" y="220459"/>
                  </a:lnTo>
                  <a:lnTo>
                    <a:pt x="65509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2193912D-1F85-88A7-CAF8-231E778D563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6616" y="367283"/>
              <a:ext cx="176783" cy="79248"/>
            </a:xfrm>
            <a:prstGeom prst="rect">
              <a:avLst/>
            </a:prstGeom>
          </p:spPr>
        </p:pic>
        <p:pic>
          <p:nvPicPr>
            <p:cNvPr id="13" name="object 7">
              <a:extLst>
                <a:ext uri="{FF2B5EF4-FFF2-40B4-BE49-F238E27FC236}">
                  <a16:creationId xmlns:a16="http://schemas.microsoft.com/office/drawing/2014/main" id="{7AF01120-B7F0-9679-4169-04014E032DC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55636" y="323087"/>
              <a:ext cx="176783" cy="193548"/>
            </a:xfrm>
            <a:prstGeom prst="rect">
              <a:avLst/>
            </a:prstGeom>
          </p:spPr>
        </p:pic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F4477BE7-85FF-B1FF-0940-F0572F2013C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2648" y="385571"/>
              <a:ext cx="336803" cy="990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sp>
          <p:nvSpPr>
            <p:cNvPr id="3" name="object 3"/>
            <p:cNvSpPr/>
            <p:nvPr/>
          </p:nvSpPr>
          <p:spPr>
            <a:xfrm>
              <a:off x="7947659" y="307860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43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231343" y="220459"/>
                  </a:lnTo>
                  <a:lnTo>
                    <a:pt x="231343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8452" y="307860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5091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655091" y="220459"/>
                  </a:lnTo>
                  <a:lnTo>
                    <a:pt x="65509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6616" y="367283"/>
              <a:ext cx="176783" cy="792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55635" y="323087"/>
              <a:ext cx="176783" cy="1935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32647" y="385571"/>
              <a:ext cx="336803" cy="990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27532" y="1432559"/>
              <a:ext cx="7620000" cy="697865"/>
            </a:xfrm>
            <a:custGeom>
              <a:avLst/>
              <a:gdLst/>
              <a:ahLst/>
              <a:cxnLst/>
              <a:rect l="l" t="t" r="r" b="b"/>
              <a:pathLst>
                <a:path w="7620000" h="697864">
                  <a:moveTo>
                    <a:pt x="7232904" y="0"/>
                  </a:moveTo>
                  <a:lnTo>
                    <a:pt x="386689" y="0"/>
                  </a:lnTo>
                  <a:lnTo>
                    <a:pt x="338353" y="2412"/>
                  </a:lnTo>
                  <a:lnTo>
                    <a:pt x="291757" y="9398"/>
                  </a:lnTo>
                  <a:lnTo>
                    <a:pt x="247281" y="21082"/>
                  </a:lnTo>
                  <a:lnTo>
                    <a:pt x="205282" y="36957"/>
                  </a:lnTo>
                  <a:lnTo>
                    <a:pt x="166141" y="57023"/>
                  </a:lnTo>
                  <a:lnTo>
                    <a:pt x="130213" y="81153"/>
                  </a:lnTo>
                  <a:lnTo>
                    <a:pt x="97878" y="109093"/>
                  </a:lnTo>
                  <a:lnTo>
                    <a:pt x="69507" y="140716"/>
                  </a:lnTo>
                  <a:lnTo>
                    <a:pt x="45478" y="176022"/>
                  </a:lnTo>
                  <a:lnTo>
                    <a:pt x="26136" y="214503"/>
                  </a:lnTo>
                  <a:lnTo>
                    <a:pt x="11861" y="256286"/>
                  </a:lnTo>
                  <a:lnTo>
                    <a:pt x="3022" y="301117"/>
                  </a:lnTo>
                  <a:lnTo>
                    <a:pt x="0" y="348742"/>
                  </a:lnTo>
                  <a:lnTo>
                    <a:pt x="3022" y="396367"/>
                  </a:lnTo>
                  <a:lnTo>
                    <a:pt x="11861" y="441198"/>
                  </a:lnTo>
                  <a:lnTo>
                    <a:pt x="26149" y="482981"/>
                  </a:lnTo>
                  <a:lnTo>
                    <a:pt x="45491" y="521589"/>
                  </a:lnTo>
                  <a:lnTo>
                    <a:pt x="69532" y="556768"/>
                  </a:lnTo>
                  <a:lnTo>
                    <a:pt x="97917" y="588391"/>
                  </a:lnTo>
                  <a:lnTo>
                    <a:pt x="130251" y="616331"/>
                  </a:lnTo>
                  <a:lnTo>
                    <a:pt x="166179" y="640461"/>
                  </a:lnTo>
                  <a:lnTo>
                    <a:pt x="205320" y="660527"/>
                  </a:lnTo>
                  <a:lnTo>
                    <a:pt x="247307" y="676529"/>
                  </a:lnTo>
                  <a:lnTo>
                    <a:pt x="291782" y="688086"/>
                  </a:lnTo>
                  <a:lnTo>
                    <a:pt x="338366" y="695071"/>
                  </a:lnTo>
                  <a:lnTo>
                    <a:pt x="386689" y="697484"/>
                  </a:lnTo>
                  <a:lnTo>
                    <a:pt x="7232904" y="697484"/>
                  </a:lnTo>
                  <a:lnTo>
                    <a:pt x="7281291" y="695071"/>
                  </a:lnTo>
                  <a:lnTo>
                    <a:pt x="7327900" y="688086"/>
                  </a:lnTo>
                  <a:lnTo>
                    <a:pt x="7372350" y="676529"/>
                  </a:lnTo>
                  <a:lnTo>
                    <a:pt x="7414387" y="660527"/>
                  </a:lnTo>
                  <a:lnTo>
                    <a:pt x="7453503" y="640461"/>
                  </a:lnTo>
                  <a:lnTo>
                    <a:pt x="7489444" y="616331"/>
                  </a:lnTo>
                  <a:lnTo>
                    <a:pt x="7521702" y="588391"/>
                  </a:lnTo>
                  <a:lnTo>
                    <a:pt x="7550150" y="556768"/>
                  </a:lnTo>
                  <a:lnTo>
                    <a:pt x="7574153" y="521589"/>
                  </a:lnTo>
                  <a:lnTo>
                    <a:pt x="7593457" y="482981"/>
                  </a:lnTo>
                  <a:lnTo>
                    <a:pt x="7607808" y="441198"/>
                  </a:lnTo>
                  <a:lnTo>
                    <a:pt x="7616571" y="396367"/>
                  </a:lnTo>
                  <a:lnTo>
                    <a:pt x="7619619" y="348742"/>
                  </a:lnTo>
                  <a:lnTo>
                    <a:pt x="7616571" y="301117"/>
                  </a:lnTo>
                  <a:lnTo>
                    <a:pt x="7607808" y="256286"/>
                  </a:lnTo>
                  <a:lnTo>
                    <a:pt x="7593457" y="214503"/>
                  </a:lnTo>
                  <a:lnTo>
                    <a:pt x="7574153" y="175895"/>
                  </a:lnTo>
                  <a:lnTo>
                    <a:pt x="7550150" y="140716"/>
                  </a:lnTo>
                  <a:lnTo>
                    <a:pt x="7521702" y="109093"/>
                  </a:lnTo>
                  <a:lnTo>
                    <a:pt x="7489444" y="81153"/>
                  </a:lnTo>
                  <a:lnTo>
                    <a:pt x="7453503" y="57023"/>
                  </a:lnTo>
                  <a:lnTo>
                    <a:pt x="7414387" y="36957"/>
                  </a:lnTo>
                  <a:lnTo>
                    <a:pt x="7372350" y="20955"/>
                  </a:lnTo>
                  <a:lnTo>
                    <a:pt x="7327900" y="9398"/>
                  </a:lnTo>
                  <a:lnTo>
                    <a:pt x="7281291" y="2412"/>
                  </a:lnTo>
                  <a:lnTo>
                    <a:pt x="723290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7532" y="1432559"/>
              <a:ext cx="1414145" cy="697865"/>
            </a:xfrm>
            <a:custGeom>
              <a:avLst/>
              <a:gdLst/>
              <a:ahLst/>
              <a:cxnLst/>
              <a:rect l="l" t="t" r="r" b="b"/>
              <a:pathLst>
                <a:path w="1414145" h="697864">
                  <a:moveTo>
                    <a:pt x="1027049" y="0"/>
                  </a:moveTo>
                  <a:lnTo>
                    <a:pt x="386715" y="0"/>
                  </a:lnTo>
                  <a:lnTo>
                    <a:pt x="338378" y="2412"/>
                  </a:lnTo>
                  <a:lnTo>
                    <a:pt x="291782" y="9398"/>
                  </a:lnTo>
                  <a:lnTo>
                    <a:pt x="247294" y="21082"/>
                  </a:lnTo>
                  <a:lnTo>
                    <a:pt x="205295" y="36957"/>
                  </a:lnTo>
                  <a:lnTo>
                    <a:pt x="166154" y="57023"/>
                  </a:lnTo>
                  <a:lnTo>
                    <a:pt x="130225" y="81153"/>
                  </a:lnTo>
                  <a:lnTo>
                    <a:pt x="97891" y="109093"/>
                  </a:lnTo>
                  <a:lnTo>
                    <a:pt x="69519" y="140716"/>
                  </a:lnTo>
                  <a:lnTo>
                    <a:pt x="45478" y="176022"/>
                  </a:lnTo>
                  <a:lnTo>
                    <a:pt x="26136" y="214503"/>
                  </a:lnTo>
                  <a:lnTo>
                    <a:pt x="11861" y="256286"/>
                  </a:lnTo>
                  <a:lnTo>
                    <a:pt x="3022" y="301117"/>
                  </a:lnTo>
                  <a:lnTo>
                    <a:pt x="0" y="348742"/>
                  </a:lnTo>
                  <a:lnTo>
                    <a:pt x="3022" y="396367"/>
                  </a:lnTo>
                  <a:lnTo>
                    <a:pt x="11861" y="441198"/>
                  </a:lnTo>
                  <a:lnTo>
                    <a:pt x="26149" y="482981"/>
                  </a:lnTo>
                  <a:lnTo>
                    <a:pt x="45491" y="521589"/>
                  </a:lnTo>
                  <a:lnTo>
                    <a:pt x="69545" y="556768"/>
                  </a:lnTo>
                  <a:lnTo>
                    <a:pt x="97917" y="588391"/>
                  </a:lnTo>
                  <a:lnTo>
                    <a:pt x="130263" y="616331"/>
                  </a:lnTo>
                  <a:lnTo>
                    <a:pt x="166192" y="640461"/>
                  </a:lnTo>
                  <a:lnTo>
                    <a:pt x="205333" y="660527"/>
                  </a:lnTo>
                  <a:lnTo>
                    <a:pt x="247332" y="676529"/>
                  </a:lnTo>
                  <a:lnTo>
                    <a:pt x="291807" y="688086"/>
                  </a:lnTo>
                  <a:lnTo>
                    <a:pt x="338391" y="695071"/>
                  </a:lnTo>
                  <a:lnTo>
                    <a:pt x="386715" y="697484"/>
                  </a:lnTo>
                  <a:lnTo>
                    <a:pt x="1027049" y="697484"/>
                  </a:lnTo>
                  <a:lnTo>
                    <a:pt x="1075436" y="695071"/>
                  </a:lnTo>
                  <a:lnTo>
                    <a:pt x="1122045" y="688086"/>
                  </a:lnTo>
                  <a:lnTo>
                    <a:pt x="1166495" y="676529"/>
                  </a:lnTo>
                  <a:lnTo>
                    <a:pt x="1208405" y="660527"/>
                  </a:lnTo>
                  <a:lnTo>
                    <a:pt x="1247648" y="640461"/>
                  </a:lnTo>
                  <a:lnTo>
                    <a:pt x="1283589" y="616331"/>
                  </a:lnTo>
                  <a:lnTo>
                    <a:pt x="1315847" y="588391"/>
                  </a:lnTo>
                  <a:lnTo>
                    <a:pt x="1344295" y="556768"/>
                  </a:lnTo>
                  <a:lnTo>
                    <a:pt x="1368298" y="521589"/>
                  </a:lnTo>
                  <a:lnTo>
                    <a:pt x="1387602" y="482981"/>
                  </a:lnTo>
                  <a:lnTo>
                    <a:pt x="1401953" y="441198"/>
                  </a:lnTo>
                  <a:lnTo>
                    <a:pt x="1410716" y="396367"/>
                  </a:lnTo>
                  <a:lnTo>
                    <a:pt x="1413764" y="348742"/>
                  </a:lnTo>
                  <a:lnTo>
                    <a:pt x="1410716" y="301117"/>
                  </a:lnTo>
                  <a:lnTo>
                    <a:pt x="1401953" y="256286"/>
                  </a:lnTo>
                  <a:lnTo>
                    <a:pt x="1387602" y="214503"/>
                  </a:lnTo>
                  <a:lnTo>
                    <a:pt x="1368298" y="175895"/>
                  </a:lnTo>
                  <a:lnTo>
                    <a:pt x="1344295" y="140716"/>
                  </a:lnTo>
                  <a:lnTo>
                    <a:pt x="1315847" y="109093"/>
                  </a:lnTo>
                  <a:lnTo>
                    <a:pt x="1283589" y="81153"/>
                  </a:lnTo>
                  <a:lnTo>
                    <a:pt x="1247648" y="57023"/>
                  </a:lnTo>
                  <a:lnTo>
                    <a:pt x="1208532" y="36957"/>
                  </a:lnTo>
                  <a:lnTo>
                    <a:pt x="1166495" y="20955"/>
                  </a:lnTo>
                  <a:lnTo>
                    <a:pt x="1122045" y="9398"/>
                  </a:lnTo>
                  <a:lnTo>
                    <a:pt x="1075436" y="2412"/>
                  </a:lnTo>
                  <a:lnTo>
                    <a:pt x="1027049" y="0"/>
                  </a:lnTo>
                  <a:close/>
                </a:path>
              </a:pathLst>
            </a:custGeom>
            <a:solidFill>
              <a:srgbClr val="00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7532" y="2229611"/>
              <a:ext cx="7609205" cy="434340"/>
            </a:xfrm>
            <a:custGeom>
              <a:avLst/>
              <a:gdLst/>
              <a:ahLst/>
              <a:cxnLst/>
              <a:rect l="l" t="t" r="r" b="b"/>
              <a:pathLst>
                <a:path w="7609205" h="434339">
                  <a:moveTo>
                    <a:pt x="7391781" y="0"/>
                  </a:moveTo>
                  <a:lnTo>
                    <a:pt x="217119" y="0"/>
                  </a:lnTo>
                  <a:lnTo>
                    <a:pt x="167487" y="5715"/>
                  </a:lnTo>
                  <a:lnTo>
                    <a:pt x="121843" y="22098"/>
                  </a:lnTo>
                  <a:lnTo>
                    <a:pt x="81521" y="47879"/>
                  </a:lnTo>
                  <a:lnTo>
                    <a:pt x="47853" y="81406"/>
                  </a:lnTo>
                  <a:lnTo>
                    <a:pt x="22148" y="121793"/>
                  </a:lnTo>
                  <a:lnTo>
                    <a:pt x="5753" y="167386"/>
                  </a:lnTo>
                  <a:lnTo>
                    <a:pt x="0" y="216916"/>
                  </a:lnTo>
                  <a:lnTo>
                    <a:pt x="5765" y="266573"/>
                  </a:lnTo>
                  <a:lnTo>
                    <a:pt x="22161" y="312166"/>
                  </a:lnTo>
                  <a:lnTo>
                    <a:pt x="47866" y="352425"/>
                  </a:lnTo>
                  <a:lnTo>
                    <a:pt x="81546" y="386080"/>
                  </a:lnTo>
                  <a:lnTo>
                    <a:pt x="121869" y="411734"/>
                  </a:lnTo>
                  <a:lnTo>
                    <a:pt x="167500" y="428117"/>
                  </a:lnTo>
                  <a:lnTo>
                    <a:pt x="217119" y="433831"/>
                  </a:lnTo>
                  <a:lnTo>
                    <a:pt x="7391781" y="433831"/>
                  </a:lnTo>
                  <a:lnTo>
                    <a:pt x="7441311" y="428117"/>
                  </a:lnTo>
                  <a:lnTo>
                    <a:pt x="7487031" y="411734"/>
                  </a:lnTo>
                  <a:lnTo>
                    <a:pt x="7527290" y="386080"/>
                  </a:lnTo>
                  <a:lnTo>
                    <a:pt x="7560945" y="352425"/>
                  </a:lnTo>
                  <a:lnTo>
                    <a:pt x="7586726" y="312166"/>
                  </a:lnTo>
                  <a:lnTo>
                    <a:pt x="7603109" y="266573"/>
                  </a:lnTo>
                  <a:lnTo>
                    <a:pt x="7608824" y="216916"/>
                  </a:lnTo>
                  <a:lnTo>
                    <a:pt x="7603109" y="167386"/>
                  </a:lnTo>
                  <a:lnTo>
                    <a:pt x="7586726" y="121793"/>
                  </a:lnTo>
                  <a:lnTo>
                    <a:pt x="7561072" y="81406"/>
                  </a:lnTo>
                  <a:lnTo>
                    <a:pt x="7527290" y="47752"/>
                  </a:lnTo>
                  <a:lnTo>
                    <a:pt x="7487031" y="22098"/>
                  </a:lnTo>
                  <a:lnTo>
                    <a:pt x="7441311" y="5715"/>
                  </a:lnTo>
                  <a:lnTo>
                    <a:pt x="7391781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7532" y="2229611"/>
              <a:ext cx="1408430" cy="434340"/>
            </a:xfrm>
            <a:custGeom>
              <a:avLst/>
              <a:gdLst/>
              <a:ahLst/>
              <a:cxnLst/>
              <a:rect l="l" t="t" r="r" b="b"/>
              <a:pathLst>
                <a:path w="1408430" h="434339">
                  <a:moveTo>
                    <a:pt x="1198499" y="0"/>
                  </a:moveTo>
                  <a:lnTo>
                    <a:pt x="209499" y="0"/>
                  </a:lnTo>
                  <a:lnTo>
                    <a:pt x="161607" y="5715"/>
                  </a:lnTo>
                  <a:lnTo>
                    <a:pt x="117563" y="22098"/>
                  </a:lnTo>
                  <a:lnTo>
                    <a:pt x="78663" y="47879"/>
                  </a:lnTo>
                  <a:lnTo>
                    <a:pt x="46164" y="81406"/>
                  </a:lnTo>
                  <a:lnTo>
                    <a:pt x="21374" y="121793"/>
                  </a:lnTo>
                  <a:lnTo>
                    <a:pt x="5562" y="167386"/>
                  </a:lnTo>
                  <a:lnTo>
                    <a:pt x="0" y="216916"/>
                  </a:lnTo>
                  <a:lnTo>
                    <a:pt x="5562" y="266573"/>
                  </a:lnTo>
                  <a:lnTo>
                    <a:pt x="21386" y="312166"/>
                  </a:lnTo>
                  <a:lnTo>
                    <a:pt x="46189" y="352425"/>
                  </a:lnTo>
                  <a:lnTo>
                    <a:pt x="78676" y="386080"/>
                  </a:lnTo>
                  <a:lnTo>
                    <a:pt x="117589" y="411734"/>
                  </a:lnTo>
                  <a:lnTo>
                    <a:pt x="161620" y="428117"/>
                  </a:lnTo>
                  <a:lnTo>
                    <a:pt x="209499" y="433831"/>
                  </a:lnTo>
                  <a:lnTo>
                    <a:pt x="1198499" y="433831"/>
                  </a:lnTo>
                  <a:lnTo>
                    <a:pt x="1246378" y="428117"/>
                  </a:lnTo>
                  <a:lnTo>
                    <a:pt x="1290447" y="411734"/>
                  </a:lnTo>
                  <a:lnTo>
                    <a:pt x="1329309" y="386080"/>
                  </a:lnTo>
                  <a:lnTo>
                    <a:pt x="1361820" y="352425"/>
                  </a:lnTo>
                  <a:lnTo>
                    <a:pt x="1386586" y="312166"/>
                  </a:lnTo>
                  <a:lnTo>
                    <a:pt x="1402461" y="266573"/>
                  </a:lnTo>
                  <a:lnTo>
                    <a:pt x="1407922" y="216916"/>
                  </a:lnTo>
                  <a:lnTo>
                    <a:pt x="1402461" y="167386"/>
                  </a:lnTo>
                  <a:lnTo>
                    <a:pt x="1386586" y="121793"/>
                  </a:lnTo>
                  <a:lnTo>
                    <a:pt x="1361820" y="81406"/>
                  </a:lnTo>
                  <a:lnTo>
                    <a:pt x="1329309" y="47752"/>
                  </a:lnTo>
                  <a:lnTo>
                    <a:pt x="1290447" y="22098"/>
                  </a:lnTo>
                  <a:lnTo>
                    <a:pt x="1246378" y="5715"/>
                  </a:lnTo>
                  <a:lnTo>
                    <a:pt x="1198499" y="0"/>
                  </a:lnTo>
                  <a:close/>
                </a:path>
              </a:pathLst>
            </a:custGeom>
            <a:solidFill>
              <a:srgbClr val="00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25448" y="2342210"/>
            <a:ext cx="1011555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Área</a:t>
            </a:r>
            <a:r>
              <a:rPr sz="11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responsable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27532" y="2763011"/>
            <a:ext cx="7609205" cy="1831975"/>
            <a:chOff x="827532" y="2763011"/>
            <a:chExt cx="7609205" cy="1831975"/>
          </a:xfrm>
        </p:grpSpPr>
        <p:sp>
          <p:nvSpPr>
            <p:cNvPr id="14" name="object 14"/>
            <p:cNvSpPr/>
            <p:nvPr/>
          </p:nvSpPr>
          <p:spPr>
            <a:xfrm>
              <a:off x="827532" y="2763011"/>
              <a:ext cx="7609205" cy="434340"/>
            </a:xfrm>
            <a:custGeom>
              <a:avLst/>
              <a:gdLst/>
              <a:ahLst/>
              <a:cxnLst/>
              <a:rect l="l" t="t" r="r" b="b"/>
              <a:pathLst>
                <a:path w="7609205" h="434339">
                  <a:moveTo>
                    <a:pt x="7391781" y="0"/>
                  </a:moveTo>
                  <a:lnTo>
                    <a:pt x="217119" y="0"/>
                  </a:lnTo>
                  <a:lnTo>
                    <a:pt x="167487" y="5715"/>
                  </a:lnTo>
                  <a:lnTo>
                    <a:pt x="121843" y="22098"/>
                  </a:lnTo>
                  <a:lnTo>
                    <a:pt x="81521" y="47879"/>
                  </a:lnTo>
                  <a:lnTo>
                    <a:pt x="47853" y="81406"/>
                  </a:lnTo>
                  <a:lnTo>
                    <a:pt x="22148" y="121793"/>
                  </a:lnTo>
                  <a:lnTo>
                    <a:pt x="5753" y="167386"/>
                  </a:lnTo>
                  <a:lnTo>
                    <a:pt x="0" y="216916"/>
                  </a:lnTo>
                  <a:lnTo>
                    <a:pt x="5765" y="266573"/>
                  </a:lnTo>
                  <a:lnTo>
                    <a:pt x="22161" y="312166"/>
                  </a:lnTo>
                  <a:lnTo>
                    <a:pt x="47866" y="352425"/>
                  </a:lnTo>
                  <a:lnTo>
                    <a:pt x="81546" y="386080"/>
                  </a:lnTo>
                  <a:lnTo>
                    <a:pt x="121869" y="411734"/>
                  </a:lnTo>
                  <a:lnTo>
                    <a:pt x="167500" y="428117"/>
                  </a:lnTo>
                  <a:lnTo>
                    <a:pt x="217119" y="433831"/>
                  </a:lnTo>
                  <a:lnTo>
                    <a:pt x="7391781" y="433831"/>
                  </a:lnTo>
                  <a:lnTo>
                    <a:pt x="7441311" y="428117"/>
                  </a:lnTo>
                  <a:lnTo>
                    <a:pt x="7487031" y="411734"/>
                  </a:lnTo>
                  <a:lnTo>
                    <a:pt x="7527290" y="386080"/>
                  </a:lnTo>
                  <a:lnTo>
                    <a:pt x="7560945" y="352425"/>
                  </a:lnTo>
                  <a:lnTo>
                    <a:pt x="7586726" y="312166"/>
                  </a:lnTo>
                  <a:lnTo>
                    <a:pt x="7603109" y="266446"/>
                  </a:lnTo>
                  <a:lnTo>
                    <a:pt x="7608824" y="216916"/>
                  </a:lnTo>
                  <a:lnTo>
                    <a:pt x="7603109" y="167386"/>
                  </a:lnTo>
                  <a:lnTo>
                    <a:pt x="7586726" y="121793"/>
                  </a:lnTo>
                  <a:lnTo>
                    <a:pt x="7560945" y="81406"/>
                  </a:lnTo>
                  <a:lnTo>
                    <a:pt x="7527290" y="47752"/>
                  </a:lnTo>
                  <a:lnTo>
                    <a:pt x="7487031" y="22098"/>
                  </a:lnTo>
                  <a:lnTo>
                    <a:pt x="7441311" y="5715"/>
                  </a:lnTo>
                  <a:lnTo>
                    <a:pt x="7391781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7532" y="2763011"/>
              <a:ext cx="1412240" cy="434340"/>
            </a:xfrm>
            <a:custGeom>
              <a:avLst/>
              <a:gdLst/>
              <a:ahLst/>
              <a:cxnLst/>
              <a:rect l="l" t="t" r="r" b="b"/>
              <a:pathLst>
                <a:path w="1412239" h="434339">
                  <a:moveTo>
                    <a:pt x="1202182" y="0"/>
                  </a:moveTo>
                  <a:lnTo>
                    <a:pt x="210134" y="0"/>
                  </a:lnTo>
                  <a:lnTo>
                    <a:pt x="162102" y="5715"/>
                  </a:lnTo>
                  <a:lnTo>
                    <a:pt x="117932" y="22098"/>
                  </a:lnTo>
                  <a:lnTo>
                    <a:pt x="78905" y="47879"/>
                  </a:lnTo>
                  <a:lnTo>
                    <a:pt x="46304" y="81406"/>
                  </a:lnTo>
                  <a:lnTo>
                    <a:pt x="21437" y="121793"/>
                  </a:lnTo>
                  <a:lnTo>
                    <a:pt x="5575" y="167386"/>
                  </a:lnTo>
                  <a:lnTo>
                    <a:pt x="0" y="216916"/>
                  </a:lnTo>
                  <a:lnTo>
                    <a:pt x="5575" y="266573"/>
                  </a:lnTo>
                  <a:lnTo>
                    <a:pt x="21450" y="312166"/>
                  </a:lnTo>
                  <a:lnTo>
                    <a:pt x="46329" y="352425"/>
                  </a:lnTo>
                  <a:lnTo>
                    <a:pt x="78917" y="386080"/>
                  </a:lnTo>
                  <a:lnTo>
                    <a:pt x="117944" y="411734"/>
                  </a:lnTo>
                  <a:lnTo>
                    <a:pt x="162115" y="428117"/>
                  </a:lnTo>
                  <a:lnTo>
                    <a:pt x="210134" y="433831"/>
                  </a:lnTo>
                  <a:lnTo>
                    <a:pt x="1202182" y="433831"/>
                  </a:lnTo>
                  <a:lnTo>
                    <a:pt x="1250188" y="428117"/>
                  </a:lnTo>
                  <a:lnTo>
                    <a:pt x="1294384" y="411734"/>
                  </a:lnTo>
                  <a:lnTo>
                    <a:pt x="1333373" y="386080"/>
                  </a:lnTo>
                  <a:lnTo>
                    <a:pt x="1366012" y="352425"/>
                  </a:lnTo>
                  <a:lnTo>
                    <a:pt x="1390777" y="312166"/>
                  </a:lnTo>
                  <a:lnTo>
                    <a:pt x="1406652" y="266446"/>
                  </a:lnTo>
                  <a:lnTo>
                    <a:pt x="1412240" y="216916"/>
                  </a:lnTo>
                  <a:lnTo>
                    <a:pt x="1406652" y="167386"/>
                  </a:lnTo>
                  <a:lnTo>
                    <a:pt x="1390777" y="121793"/>
                  </a:lnTo>
                  <a:lnTo>
                    <a:pt x="1366012" y="81406"/>
                  </a:lnTo>
                  <a:lnTo>
                    <a:pt x="1333373" y="47752"/>
                  </a:lnTo>
                  <a:lnTo>
                    <a:pt x="1294384" y="22098"/>
                  </a:lnTo>
                  <a:lnTo>
                    <a:pt x="1250188" y="5715"/>
                  </a:lnTo>
                  <a:lnTo>
                    <a:pt x="1202182" y="0"/>
                  </a:lnTo>
                  <a:close/>
                </a:path>
              </a:pathLst>
            </a:custGeom>
            <a:solidFill>
              <a:srgbClr val="00A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299960" y="3396995"/>
              <a:ext cx="1066800" cy="1198245"/>
            </a:xfrm>
            <a:custGeom>
              <a:avLst/>
              <a:gdLst/>
              <a:ahLst/>
              <a:cxnLst/>
              <a:rect l="l" t="t" r="r" b="b"/>
              <a:pathLst>
                <a:path w="1066800" h="1198245">
                  <a:moveTo>
                    <a:pt x="1066419" y="0"/>
                  </a:moveTo>
                  <a:lnTo>
                    <a:pt x="0" y="0"/>
                  </a:lnTo>
                  <a:lnTo>
                    <a:pt x="0" y="1083538"/>
                  </a:lnTo>
                  <a:lnTo>
                    <a:pt x="9017" y="1127912"/>
                  </a:lnTo>
                  <a:lnTo>
                    <a:pt x="33528" y="1164247"/>
                  </a:lnTo>
                  <a:lnTo>
                    <a:pt x="69850" y="1188796"/>
                  </a:lnTo>
                  <a:lnTo>
                    <a:pt x="114046" y="1197800"/>
                  </a:lnTo>
                  <a:lnTo>
                    <a:pt x="952246" y="1197800"/>
                  </a:lnTo>
                  <a:lnTo>
                    <a:pt x="996569" y="1188694"/>
                  </a:lnTo>
                  <a:lnTo>
                    <a:pt x="1032891" y="1163980"/>
                  </a:lnTo>
                  <a:lnTo>
                    <a:pt x="1057402" y="1127620"/>
                  </a:lnTo>
                  <a:lnTo>
                    <a:pt x="1066419" y="1083538"/>
                  </a:lnTo>
                  <a:lnTo>
                    <a:pt x="1066419" y="0"/>
                  </a:lnTo>
                  <a:close/>
                </a:path>
              </a:pathLst>
            </a:custGeom>
            <a:solidFill>
              <a:srgbClr val="1D52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86828" y="3459479"/>
              <a:ext cx="891540" cy="44450"/>
            </a:xfrm>
            <a:custGeom>
              <a:avLst/>
              <a:gdLst/>
              <a:ahLst/>
              <a:cxnLst/>
              <a:rect l="l" t="t" r="r" b="b"/>
              <a:pathLst>
                <a:path w="891540" h="44450">
                  <a:moveTo>
                    <a:pt x="43688" y="21971"/>
                  </a:moveTo>
                  <a:lnTo>
                    <a:pt x="42037" y="13462"/>
                  </a:lnTo>
                  <a:lnTo>
                    <a:pt x="37338" y="6477"/>
                  </a:lnTo>
                  <a:lnTo>
                    <a:pt x="30353" y="1790"/>
                  </a:lnTo>
                  <a:lnTo>
                    <a:pt x="21844" y="0"/>
                  </a:lnTo>
                  <a:lnTo>
                    <a:pt x="13335" y="1790"/>
                  </a:lnTo>
                  <a:lnTo>
                    <a:pt x="6350" y="6477"/>
                  </a:lnTo>
                  <a:lnTo>
                    <a:pt x="1778" y="13462"/>
                  </a:lnTo>
                  <a:lnTo>
                    <a:pt x="0" y="21971"/>
                  </a:lnTo>
                  <a:lnTo>
                    <a:pt x="1778" y="30607"/>
                  </a:lnTo>
                  <a:lnTo>
                    <a:pt x="6350" y="37592"/>
                  </a:lnTo>
                  <a:lnTo>
                    <a:pt x="13335" y="42291"/>
                  </a:lnTo>
                  <a:lnTo>
                    <a:pt x="21844" y="44069"/>
                  </a:lnTo>
                  <a:lnTo>
                    <a:pt x="30353" y="42291"/>
                  </a:lnTo>
                  <a:lnTo>
                    <a:pt x="37338" y="37592"/>
                  </a:lnTo>
                  <a:lnTo>
                    <a:pt x="42037" y="30607"/>
                  </a:lnTo>
                  <a:lnTo>
                    <a:pt x="43688" y="21971"/>
                  </a:lnTo>
                  <a:close/>
                </a:path>
                <a:path w="891540" h="44450">
                  <a:moveTo>
                    <a:pt x="184912" y="21971"/>
                  </a:moveTo>
                  <a:lnTo>
                    <a:pt x="183261" y="13462"/>
                  </a:lnTo>
                  <a:lnTo>
                    <a:pt x="178562" y="6477"/>
                  </a:lnTo>
                  <a:lnTo>
                    <a:pt x="171577" y="1790"/>
                  </a:lnTo>
                  <a:lnTo>
                    <a:pt x="163068" y="0"/>
                  </a:lnTo>
                  <a:lnTo>
                    <a:pt x="154559" y="1790"/>
                  </a:lnTo>
                  <a:lnTo>
                    <a:pt x="147574" y="6477"/>
                  </a:lnTo>
                  <a:lnTo>
                    <a:pt x="142875" y="13462"/>
                  </a:lnTo>
                  <a:lnTo>
                    <a:pt x="141224" y="21971"/>
                  </a:lnTo>
                  <a:lnTo>
                    <a:pt x="142875" y="30607"/>
                  </a:lnTo>
                  <a:lnTo>
                    <a:pt x="147574" y="37592"/>
                  </a:lnTo>
                  <a:lnTo>
                    <a:pt x="154559" y="42291"/>
                  </a:lnTo>
                  <a:lnTo>
                    <a:pt x="163068" y="44069"/>
                  </a:lnTo>
                  <a:lnTo>
                    <a:pt x="171577" y="42291"/>
                  </a:lnTo>
                  <a:lnTo>
                    <a:pt x="178562" y="37592"/>
                  </a:lnTo>
                  <a:lnTo>
                    <a:pt x="183261" y="30607"/>
                  </a:lnTo>
                  <a:lnTo>
                    <a:pt x="184912" y="21971"/>
                  </a:lnTo>
                  <a:close/>
                </a:path>
                <a:path w="891540" h="44450">
                  <a:moveTo>
                    <a:pt x="326136" y="21971"/>
                  </a:moveTo>
                  <a:lnTo>
                    <a:pt x="324485" y="13462"/>
                  </a:lnTo>
                  <a:lnTo>
                    <a:pt x="319786" y="6477"/>
                  </a:lnTo>
                  <a:lnTo>
                    <a:pt x="312801" y="1790"/>
                  </a:lnTo>
                  <a:lnTo>
                    <a:pt x="304292" y="0"/>
                  </a:lnTo>
                  <a:lnTo>
                    <a:pt x="295783" y="1790"/>
                  </a:lnTo>
                  <a:lnTo>
                    <a:pt x="288798" y="6477"/>
                  </a:lnTo>
                  <a:lnTo>
                    <a:pt x="284099" y="13462"/>
                  </a:lnTo>
                  <a:lnTo>
                    <a:pt x="282448" y="21971"/>
                  </a:lnTo>
                  <a:lnTo>
                    <a:pt x="284099" y="30607"/>
                  </a:lnTo>
                  <a:lnTo>
                    <a:pt x="288798" y="37592"/>
                  </a:lnTo>
                  <a:lnTo>
                    <a:pt x="295783" y="42291"/>
                  </a:lnTo>
                  <a:lnTo>
                    <a:pt x="304292" y="44069"/>
                  </a:lnTo>
                  <a:lnTo>
                    <a:pt x="312801" y="42291"/>
                  </a:lnTo>
                  <a:lnTo>
                    <a:pt x="319786" y="37592"/>
                  </a:lnTo>
                  <a:lnTo>
                    <a:pt x="324485" y="30607"/>
                  </a:lnTo>
                  <a:lnTo>
                    <a:pt x="326136" y="21971"/>
                  </a:lnTo>
                  <a:close/>
                </a:path>
                <a:path w="891540" h="44450">
                  <a:moveTo>
                    <a:pt x="467360" y="21971"/>
                  </a:moveTo>
                  <a:lnTo>
                    <a:pt x="465709" y="13462"/>
                  </a:lnTo>
                  <a:lnTo>
                    <a:pt x="461010" y="6477"/>
                  </a:lnTo>
                  <a:lnTo>
                    <a:pt x="454025" y="1790"/>
                  </a:lnTo>
                  <a:lnTo>
                    <a:pt x="445516" y="0"/>
                  </a:lnTo>
                  <a:lnTo>
                    <a:pt x="437007" y="1790"/>
                  </a:lnTo>
                  <a:lnTo>
                    <a:pt x="430022" y="6477"/>
                  </a:lnTo>
                  <a:lnTo>
                    <a:pt x="425323" y="13462"/>
                  </a:lnTo>
                  <a:lnTo>
                    <a:pt x="423672" y="21971"/>
                  </a:lnTo>
                  <a:lnTo>
                    <a:pt x="425323" y="30607"/>
                  </a:lnTo>
                  <a:lnTo>
                    <a:pt x="430022" y="37592"/>
                  </a:lnTo>
                  <a:lnTo>
                    <a:pt x="437007" y="42291"/>
                  </a:lnTo>
                  <a:lnTo>
                    <a:pt x="445516" y="44069"/>
                  </a:lnTo>
                  <a:lnTo>
                    <a:pt x="454025" y="42291"/>
                  </a:lnTo>
                  <a:lnTo>
                    <a:pt x="461010" y="37592"/>
                  </a:lnTo>
                  <a:lnTo>
                    <a:pt x="465709" y="30607"/>
                  </a:lnTo>
                  <a:lnTo>
                    <a:pt x="467360" y="21971"/>
                  </a:lnTo>
                  <a:close/>
                </a:path>
                <a:path w="891540" h="44450">
                  <a:moveTo>
                    <a:pt x="608584" y="21971"/>
                  </a:moveTo>
                  <a:lnTo>
                    <a:pt x="606933" y="13462"/>
                  </a:lnTo>
                  <a:lnTo>
                    <a:pt x="602234" y="6477"/>
                  </a:lnTo>
                  <a:lnTo>
                    <a:pt x="595249" y="1790"/>
                  </a:lnTo>
                  <a:lnTo>
                    <a:pt x="586740" y="0"/>
                  </a:lnTo>
                  <a:lnTo>
                    <a:pt x="578231" y="1790"/>
                  </a:lnTo>
                  <a:lnTo>
                    <a:pt x="571246" y="6477"/>
                  </a:lnTo>
                  <a:lnTo>
                    <a:pt x="566547" y="13462"/>
                  </a:lnTo>
                  <a:lnTo>
                    <a:pt x="564896" y="21971"/>
                  </a:lnTo>
                  <a:lnTo>
                    <a:pt x="566547" y="30607"/>
                  </a:lnTo>
                  <a:lnTo>
                    <a:pt x="571246" y="37592"/>
                  </a:lnTo>
                  <a:lnTo>
                    <a:pt x="578231" y="42291"/>
                  </a:lnTo>
                  <a:lnTo>
                    <a:pt x="586740" y="44069"/>
                  </a:lnTo>
                  <a:lnTo>
                    <a:pt x="595249" y="42291"/>
                  </a:lnTo>
                  <a:lnTo>
                    <a:pt x="602234" y="37592"/>
                  </a:lnTo>
                  <a:lnTo>
                    <a:pt x="606933" y="30607"/>
                  </a:lnTo>
                  <a:lnTo>
                    <a:pt x="608584" y="21971"/>
                  </a:lnTo>
                  <a:close/>
                </a:path>
                <a:path w="891540" h="44450">
                  <a:moveTo>
                    <a:pt x="749808" y="21971"/>
                  </a:moveTo>
                  <a:lnTo>
                    <a:pt x="748157" y="13462"/>
                  </a:lnTo>
                  <a:lnTo>
                    <a:pt x="743458" y="6477"/>
                  </a:lnTo>
                  <a:lnTo>
                    <a:pt x="736473" y="1790"/>
                  </a:lnTo>
                  <a:lnTo>
                    <a:pt x="727964" y="0"/>
                  </a:lnTo>
                  <a:lnTo>
                    <a:pt x="719455" y="1790"/>
                  </a:lnTo>
                  <a:lnTo>
                    <a:pt x="712470" y="6477"/>
                  </a:lnTo>
                  <a:lnTo>
                    <a:pt x="707771" y="13462"/>
                  </a:lnTo>
                  <a:lnTo>
                    <a:pt x="706120" y="21971"/>
                  </a:lnTo>
                  <a:lnTo>
                    <a:pt x="707771" y="30607"/>
                  </a:lnTo>
                  <a:lnTo>
                    <a:pt x="712470" y="37592"/>
                  </a:lnTo>
                  <a:lnTo>
                    <a:pt x="719455" y="42291"/>
                  </a:lnTo>
                  <a:lnTo>
                    <a:pt x="727964" y="44069"/>
                  </a:lnTo>
                  <a:lnTo>
                    <a:pt x="736473" y="42291"/>
                  </a:lnTo>
                  <a:lnTo>
                    <a:pt x="743458" y="37592"/>
                  </a:lnTo>
                  <a:lnTo>
                    <a:pt x="748157" y="30607"/>
                  </a:lnTo>
                  <a:lnTo>
                    <a:pt x="749808" y="21971"/>
                  </a:lnTo>
                  <a:close/>
                </a:path>
                <a:path w="891540" h="44450">
                  <a:moveTo>
                    <a:pt x="891032" y="21971"/>
                  </a:moveTo>
                  <a:lnTo>
                    <a:pt x="889381" y="13462"/>
                  </a:lnTo>
                  <a:lnTo>
                    <a:pt x="884682" y="6477"/>
                  </a:lnTo>
                  <a:lnTo>
                    <a:pt x="877697" y="1790"/>
                  </a:lnTo>
                  <a:lnTo>
                    <a:pt x="869188" y="0"/>
                  </a:lnTo>
                  <a:lnTo>
                    <a:pt x="860679" y="1790"/>
                  </a:lnTo>
                  <a:lnTo>
                    <a:pt x="853694" y="6477"/>
                  </a:lnTo>
                  <a:lnTo>
                    <a:pt x="848995" y="13462"/>
                  </a:lnTo>
                  <a:lnTo>
                    <a:pt x="847344" y="21971"/>
                  </a:lnTo>
                  <a:lnTo>
                    <a:pt x="848995" y="30607"/>
                  </a:lnTo>
                  <a:lnTo>
                    <a:pt x="853694" y="37592"/>
                  </a:lnTo>
                  <a:lnTo>
                    <a:pt x="860679" y="42291"/>
                  </a:lnTo>
                  <a:lnTo>
                    <a:pt x="869188" y="44069"/>
                  </a:lnTo>
                  <a:lnTo>
                    <a:pt x="877697" y="42291"/>
                  </a:lnTo>
                  <a:lnTo>
                    <a:pt x="884682" y="37592"/>
                  </a:lnTo>
                  <a:lnTo>
                    <a:pt x="889381" y="30607"/>
                  </a:lnTo>
                  <a:lnTo>
                    <a:pt x="891032" y="21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02068" y="3368039"/>
              <a:ext cx="861060" cy="115570"/>
            </a:xfrm>
            <a:custGeom>
              <a:avLst/>
              <a:gdLst/>
              <a:ahLst/>
              <a:cxnLst/>
              <a:rect l="l" t="t" r="r" b="b"/>
              <a:pathLst>
                <a:path w="861059" h="115570">
                  <a:moveTo>
                    <a:pt x="13970" y="3175"/>
                  </a:moveTo>
                  <a:lnTo>
                    <a:pt x="10795" y="0"/>
                  </a:lnTo>
                  <a:lnTo>
                    <a:pt x="3175" y="0"/>
                  </a:lnTo>
                  <a:lnTo>
                    <a:pt x="0" y="3175"/>
                  </a:lnTo>
                  <a:lnTo>
                    <a:pt x="0" y="112280"/>
                  </a:lnTo>
                  <a:lnTo>
                    <a:pt x="3175" y="115455"/>
                  </a:lnTo>
                  <a:lnTo>
                    <a:pt x="10795" y="115455"/>
                  </a:lnTo>
                  <a:lnTo>
                    <a:pt x="13970" y="112280"/>
                  </a:lnTo>
                  <a:lnTo>
                    <a:pt x="13970" y="3175"/>
                  </a:lnTo>
                  <a:close/>
                </a:path>
                <a:path w="861059" h="115570">
                  <a:moveTo>
                    <a:pt x="155067" y="3175"/>
                  </a:moveTo>
                  <a:lnTo>
                    <a:pt x="152019" y="0"/>
                  </a:lnTo>
                  <a:lnTo>
                    <a:pt x="144272" y="0"/>
                  </a:lnTo>
                  <a:lnTo>
                    <a:pt x="141097" y="3175"/>
                  </a:lnTo>
                  <a:lnTo>
                    <a:pt x="141097" y="112280"/>
                  </a:lnTo>
                  <a:lnTo>
                    <a:pt x="144272" y="115455"/>
                  </a:lnTo>
                  <a:lnTo>
                    <a:pt x="152019" y="115455"/>
                  </a:lnTo>
                  <a:lnTo>
                    <a:pt x="155067" y="112280"/>
                  </a:lnTo>
                  <a:lnTo>
                    <a:pt x="155067" y="3175"/>
                  </a:lnTo>
                  <a:close/>
                </a:path>
                <a:path w="861059" h="115570">
                  <a:moveTo>
                    <a:pt x="296291" y="3175"/>
                  </a:moveTo>
                  <a:lnTo>
                    <a:pt x="293116" y="0"/>
                  </a:lnTo>
                  <a:lnTo>
                    <a:pt x="285369" y="0"/>
                  </a:lnTo>
                  <a:lnTo>
                    <a:pt x="282194" y="3175"/>
                  </a:lnTo>
                  <a:lnTo>
                    <a:pt x="282194" y="112280"/>
                  </a:lnTo>
                  <a:lnTo>
                    <a:pt x="285369" y="115455"/>
                  </a:lnTo>
                  <a:lnTo>
                    <a:pt x="293116" y="115455"/>
                  </a:lnTo>
                  <a:lnTo>
                    <a:pt x="296291" y="112280"/>
                  </a:lnTo>
                  <a:lnTo>
                    <a:pt x="296291" y="3175"/>
                  </a:lnTo>
                  <a:close/>
                </a:path>
                <a:path w="861059" h="115570">
                  <a:moveTo>
                    <a:pt x="437388" y="3175"/>
                  </a:moveTo>
                  <a:lnTo>
                    <a:pt x="434213" y="0"/>
                  </a:lnTo>
                  <a:lnTo>
                    <a:pt x="426593" y="0"/>
                  </a:lnTo>
                  <a:lnTo>
                    <a:pt x="423418" y="3175"/>
                  </a:lnTo>
                  <a:lnTo>
                    <a:pt x="423418" y="112280"/>
                  </a:lnTo>
                  <a:lnTo>
                    <a:pt x="426593" y="115455"/>
                  </a:lnTo>
                  <a:lnTo>
                    <a:pt x="434213" y="115455"/>
                  </a:lnTo>
                  <a:lnTo>
                    <a:pt x="437388" y="112280"/>
                  </a:lnTo>
                  <a:lnTo>
                    <a:pt x="437388" y="3175"/>
                  </a:lnTo>
                  <a:close/>
                </a:path>
                <a:path w="861059" h="115570">
                  <a:moveTo>
                    <a:pt x="578485" y="3175"/>
                  </a:moveTo>
                  <a:lnTo>
                    <a:pt x="575310" y="0"/>
                  </a:lnTo>
                  <a:lnTo>
                    <a:pt x="567690" y="0"/>
                  </a:lnTo>
                  <a:lnTo>
                    <a:pt x="564515" y="3175"/>
                  </a:lnTo>
                  <a:lnTo>
                    <a:pt x="564515" y="112280"/>
                  </a:lnTo>
                  <a:lnTo>
                    <a:pt x="567690" y="115455"/>
                  </a:lnTo>
                  <a:lnTo>
                    <a:pt x="575310" y="115455"/>
                  </a:lnTo>
                  <a:lnTo>
                    <a:pt x="578485" y="112280"/>
                  </a:lnTo>
                  <a:lnTo>
                    <a:pt x="578485" y="3175"/>
                  </a:lnTo>
                  <a:close/>
                </a:path>
                <a:path w="861059" h="115570">
                  <a:moveTo>
                    <a:pt x="719582" y="3175"/>
                  </a:moveTo>
                  <a:lnTo>
                    <a:pt x="716534" y="0"/>
                  </a:lnTo>
                  <a:lnTo>
                    <a:pt x="708787" y="0"/>
                  </a:lnTo>
                  <a:lnTo>
                    <a:pt x="705612" y="3175"/>
                  </a:lnTo>
                  <a:lnTo>
                    <a:pt x="705612" y="112280"/>
                  </a:lnTo>
                  <a:lnTo>
                    <a:pt x="708787" y="115455"/>
                  </a:lnTo>
                  <a:lnTo>
                    <a:pt x="716534" y="115455"/>
                  </a:lnTo>
                  <a:lnTo>
                    <a:pt x="719582" y="112280"/>
                  </a:lnTo>
                  <a:lnTo>
                    <a:pt x="719582" y="3175"/>
                  </a:lnTo>
                  <a:close/>
                </a:path>
                <a:path w="861059" h="115570">
                  <a:moveTo>
                    <a:pt x="860806" y="3175"/>
                  </a:moveTo>
                  <a:lnTo>
                    <a:pt x="857631" y="0"/>
                  </a:lnTo>
                  <a:lnTo>
                    <a:pt x="849884" y="0"/>
                  </a:lnTo>
                  <a:lnTo>
                    <a:pt x="846709" y="3175"/>
                  </a:lnTo>
                  <a:lnTo>
                    <a:pt x="846709" y="112280"/>
                  </a:lnTo>
                  <a:lnTo>
                    <a:pt x="849884" y="115455"/>
                  </a:lnTo>
                  <a:lnTo>
                    <a:pt x="857631" y="115455"/>
                  </a:lnTo>
                  <a:lnTo>
                    <a:pt x="860806" y="112280"/>
                  </a:lnTo>
                  <a:lnTo>
                    <a:pt x="860806" y="3175"/>
                  </a:lnTo>
                  <a:close/>
                </a:path>
              </a:pathLst>
            </a:custGeom>
            <a:solidFill>
              <a:srgbClr val="5CC6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420102" y="3550742"/>
            <a:ext cx="808355" cy="962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050"/>
              </a:lnSpc>
              <a:spcBef>
                <a:spcPts val="95"/>
              </a:spcBef>
            </a:pP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Fecha</a:t>
            </a:r>
            <a:r>
              <a:rPr sz="1000" b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000" dirty="0">
              <a:latin typeface="Calibri"/>
              <a:cs typeface="Calibri"/>
            </a:endParaRPr>
          </a:p>
          <a:p>
            <a:pPr algn="ctr">
              <a:lnSpc>
                <a:spcPts val="805"/>
              </a:lnSpc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cumplimiento</a:t>
            </a:r>
            <a:endParaRPr sz="1000" dirty="0">
              <a:latin typeface="Calibri"/>
              <a:cs typeface="Calibri"/>
            </a:endParaRPr>
          </a:p>
          <a:p>
            <a:pPr marL="56515" algn="ctr">
              <a:lnSpc>
                <a:spcPts val="4490"/>
              </a:lnSpc>
            </a:pPr>
            <a:r>
              <a:rPr lang="es-ES" sz="3950" b="1" spc="-25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3950" dirty="0">
              <a:latin typeface="Calibri"/>
              <a:cs typeface="Calibri"/>
            </a:endParaRPr>
          </a:p>
          <a:p>
            <a:pPr marL="19050" algn="ctr">
              <a:lnSpc>
                <a:spcPct val="100000"/>
              </a:lnSpc>
              <a:spcBef>
                <a:spcPts val="75"/>
              </a:spcBef>
            </a:pPr>
            <a:r>
              <a:rPr sz="8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800" b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FFFFFF"/>
                </a:solidFill>
                <a:latin typeface="Calibri"/>
                <a:cs typeface="Calibri"/>
              </a:rPr>
              <a:t>SETIEMBRE</a:t>
            </a:r>
            <a:endParaRPr sz="8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27532" y="3453383"/>
            <a:ext cx="4429125" cy="1053465"/>
            <a:chOff x="827532" y="3453383"/>
            <a:chExt cx="4429125" cy="105346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8572" y="3453383"/>
              <a:ext cx="2667000" cy="40843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27532" y="3727703"/>
              <a:ext cx="4429125" cy="779145"/>
            </a:xfrm>
            <a:custGeom>
              <a:avLst/>
              <a:gdLst/>
              <a:ahLst/>
              <a:cxnLst/>
              <a:rect l="l" t="t" r="r" b="b"/>
              <a:pathLst>
                <a:path w="4429125" h="779145">
                  <a:moveTo>
                    <a:pt x="4311269" y="0"/>
                  </a:moveTo>
                  <a:lnTo>
                    <a:pt x="117360" y="0"/>
                  </a:lnTo>
                  <a:lnTo>
                    <a:pt x="72047" y="5460"/>
                  </a:lnTo>
                  <a:lnTo>
                    <a:pt x="34696" y="20574"/>
                  </a:lnTo>
                  <a:lnTo>
                    <a:pt x="9347" y="42799"/>
                  </a:lnTo>
                  <a:lnTo>
                    <a:pt x="0" y="69976"/>
                  </a:lnTo>
                  <a:lnTo>
                    <a:pt x="0" y="708748"/>
                  </a:lnTo>
                  <a:lnTo>
                    <a:pt x="9258" y="735914"/>
                  </a:lnTo>
                  <a:lnTo>
                    <a:pt x="34467" y="758164"/>
                  </a:lnTo>
                  <a:lnTo>
                    <a:pt x="71793" y="773201"/>
                  </a:lnTo>
                  <a:lnTo>
                    <a:pt x="117360" y="778713"/>
                  </a:lnTo>
                  <a:lnTo>
                    <a:pt x="4311269" y="778713"/>
                  </a:lnTo>
                  <a:lnTo>
                    <a:pt x="4356862" y="773150"/>
                  </a:lnTo>
                  <a:lnTo>
                    <a:pt x="4394200" y="758024"/>
                  </a:lnTo>
                  <a:lnTo>
                    <a:pt x="4419346" y="735761"/>
                  </a:lnTo>
                  <a:lnTo>
                    <a:pt x="4428617" y="708748"/>
                  </a:lnTo>
                  <a:lnTo>
                    <a:pt x="4428617" y="69976"/>
                  </a:lnTo>
                  <a:lnTo>
                    <a:pt x="4419219" y="42925"/>
                  </a:lnTo>
                  <a:lnTo>
                    <a:pt x="4393946" y="20700"/>
                  </a:lnTo>
                  <a:lnTo>
                    <a:pt x="4356608" y="5587"/>
                  </a:lnTo>
                  <a:lnTo>
                    <a:pt x="4311269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011036" y="3788460"/>
            <a:ext cx="986790" cy="382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750" b="1" dirty="0">
                <a:solidFill>
                  <a:srgbClr val="7E1316"/>
                </a:solidFill>
                <a:latin typeface="Calibri"/>
                <a:cs typeface="Calibri"/>
              </a:rPr>
              <a:t>TRAMO</a:t>
            </a:r>
            <a:r>
              <a:rPr sz="750" b="1" spc="220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7E1316"/>
                </a:solidFill>
                <a:latin typeface="Calibri"/>
                <a:cs typeface="Calibri"/>
              </a:rPr>
              <a:t>DE</a:t>
            </a:r>
            <a:r>
              <a:rPr sz="750" b="1" spc="220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750" b="1" spc="-10" dirty="0">
                <a:solidFill>
                  <a:srgbClr val="7E1316"/>
                </a:solidFill>
                <a:latin typeface="Calibri"/>
                <a:cs typeface="Calibri"/>
              </a:rPr>
              <a:t>MEDICIÓN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1550" spc="50" dirty="0">
                <a:solidFill>
                  <a:srgbClr val="1D529C"/>
                </a:solidFill>
                <a:latin typeface="Calibri"/>
                <a:cs typeface="Calibri"/>
              </a:rPr>
              <a:t>Tramo</a:t>
            </a:r>
            <a:r>
              <a:rPr sz="1550" spc="150" dirty="0">
                <a:solidFill>
                  <a:srgbClr val="1D529C"/>
                </a:solidFill>
                <a:latin typeface="Calibri"/>
                <a:cs typeface="Calibri"/>
              </a:rPr>
              <a:t> </a:t>
            </a:r>
            <a:r>
              <a:rPr sz="1550" spc="-50" dirty="0">
                <a:solidFill>
                  <a:srgbClr val="1D529C"/>
                </a:solidFill>
                <a:latin typeface="Calibri"/>
                <a:cs typeface="Calibri"/>
              </a:rPr>
              <a:t>2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93695" y="3480307"/>
            <a:ext cx="98996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40" dirty="0">
                <a:solidFill>
                  <a:srgbClr val="FFFFFF"/>
                </a:solidFill>
                <a:latin typeface="Calibri"/>
                <a:cs typeface="Calibri"/>
              </a:rPr>
              <a:t>Rol</a:t>
            </a:r>
            <a:r>
              <a:rPr sz="125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r>
              <a:rPr sz="12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b="1" spc="-20" dirty="0">
                <a:solidFill>
                  <a:srgbClr val="FFFFFF"/>
                </a:solidFill>
                <a:latin typeface="Calibri"/>
                <a:cs typeface="Calibri"/>
              </a:rPr>
              <a:t>IGED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56791" y="1681733"/>
            <a:ext cx="548640" cy="1924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Objetivo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36038" y="1549400"/>
            <a:ext cx="57905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Que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las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IIEE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los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niveles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primaria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y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secundaria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desarrollen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las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acciones</a:t>
            </a:r>
            <a:r>
              <a:rPr sz="9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necesarias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la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implementación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la</a:t>
            </a:r>
            <a:r>
              <a:rPr sz="9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estrategia</a:t>
            </a:r>
            <a:r>
              <a:rPr sz="900" spc="5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Refuerzo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Escolar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en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las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etapas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(1)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diagnóstico,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y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(2)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desarrollo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del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Refuerzo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Escolar, según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lo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establecido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en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la</a:t>
            </a:r>
            <a:r>
              <a:rPr sz="9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Resolución</a:t>
            </a:r>
            <a:r>
              <a:rPr sz="900" spc="5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Viceministerial</a:t>
            </a:r>
            <a:r>
              <a:rPr sz="9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N</a:t>
            </a:r>
            <a:r>
              <a:rPr sz="900" dirty="0">
                <a:solidFill>
                  <a:srgbClr val="7E7E7E"/>
                </a:solidFill>
                <a:latin typeface="Leelawadee UI"/>
                <a:cs typeface="Leelawadee UI"/>
              </a:rPr>
              <a:t>°</a:t>
            </a:r>
            <a:r>
              <a:rPr sz="900" spc="-15" dirty="0">
                <a:solidFill>
                  <a:srgbClr val="7E7E7E"/>
                </a:solidFill>
                <a:latin typeface="Leelawadee UI"/>
                <a:cs typeface="Leelawadee UI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045-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2022-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MINEDU.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8438" y="3909161"/>
            <a:ext cx="4061460" cy="469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marR="5080" indent="-169545" algn="just">
              <a:lnSpc>
                <a:spcPct val="102200"/>
              </a:lnSpc>
              <a:spcBef>
                <a:spcPts val="95"/>
              </a:spcBef>
              <a:buClr>
                <a:srgbClr val="00A7A7"/>
              </a:buClr>
              <a:buFont typeface="Arial MT"/>
              <a:buChar char="•"/>
              <a:tabLst>
                <a:tab pos="182880" algn="l"/>
              </a:tabLst>
            </a:pP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Las</a:t>
            </a: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UGEL</a:t>
            </a: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monitorean,</a:t>
            </a: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verifican</a:t>
            </a:r>
            <a:r>
              <a:rPr sz="950" spc="1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y</a:t>
            </a:r>
            <a:r>
              <a:rPr sz="950" spc="9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brindan</a:t>
            </a:r>
            <a:r>
              <a:rPr sz="9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asistencia</a:t>
            </a:r>
            <a:r>
              <a:rPr sz="950" spc="10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técnica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-20" dirty="0">
                <a:solidFill>
                  <a:srgbClr val="7E7E7E"/>
                </a:solidFill>
                <a:latin typeface="Calibri"/>
                <a:cs typeface="Calibri"/>
              </a:rPr>
              <a:t>para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 	que</a:t>
            </a:r>
            <a:r>
              <a:rPr sz="950" spc="9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las</a:t>
            </a:r>
            <a:r>
              <a:rPr sz="950" spc="114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IIEE</a:t>
            </a:r>
            <a:r>
              <a:rPr sz="950" spc="1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desarrollen</a:t>
            </a:r>
            <a:r>
              <a:rPr sz="9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las</a:t>
            </a:r>
            <a:r>
              <a:rPr sz="950" spc="1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acciones</a:t>
            </a:r>
            <a:r>
              <a:rPr sz="950" spc="1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necesarias</a:t>
            </a:r>
            <a:r>
              <a:rPr sz="9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en</a:t>
            </a:r>
            <a:r>
              <a:rPr sz="950" spc="1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el</a:t>
            </a:r>
            <a:r>
              <a:rPr sz="950" spc="1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marco</a:t>
            </a:r>
            <a:r>
              <a:rPr sz="9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950" spc="10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la</a:t>
            </a:r>
            <a:r>
              <a:rPr sz="950" spc="1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estrategia 	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95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dirty="0">
                <a:solidFill>
                  <a:srgbClr val="7E7E7E"/>
                </a:solidFill>
                <a:latin typeface="Calibri"/>
                <a:cs typeface="Calibri"/>
              </a:rPr>
              <a:t>Refuerzo</a:t>
            </a:r>
            <a:r>
              <a:rPr sz="950" spc="6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50" spc="-10" dirty="0">
                <a:solidFill>
                  <a:srgbClr val="7E7E7E"/>
                </a:solidFill>
                <a:latin typeface="Calibri"/>
                <a:cs typeface="Calibri"/>
              </a:rPr>
              <a:t>Escolar.</a:t>
            </a:r>
            <a:endParaRPr sz="95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82773" y="2361437"/>
            <a:ext cx="19081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Dirección</a:t>
            </a:r>
            <a:r>
              <a:rPr sz="900" dirty="0">
                <a:solidFill>
                  <a:srgbClr val="7E7E7E"/>
                </a:solidFill>
                <a:latin typeface="Calibri"/>
                <a:cs typeface="Calibri"/>
              </a:rPr>
              <a:t> de</a:t>
            </a:r>
            <a:r>
              <a:rPr sz="900" spc="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Educación</a:t>
            </a:r>
            <a:r>
              <a:rPr sz="9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Secundaria</a:t>
            </a:r>
            <a:r>
              <a:rPr sz="900" spc="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7E7E7E"/>
                </a:solidFill>
                <a:latin typeface="Calibri"/>
                <a:cs typeface="Calibri"/>
              </a:rPr>
              <a:t>(DES)</a:t>
            </a:r>
            <a:r>
              <a:rPr lang="es-ES" sz="900" spc="-20" dirty="0">
                <a:solidFill>
                  <a:srgbClr val="7E7E7E"/>
                </a:solidFill>
                <a:latin typeface="Calibri"/>
                <a:cs typeface="Calibri"/>
              </a:rPr>
              <a:t> y Dirección de Educación Primaria (DEP)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58008" y="2898088"/>
            <a:ext cx="1147192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spc="-10" dirty="0">
                <a:solidFill>
                  <a:srgbClr val="7E7E7E"/>
                </a:solidFill>
                <a:latin typeface="Calibri"/>
                <a:cs typeface="Calibri"/>
              </a:rPr>
              <a:t>PLATAFORMA </a:t>
            </a:r>
            <a:r>
              <a:rPr sz="900" spc="-10" dirty="0">
                <a:solidFill>
                  <a:srgbClr val="7E7E7E"/>
                </a:solidFill>
                <a:latin typeface="Calibri"/>
                <a:cs typeface="Calibri"/>
              </a:rPr>
              <a:t>SIMON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623570" marR="5080" indent="420370">
              <a:lnSpc>
                <a:spcPct val="102200"/>
              </a:lnSpc>
              <a:spcBef>
                <a:spcPts val="85"/>
              </a:spcBef>
            </a:pPr>
            <a:r>
              <a:rPr dirty="0"/>
              <a:t>2.1</a:t>
            </a:r>
            <a:r>
              <a:rPr spc="25" dirty="0"/>
              <a:t> </a:t>
            </a:r>
            <a:r>
              <a:rPr dirty="0"/>
              <a:t>Porcentaje</a:t>
            </a:r>
            <a:r>
              <a:rPr spc="50" dirty="0"/>
              <a:t> </a:t>
            </a:r>
            <a:r>
              <a:rPr dirty="0"/>
              <a:t>de</a:t>
            </a:r>
            <a:r>
              <a:rPr spc="20" dirty="0"/>
              <a:t> </a:t>
            </a:r>
            <a:r>
              <a:rPr dirty="0"/>
              <a:t>IIEE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los</a:t>
            </a:r>
            <a:r>
              <a:rPr spc="45" dirty="0"/>
              <a:t> </a:t>
            </a:r>
            <a:r>
              <a:rPr dirty="0"/>
              <a:t>niveles</a:t>
            </a:r>
            <a:r>
              <a:rPr spc="35" dirty="0"/>
              <a:t> </a:t>
            </a:r>
            <a:r>
              <a:rPr dirty="0"/>
              <a:t>primaria</a:t>
            </a:r>
            <a:r>
              <a:rPr spc="55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secundaria</a:t>
            </a:r>
            <a:r>
              <a:rPr spc="55" dirty="0"/>
              <a:t> </a:t>
            </a:r>
            <a:r>
              <a:rPr spc="-25" dirty="0"/>
              <a:t>que </a:t>
            </a:r>
            <a:r>
              <a:rPr dirty="0"/>
              <a:t>implementan</a:t>
            </a:r>
            <a:r>
              <a:rPr spc="40" dirty="0"/>
              <a:t> </a:t>
            </a:r>
            <a:r>
              <a:rPr dirty="0"/>
              <a:t>acciones</a:t>
            </a:r>
            <a:r>
              <a:rPr spc="45" dirty="0"/>
              <a:t> </a:t>
            </a:r>
            <a:r>
              <a:rPr dirty="0"/>
              <a:t>en</a:t>
            </a:r>
            <a:r>
              <a:rPr spc="5" dirty="0"/>
              <a:t> </a:t>
            </a:r>
            <a:r>
              <a:rPr dirty="0"/>
              <a:t>el</a:t>
            </a:r>
            <a:r>
              <a:rPr spc="15" dirty="0"/>
              <a:t> </a:t>
            </a:r>
            <a:r>
              <a:rPr dirty="0"/>
              <a:t>marco</a:t>
            </a:r>
            <a:r>
              <a:rPr spc="30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la</a:t>
            </a:r>
            <a:r>
              <a:rPr spc="10" dirty="0"/>
              <a:t> </a:t>
            </a:r>
            <a:r>
              <a:rPr dirty="0"/>
              <a:t>estrategia</a:t>
            </a:r>
            <a:r>
              <a:rPr spc="2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Refuerzo</a:t>
            </a:r>
            <a:r>
              <a:rPr spc="35" dirty="0"/>
              <a:t> </a:t>
            </a:r>
            <a:r>
              <a:rPr spc="-10" dirty="0"/>
              <a:t>Escolar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162913" y="2818256"/>
            <a:ext cx="743585" cy="32194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indent="66675">
              <a:lnSpc>
                <a:spcPct val="77300"/>
              </a:lnSpc>
              <a:spcBef>
                <a:spcPts val="390"/>
              </a:spcBef>
            </a:pPr>
            <a:r>
              <a:rPr sz="1100" dirty="0">
                <a:solidFill>
                  <a:srgbClr val="F1F1F1"/>
                </a:solidFill>
                <a:latin typeface="Calibri"/>
                <a:cs typeface="Calibri"/>
              </a:rPr>
              <a:t>Medio</a:t>
            </a:r>
            <a:r>
              <a:rPr sz="1100" spc="275" dirty="0">
                <a:solidFill>
                  <a:srgbClr val="F1F1F1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rgbClr val="F1F1F1"/>
                </a:solidFill>
                <a:latin typeface="Calibri"/>
                <a:cs typeface="Calibri"/>
              </a:rPr>
              <a:t>de </a:t>
            </a:r>
            <a:r>
              <a:rPr sz="1100" spc="-10" dirty="0">
                <a:solidFill>
                  <a:srgbClr val="F1F1F1"/>
                </a:solidFill>
                <a:latin typeface="Calibri"/>
                <a:cs typeface="Calibri"/>
              </a:rPr>
              <a:t>verificación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96A2A671-3F16-5F50-836E-65806B100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" y="275301"/>
            <a:ext cx="615768" cy="6085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2" y="306311"/>
            <a:ext cx="8286240" cy="4375796"/>
            <a:chOff x="533402" y="306311"/>
            <a:chExt cx="8286240" cy="4375796"/>
          </a:xfrm>
        </p:grpSpPr>
        <p:sp>
          <p:nvSpPr>
            <p:cNvPr id="3" name="object 3"/>
            <p:cNvSpPr/>
            <p:nvPr/>
          </p:nvSpPr>
          <p:spPr>
            <a:xfrm>
              <a:off x="7924800" y="306311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30" y="0"/>
                  </a:moveTo>
                  <a:lnTo>
                    <a:pt x="0" y="0"/>
                  </a:lnTo>
                  <a:lnTo>
                    <a:pt x="0" y="220484"/>
                  </a:lnTo>
                  <a:lnTo>
                    <a:pt x="231330" y="220484"/>
                  </a:lnTo>
                  <a:lnTo>
                    <a:pt x="231330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65592" y="306311"/>
              <a:ext cx="654050" cy="220979"/>
            </a:xfrm>
            <a:custGeom>
              <a:avLst/>
              <a:gdLst/>
              <a:ahLst/>
              <a:cxnLst/>
              <a:rect l="l" t="t" r="r" b="b"/>
              <a:pathLst>
                <a:path w="654050" h="220979">
                  <a:moveTo>
                    <a:pt x="653643" y="0"/>
                  </a:moveTo>
                  <a:lnTo>
                    <a:pt x="0" y="0"/>
                  </a:lnTo>
                  <a:lnTo>
                    <a:pt x="0" y="220484"/>
                  </a:lnTo>
                  <a:lnTo>
                    <a:pt x="653643" y="220484"/>
                  </a:lnTo>
                  <a:lnTo>
                    <a:pt x="653643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5280" y="365759"/>
              <a:ext cx="175259" cy="792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2776" y="321563"/>
              <a:ext cx="178307" cy="1935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9788" y="384047"/>
              <a:ext cx="335279" cy="99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891" y="2434662"/>
              <a:ext cx="2017775" cy="4069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4020" y="2532887"/>
              <a:ext cx="2017776" cy="4069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3402" y="2866643"/>
              <a:ext cx="8077198" cy="1815464"/>
            </a:xfrm>
            <a:custGeom>
              <a:avLst/>
              <a:gdLst/>
              <a:ahLst/>
              <a:cxnLst/>
              <a:rect l="l" t="t" r="r" b="b"/>
              <a:pathLst>
                <a:path w="7553959" h="1815464">
                  <a:moveTo>
                    <a:pt x="3684270" y="115570"/>
                  </a:moveTo>
                  <a:lnTo>
                    <a:pt x="3677158" y="70993"/>
                  </a:lnTo>
                  <a:lnTo>
                    <a:pt x="3657473" y="34163"/>
                  </a:lnTo>
                  <a:lnTo>
                    <a:pt x="3628644" y="9271"/>
                  </a:lnTo>
                  <a:lnTo>
                    <a:pt x="3593719" y="0"/>
                  </a:lnTo>
                  <a:lnTo>
                    <a:pt x="90639" y="0"/>
                  </a:lnTo>
                  <a:lnTo>
                    <a:pt x="55689" y="9144"/>
                  </a:lnTo>
                  <a:lnTo>
                    <a:pt x="26835" y="33909"/>
                  </a:lnTo>
                  <a:lnTo>
                    <a:pt x="7226" y="70739"/>
                  </a:lnTo>
                  <a:lnTo>
                    <a:pt x="0" y="115570"/>
                  </a:lnTo>
                  <a:lnTo>
                    <a:pt x="0" y="1699475"/>
                  </a:lnTo>
                  <a:lnTo>
                    <a:pt x="7150" y="1744345"/>
                  </a:lnTo>
                  <a:lnTo>
                    <a:pt x="26606" y="1781098"/>
                  </a:lnTo>
                  <a:lnTo>
                    <a:pt x="55448" y="1805927"/>
                  </a:lnTo>
                  <a:lnTo>
                    <a:pt x="90639" y="1815045"/>
                  </a:lnTo>
                  <a:lnTo>
                    <a:pt x="3593719" y="1815045"/>
                  </a:lnTo>
                  <a:lnTo>
                    <a:pt x="3628898" y="1805825"/>
                  </a:lnTo>
                  <a:lnTo>
                    <a:pt x="3657727" y="1780832"/>
                  </a:lnTo>
                  <a:lnTo>
                    <a:pt x="3677158" y="1744040"/>
                  </a:lnTo>
                  <a:lnTo>
                    <a:pt x="3684270" y="1699475"/>
                  </a:lnTo>
                  <a:lnTo>
                    <a:pt x="3684270" y="115570"/>
                  </a:lnTo>
                  <a:close/>
                </a:path>
                <a:path w="7553959" h="1815464">
                  <a:moveTo>
                    <a:pt x="7553833" y="115570"/>
                  </a:moveTo>
                  <a:lnTo>
                    <a:pt x="7546594" y="70993"/>
                  </a:lnTo>
                  <a:lnTo>
                    <a:pt x="7527036" y="34163"/>
                  </a:lnTo>
                  <a:lnTo>
                    <a:pt x="7498207" y="9271"/>
                  </a:lnTo>
                  <a:lnTo>
                    <a:pt x="7463282" y="0"/>
                  </a:lnTo>
                  <a:lnTo>
                    <a:pt x="3960241" y="0"/>
                  </a:lnTo>
                  <a:lnTo>
                    <a:pt x="3925189" y="9144"/>
                  </a:lnTo>
                  <a:lnTo>
                    <a:pt x="3896360" y="33909"/>
                  </a:lnTo>
                  <a:lnTo>
                    <a:pt x="3876802" y="70739"/>
                  </a:lnTo>
                  <a:lnTo>
                    <a:pt x="3869563" y="115570"/>
                  </a:lnTo>
                  <a:lnTo>
                    <a:pt x="3869563" y="1699463"/>
                  </a:lnTo>
                  <a:lnTo>
                    <a:pt x="3876675" y="1744332"/>
                  </a:lnTo>
                  <a:lnTo>
                    <a:pt x="3896106" y="1781073"/>
                  </a:lnTo>
                  <a:lnTo>
                    <a:pt x="3924935" y="1805901"/>
                  </a:lnTo>
                  <a:lnTo>
                    <a:pt x="3960241" y="1815020"/>
                  </a:lnTo>
                  <a:lnTo>
                    <a:pt x="7463282" y="1815020"/>
                  </a:lnTo>
                  <a:lnTo>
                    <a:pt x="7498461" y="1805800"/>
                  </a:lnTo>
                  <a:lnTo>
                    <a:pt x="7527290" y="1780794"/>
                  </a:lnTo>
                  <a:lnTo>
                    <a:pt x="7546721" y="1744014"/>
                  </a:lnTo>
                  <a:lnTo>
                    <a:pt x="7553833" y="1699463"/>
                  </a:lnTo>
                  <a:lnTo>
                    <a:pt x="7553833" y="11557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153792" y="2559253"/>
            <a:ext cx="80200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Numerador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04940" y="2585973"/>
            <a:ext cx="949325" cy="21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-10" dirty="0">
                <a:solidFill>
                  <a:srgbClr val="FFFFFF"/>
                </a:solidFill>
                <a:latin typeface="Calibri"/>
                <a:cs typeface="Calibri"/>
              </a:rPr>
              <a:t>Denominador</a:t>
            </a:r>
            <a:endParaRPr sz="125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96924" y="1344167"/>
            <a:ext cx="6558280" cy="1409700"/>
            <a:chOff x="1296924" y="1344167"/>
            <a:chExt cx="6558280" cy="1409700"/>
          </a:xfrm>
        </p:grpSpPr>
        <p:sp>
          <p:nvSpPr>
            <p:cNvPr id="14" name="object 14"/>
            <p:cNvSpPr/>
            <p:nvPr/>
          </p:nvSpPr>
          <p:spPr>
            <a:xfrm>
              <a:off x="1644396" y="1344167"/>
              <a:ext cx="5842000" cy="1029969"/>
            </a:xfrm>
            <a:custGeom>
              <a:avLst/>
              <a:gdLst/>
              <a:ahLst/>
              <a:cxnLst/>
              <a:rect l="l" t="t" r="r" b="b"/>
              <a:pathLst>
                <a:path w="5842000" h="1029969">
                  <a:moveTo>
                    <a:pt x="5477256" y="0"/>
                  </a:moveTo>
                  <a:lnTo>
                    <a:pt x="364236" y="0"/>
                  </a:lnTo>
                  <a:lnTo>
                    <a:pt x="321818" y="3428"/>
                  </a:lnTo>
                  <a:lnTo>
                    <a:pt x="280924" y="13715"/>
                  </a:lnTo>
                  <a:lnTo>
                    <a:pt x="241681" y="30099"/>
                  </a:lnTo>
                  <a:lnTo>
                    <a:pt x="204343" y="52577"/>
                  </a:lnTo>
                  <a:lnTo>
                    <a:pt x="169291" y="80518"/>
                  </a:lnTo>
                  <a:lnTo>
                    <a:pt x="136779" y="113537"/>
                  </a:lnTo>
                  <a:lnTo>
                    <a:pt x="106934" y="151257"/>
                  </a:lnTo>
                  <a:lnTo>
                    <a:pt x="80264" y="193421"/>
                  </a:lnTo>
                  <a:lnTo>
                    <a:pt x="56896" y="239395"/>
                  </a:lnTo>
                  <a:lnTo>
                    <a:pt x="37211" y="289051"/>
                  </a:lnTo>
                  <a:lnTo>
                    <a:pt x="21336" y="341757"/>
                  </a:lnTo>
                  <a:lnTo>
                    <a:pt x="9652" y="397256"/>
                  </a:lnTo>
                  <a:lnTo>
                    <a:pt x="2412" y="455040"/>
                  </a:lnTo>
                  <a:lnTo>
                    <a:pt x="0" y="514858"/>
                  </a:lnTo>
                  <a:lnTo>
                    <a:pt x="2412" y="574675"/>
                  </a:lnTo>
                  <a:lnTo>
                    <a:pt x="9652" y="632587"/>
                  </a:lnTo>
                  <a:lnTo>
                    <a:pt x="21336" y="688086"/>
                  </a:lnTo>
                  <a:lnTo>
                    <a:pt x="37211" y="740791"/>
                  </a:lnTo>
                  <a:lnTo>
                    <a:pt x="56896" y="790448"/>
                  </a:lnTo>
                  <a:lnTo>
                    <a:pt x="80264" y="836422"/>
                  </a:lnTo>
                  <a:lnTo>
                    <a:pt x="106934" y="878586"/>
                  </a:lnTo>
                  <a:lnTo>
                    <a:pt x="136779" y="916305"/>
                  </a:lnTo>
                  <a:lnTo>
                    <a:pt x="169291" y="949325"/>
                  </a:lnTo>
                  <a:lnTo>
                    <a:pt x="204343" y="977265"/>
                  </a:lnTo>
                  <a:lnTo>
                    <a:pt x="241681" y="999617"/>
                  </a:lnTo>
                  <a:lnTo>
                    <a:pt x="280924" y="1016126"/>
                  </a:lnTo>
                  <a:lnTo>
                    <a:pt x="321818" y="1026287"/>
                  </a:lnTo>
                  <a:lnTo>
                    <a:pt x="364236" y="1029843"/>
                  </a:lnTo>
                  <a:lnTo>
                    <a:pt x="5477256" y="1029843"/>
                  </a:lnTo>
                  <a:lnTo>
                    <a:pt x="5519674" y="1026287"/>
                  </a:lnTo>
                  <a:lnTo>
                    <a:pt x="5560568" y="1016126"/>
                  </a:lnTo>
                  <a:lnTo>
                    <a:pt x="5599810" y="999617"/>
                  </a:lnTo>
                  <a:lnTo>
                    <a:pt x="5637022" y="977265"/>
                  </a:lnTo>
                  <a:lnTo>
                    <a:pt x="5672201" y="949325"/>
                  </a:lnTo>
                  <a:lnTo>
                    <a:pt x="5704712" y="916305"/>
                  </a:lnTo>
                  <a:lnTo>
                    <a:pt x="5734431" y="878586"/>
                  </a:lnTo>
                  <a:lnTo>
                    <a:pt x="5761228" y="836422"/>
                  </a:lnTo>
                  <a:lnTo>
                    <a:pt x="5784596" y="790448"/>
                  </a:lnTo>
                  <a:lnTo>
                    <a:pt x="5804281" y="740791"/>
                  </a:lnTo>
                  <a:lnTo>
                    <a:pt x="5820156" y="688086"/>
                  </a:lnTo>
                  <a:lnTo>
                    <a:pt x="5831839" y="632587"/>
                  </a:lnTo>
                  <a:lnTo>
                    <a:pt x="5839079" y="574675"/>
                  </a:lnTo>
                  <a:lnTo>
                    <a:pt x="5841492" y="514858"/>
                  </a:lnTo>
                  <a:lnTo>
                    <a:pt x="5839079" y="455040"/>
                  </a:lnTo>
                  <a:lnTo>
                    <a:pt x="5831839" y="397256"/>
                  </a:lnTo>
                  <a:lnTo>
                    <a:pt x="5820156" y="341757"/>
                  </a:lnTo>
                  <a:lnTo>
                    <a:pt x="5804281" y="288925"/>
                  </a:lnTo>
                  <a:lnTo>
                    <a:pt x="5784596" y="239395"/>
                  </a:lnTo>
                  <a:lnTo>
                    <a:pt x="5761228" y="193294"/>
                  </a:lnTo>
                  <a:lnTo>
                    <a:pt x="5734558" y="151257"/>
                  </a:lnTo>
                  <a:lnTo>
                    <a:pt x="5704712" y="113537"/>
                  </a:lnTo>
                  <a:lnTo>
                    <a:pt x="5672201" y="80390"/>
                  </a:lnTo>
                  <a:lnTo>
                    <a:pt x="5637149" y="52577"/>
                  </a:lnTo>
                  <a:lnTo>
                    <a:pt x="5599810" y="30099"/>
                  </a:lnTo>
                  <a:lnTo>
                    <a:pt x="5560568" y="13715"/>
                  </a:lnTo>
                  <a:lnTo>
                    <a:pt x="5519674" y="3428"/>
                  </a:lnTo>
                  <a:lnTo>
                    <a:pt x="5477256" y="0"/>
                  </a:lnTo>
                  <a:close/>
                </a:path>
              </a:pathLst>
            </a:custGeom>
            <a:solidFill>
              <a:srgbClr val="F1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31670" y="1939289"/>
              <a:ext cx="5269865" cy="0"/>
            </a:xfrm>
            <a:custGeom>
              <a:avLst/>
              <a:gdLst/>
              <a:ahLst/>
              <a:cxnLst/>
              <a:rect l="l" t="t" r="r" b="b"/>
              <a:pathLst>
                <a:path w="5269865">
                  <a:moveTo>
                    <a:pt x="0" y="0"/>
                  </a:moveTo>
                  <a:lnTo>
                    <a:pt x="5269483" y="0"/>
                  </a:lnTo>
                </a:path>
              </a:pathLst>
            </a:custGeom>
            <a:ln w="71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6924" y="2673095"/>
              <a:ext cx="135636" cy="8077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44168" y="1642871"/>
              <a:ext cx="249554" cy="1111250"/>
            </a:xfrm>
            <a:custGeom>
              <a:avLst/>
              <a:gdLst/>
              <a:ahLst/>
              <a:cxnLst/>
              <a:rect l="l" t="t" r="r" b="b"/>
              <a:pathLst>
                <a:path w="249555" h="1111250">
                  <a:moveTo>
                    <a:pt x="242569" y="0"/>
                  </a:moveTo>
                  <a:lnTo>
                    <a:pt x="43815" y="0"/>
                  </a:lnTo>
                  <a:lnTo>
                    <a:pt x="35051" y="1143"/>
                  </a:lnTo>
                  <a:lnTo>
                    <a:pt x="888" y="43561"/>
                  </a:lnTo>
                  <a:lnTo>
                    <a:pt x="0" y="54610"/>
                  </a:lnTo>
                  <a:lnTo>
                    <a:pt x="0" y="1102360"/>
                  </a:lnTo>
                  <a:lnTo>
                    <a:pt x="6731" y="1110742"/>
                  </a:lnTo>
                  <a:lnTo>
                    <a:pt x="23240" y="1110742"/>
                  </a:lnTo>
                  <a:lnTo>
                    <a:pt x="29971" y="1102360"/>
                  </a:lnTo>
                  <a:lnTo>
                    <a:pt x="29971" y="49784"/>
                  </a:lnTo>
                  <a:lnTo>
                    <a:pt x="31495" y="45593"/>
                  </a:lnTo>
                  <a:lnTo>
                    <a:pt x="36575" y="39243"/>
                  </a:lnTo>
                  <a:lnTo>
                    <a:pt x="40004" y="37337"/>
                  </a:lnTo>
                  <a:lnTo>
                    <a:pt x="242569" y="37337"/>
                  </a:lnTo>
                  <a:lnTo>
                    <a:pt x="249300" y="28956"/>
                  </a:lnTo>
                  <a:lnTo>
                    <a:pt x="249300" y="8382"/>
                  </a:lnTo>
                  <a:lnTo>
                    <a:pt x="242569" y="0"/>
                  </a:lnTo>
                  <a:close/>
                </a:path>
              </a:pathLst>
            </a:custGeom>
            <a:solidFill>
              <a:srgbClr val="BB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22108" y="2505455"/>
              <a:ext cx="132588" cy="7924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510271" y="2033015"/>
              <a:ext cx="292735" cy="521334"/>
            </a:xfrm>
            <a:custGeom>
              <a:avLst/>
              <a:gdLst/>
              <a:ahLst/>
              <a:cxnLst/>
              <a:rect l="l" t="t" r="r" b="b"/>
              <a:pathLst>
                <a:path w="292734" h="521335">
                  <a:moveTo>
                    <a:pt x="253746" y="0"/>
                  </a:moveTo>
                  <a:lnTo>
                    <a:pt x="5842" y="0"/>
                  </a:lnTo>
                  <a:lnTo>
                    <a:pt x="0" y="5842"/>
                  </a:lnTo>
                  <a:lnTo>
                    <a:pt x="0" y="20319"/>
                  </a:lnTo>
                  <a:lnTo>
                    <a:pt x="5842" y="26162"/>
                  </a:lnTo>
                  <a:lnTo>
                    <a:pt x="257175" y="26162"/>
                  </a:lnTo>
                  <a:lnTo>
                    <a:pt x="260096" y="27431"/>
                  </a:lnTo>
                  <a:lnTo>
                    <a:pt x="264541" y="31876"/>
                  </a:lnTo>
                  <a:lnTo>
                    <a:pt x="265937" y="34798"/>
                  </a:lnTo>
                  <a:lnTo>
                    <a:pt x="265937" y="515365"/>
                  </a:lnTo>
                  <a:lnTo>
                    <a:pt x="271779" y="521207"/>
                  </a:lnTo>
                  <a:lnTo>
                    <a:pt x="286384" y="521207"/>
                  </a:lnTo>
                  <a:lnTo>
                    <a:pt x="292226" y="515365"/>
                  </a:lnTo>
                  <a:lnTo>
                    <a:pt x="292226" y="38100"/>
                  </a:lnTo>
                  <a:lnTo>
                    <a:pt x="291464" y="30480"/>
                  </a:lnTo>
                  <a:lnTo>
                    <a:pt x="261493" y="762"/>
                  </a:lnTo>
                  <a:lnTo>
                    <a:pt x="253746" y="0"/>
                  </a:lnTo>
                  <a:close/>
                </a:path>
              </a:pathLst>
            </a:custGeom>
            <a:solidFill>
              <a:srgbClr val="BBBD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27660" y="2842456"/>
            <a:ext cx="4009619" cy="20796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3515" marR="5080" indent="-171450" algn="just">
              <a:lnSpc>
                <a:spcPct val="102499"/>
              </a:lnSpc>
              <a:spcBef>
                <a:spcPts val="90"/>
              </a:spcBef>
              <a:buClr>
                <a:srgbClr val="5B9BD4"/>
              </a:buClr>
              <a:buFont typeface="Arial MT"/>
              <a:buChar char="•"/>
              <a:tabLst>
                <a:tab pos="183515" algn="l"/>
              </a:tabLst>
            </a:pP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Se</a:t>
            </a:r>
            <a:r>
              <a:rPr sz="1000" spc="1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consideran</a:t>
            </a:r>
            <a:r>
              <a:rPr sz="1000" spc="1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000" spc="1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las</a:t>
            </a:r>
            <a:r>
              <a:rPr sz="1000" spc="1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IIEE</a:t>
            </a:r>
            <a:r>
              <a:rPr sz="1000" spc="11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que,</a:t>
            </a:r>
            <a:r>
              <a:rPr sz="1000" spc="1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en</a:t>
            </a:r>
            <a:r>
              <a:rPr sz="1000" spc="1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000" spc="1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módulo</a:t>
            </a:r>
            <a:r>
              <a:rPr sz="1000" spc="1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Monitoreo</a:t>
            </a:r>
            <a:r>
              <a:rPr sz="1000" spc="4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sz="1000" spc="1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SIMON,</a:t>
            </a:r>
            <a:r>
              <a:rPr sz="1000" spc="1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chemeClr val="tx1"/>
                </a:solidFill>
                <a:latin typeface="Calibri"/>
                <a:cs typeface="Calibri"/>
              </a:rPr>
              <a:t>hayan</a:t>
            </a:r>
            <a:r>
              <a:rPr sz="1000" spc="5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registrado</a:t>
            </a:r>
            <a:r>
              <a:rPr sz="1000" spc="20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las</a:t>
            </a:r>
            <a:r>
              <a:rPr sz="1000" spc="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acciones</a:t>
            </a:r>
            <a:r>
              <a:rPr sz="1000" spc="2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implementación</a:t>
            </a:r>
            <a:r>
              <a:rPr sz="1000" spc="2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la</a:t>
            </a:r>
            <a:r>
              <a:rPr sz="1000" spc="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estrategia</a:t>
            </a:r>
            <a:r>
              <a:rPr sz="1000" spc="20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spc="2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Calibri"/>
                <a:cs typeface="Calibri"/>
              </a:rPr>
              <a:t>Refuerzo</a:t>
            </a:r>
            <a:r>
              <a:rPr sz="1000" spc="5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Escolar</a:t>
            </a:r>
            <a:r>
              <a:rPr sz="1000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Calibri"/>
                <a:cs typeface="Calibri"/>
              </a:rPr>
              <a:t>2025:</a:t>
            </a:r>
            <a:endParaRPr sz="10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80695" marR="5080" lvl="1" indent="-127000" algn="just">
              <a:lnSpc>
                <a:spcPct val="102499"/>
              </a:lnSpc>
              <a:spcBef>
                <a:spcPts val="110"/>
              </a:spcBef>
              <a:buClr>
                <a:srgbClr val="5B9BD4"/>
              </a:buClr>
              <a:buFont typeface="Wingdings"/>
              <a:buChar char=""/>
              <a:tabLst>
                <a:tab pos="481965" algn="l"/>
              </a:tabLst>
            </a:pP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Ejecuten</a:t>
            </a:r>
            <a:r>
              <a:rPr sz="1000" spc="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la</a:t>
            </a:r>
            <a:r>
              <a:rPr sz="1000" spc="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etapa</a:t>
            </a:r>
            <a:r>
              <a:rPr sz="1000" b="1" spc="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reconocimiento</a:t>
            </a:r>
            <a:r>
              <a:rPr sz="1000" b="1" spc="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necesidades</a:t>
            </a:r>
            <a:r>
              <a:rPr sz="1000" b="1" spc="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chemeClr val="tx1"/>
                </a:solidFill>
                <a:latin typeface="Calibri"/>
                <a:cs typeface="Calibri"/>
              </a:rPr>
              <a:t>aprendizaje</a:t>
            </a:r>
            <a:r>
              <a:rPr sz="1000" b="1" spc="500" dirty="0">
                <a:solidFill>
                  <a:schemeClr val="tx1"/>
                </a:solidFill>
                <a:latin typeface="Calibri"/>
                <a:cs typeface="Calibri"/>
              </a:rPr>
              <a:t> 	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000" spc="1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registren</a:t>
            </a:r>
            <a:r>
              <a:rPr sz="1000" spc="1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como</a:t>
            </a:r>
            <a:r>
              <a:rPr sz="1000" spc="1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evidencia:</a:t>
            </a:r>
            <a:r>
              <a:rPr sz="1000" spc="1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(i)</a:t>
            </a:r>
            <a:r>
              <a:rPr sz="1000" spc="1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000" spc="1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informe</a:t>
            </a:r>
            <a:r>
              <a:rPr sz="1000" b="1" spc="1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1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los</a:t>
            </a:r>
            <a:r>
              <a:rPr sz="1000" b="1" spc="1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niveles</a:t>
            </a:r>
            <a:r>
              <a:rPr sz="1000" b="1" spc="1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1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chemeClr val="tx1"/>
                </a:solidFill>
                <a:latin typeface="Calibri"/>
                <a:cs typeface="Calibri"/>
              </a:rPr>
              <a:t>logros</a:t>
            </a:r>
            <a:r>
              <a:rPr sz="1000" b="1" spc="500" dirty="0">
                <a:solidFill>
                  <a:schemeClr val="tx1"/>
                </a:solidFill>
                <a:latin typeface="Calibri"/>
                <a:cs typeface="Calibri"/>
              </a:rPr>
              <a:t> 	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alcanzados</a:t>
            </a:r>
            <a:r>
              <a:rPr sz="1000" spc="19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000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(ii)</a:t>
            </a:r>
            <a:r>
              <a:rPr sz="1000" spc="1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000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acta</a:t>
            </a:r>
            <a:r>
              <a:rPr sz="1000" b="1" spc="1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reuniones</a:t>
            </a:r>
            <a:r>
              <a:rPr sz="1000" b="1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informativas</a:t>
            </a:r>
            <a:r>
              <a:rPr sz="1000" b="1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000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las</a:t>
            </a:r>
            <a:r>
              <a:rPr sz="1000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Calibri"/>
                <a:cs typeface="Calibri"/>
              </a:rPr>
              <a:t>familias,</a:t>
            </a:r>
            <a:r>
              <a:rPr sz="1000" spc="500" dirty="0">
                <a:solidFill>
                  <a:schemeClr val="tx1"/>
                </a:solidFill>
                <a:latin typeface="Calibri"/>
                <a:cs typeface="Calibri"/>
              </a:rPr>
              <a:t> 	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Hasta</a:t>
            </a:r>
            <a:r>
              <a:rPr sz="1000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 err="1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000" b="1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ES" sz="1000" b="1" spc="-10" dirty="0">
                <a:solidFill>
                  <a:schemeClr val="tx1"/>
                </a:solidFill>
                <a:latin typeface="Calibri"/>
                <a:cs typeface="Calibri"/>
              </a:rPr>
              <a:t>27</a:t>
            </a:r>
            <a:r>
              <a:rPr sz="1000" b="1" spc="-10" dirty="0">
                <a:solidFill>
                  <a:schemeClr val="tx1"/>
                </a:solidFill>
                <a:latin typeface="Calibri"/>
                <a:cs typeface="Calibri"/>
              </a:rPr>
              <a:t>/06.</a:t>
            </a:r>
            <a:endParaRPr sz="10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480695" marR="6350" lvl="1" indent="-127000" algn="just">
              <a:lnSpc>
                <a:spcPct val="102899"/>
              </a:lnSpc>
              <a:spcBef>
                <a:spcPts val="95"/>
              </a:spcBef>
              <a:buClr>
                <a:srgbClr val="5B9BD4"/>
              </a:buClr>
              <a:buFont typeface="Wingdings"/>
              <a:buChar char=""/>
              <a:tabLst>
                <a:tab pos="481965" algn="l"/>
              </a:tabLst>
            </a:pP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Ejecuten</a:t>
            </a:r>
            <a:r>
              <a:rPr sz="1000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la</a:t>
            </a:r>
            <a:r>
              <a:rPr sz="1000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etapa</a:t>
            </a:r>
            <a:r>
              <a:rPr sz="1000" b="1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acompañamiento</a:t>
            </a:r>
            <a:r>
              <a:rPr sz="1000" b="1" spc="2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000" b="1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desarrollo</a:t>
            </a:r>
            <a:r>
              <a:rPr sz="1000" b="1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sz="1000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Calibri"/>
                <a:cs typeface="Calibri"/>
              </a:rPr>
              <a:t>Refuerzo</a:t>
            </a:r>
            <a:r>
              <a:rPr sz="1000" spc="500" dirty="0">
                <a:solidFill>
                  <a:schemeClr val="tx1"/>
                </a:solidFill>
                <a:latin typeface="Calibri"/>
                <a:cs typeface="Calibri"/>
              </a:rPr>
              <a:t> 	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Escolar</a:t>
            </a:r>
            <a:r>
              <a:rPr sz="1000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000" spc="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registren</a:t>
            </a:r>
            <a:r>
              <a:rPr sz="1000" spc="9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como</a:t>
            </a:r>
            <a:r>
              <a:rPr sz="1000" spc="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evidencia:</a:t>
            </a:r>
            <a:r>
              <a:rPr sz="1000" spc="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(i)</a:t>
            </a:r>
            <a:r>
              <a:rPr sz="1000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000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informe</a:t>
            </a:r>
            <a:r>
              <a:rPr sz="1000" b="1" spc="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b="1" spc="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actividades</a:t>
            </a:r>
            <a:r>
              <a:rPr sz="1000" b="1" spc="3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000" spc="500" dirty="0">
                <a:solidFill>
                  <a:schemeClr val="tx1"/>
                </a:solidFill>
                <a:latin typeface="Calibri"/>
                <a:cs typeface="Calibri"/>
              </a:rPr>
              <a:t> 	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atención</a:t>
            </a:r>
            <a:r>
              <a:rPr sz="1000" spc="2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diferenciada</a:t>
            </a:r>
            <a:r>
              <a:rPr sz="1000" spc="2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000" spc="2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(ii)</a:t>
            </a:r>
            <a:r>
              <a:rPr sz="1000" spc="2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000" spc="2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informe</a:t>
            </a:r>
            <a:r>
              <a:rPr sz="1000" b="1" spc="2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sobre</a:t>
            </a:r>
            <a:r>
              <a:rPr sz="1000" b="1" spc="2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los</a:t>
            </a:r>
            <a:r>
              <a:rPr sz="1000" b="1" spc="2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chemeClr val="tx1"/>
                </a:solidFill>
                <a:latin typeface="Calibri"/>
                <a:cs typeface="Calibri"/>
              </a:rPr>
              <a:t>resultados</a:t>
            </a:r>
            <a:r>
              <a:rPr sz="1000" b="1" spc="2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sz="1000" spc="500" dirty="0">
                <a:solidFill>
                  <a:schemeClr val="tx1"/>
                </a:solidFill>
                <a:latin typeface="Calibri"/>
                <a:cs typeface="Calibri"/>
              </a:rPr>
              <a:t> 	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fortalecimiento</a:t>
            </a:r>
            <a:r>
              <a:rPr sz="1000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000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acompañamiento,</a:t>
            </a:r>
            <a:r>
              <a:rPr sz="1000" spc="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chemeClr val="tx1"/>
                </a:solidFill>
                <a:latin typeface="Calibri"/>
                <a:cs typeface="Calibri"/>
              </a:rPr>
              <a:t>Hasta</a:t>
            </a:r>
            <a:r>
              <a:rPr sz="1000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000" dirty="0" err="1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000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ES" sz="1000" b="1" spc="-20" dirty="0">
                <a:solidFill>
                  <a:schemeClr val="tx1"/>
                </a:solidFill>
                <a:latin typeface="Calibri"/>
                <a:cs typeface="Calibri"/>
              </a:rPr>
              <a:t>26</a:t>
            </a:r>
            <a:r>
              <a:rPr sz="1000" b="1" spc="-20" dirty="0">
                <a:solidFill>
                  <a:schemeClr val="tx1"/>
                </a:solidFill>
                <a:latin typeface="Calibri"/>
                <a:cs typeface="Calibri"/>
              </a:rPr>
              <a:t>/09</a:t>
            </a:r>
            <a:endParaRPr sz="1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16301" y="1423796"/>
            <a:ext cx="4068445" cy="877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Número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IIEE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públicas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niveles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primaria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secundaria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implementan acciones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etapas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Estrategia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Refuerzo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Escolar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sus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estudiantes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durante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periodo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2025</a:t>
            </a:r>
            <a:endParaRPr sz="1000" dirty="0">
              <a:latin typeface="Calibri"/>
              <a:cs typeface="Calibri"/>
            </a:endParaRPr>
          </a:p>
          <a:p>
            <a:pPr marL="544195" marR="256540" algn="ctr">
              <a:lnSpc>
                <a:spcPct val="108000"/>
              </a:lnSpc>
              <a:spcBef>
                <a:spcPts val="520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Número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IIEE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públicas</a:t>
            </a:r>
            <a:r>
              <a:rPr sz="1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niveles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primaria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secundaria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 en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 la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jurisdicción</a:t>
            </a:r>
            <a:r>
              <a:rPr sz="10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IGED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97291" y="2942385"/>
            <a:ext cx="3638931" cy="17640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2880" marR="5080" indent="-170815" algn="just">
              <a:lnSpc>
                <a:spcPct val="102499"/>
              </a:lnSpc>
              <a:spcBef>
                <a:spcPts val="90"/>
              </a:spcBef>
              <a:buFont typeface="Arial MT"/>
              <a:buChar char="•"/>
              <a:tabLst>
                <a:tab pos="182880" algn="l"/>
                <a:tab pos="184150" algn="l"/>
              </a:tabLst>
            </a:pP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	Se</a:t>
            </a:r>
            <a:r>
              <a:rPr sz="1100" spc="229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considerará</a:t>
            </a:r>
            <a:r>
              <a:rPr sz="1100" spc="2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en</a:t>
            </a:r>
            <a:r>
              <a:rPr sz="1100" spc="2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100" spc="2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denominador</a:t>
            </a:r>
            <a:r>
              <a:rPr sz="1100" spc="2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100" spc="2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las</a:t>
            </a:r>
            <a:r>
              <a:rPr sz="1100" spc="2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IIEE</a:t>
            </a:r>
            <a:r>
              <a:rPr sz="1100" spc="2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públicas</a:t>
            </a:r>
            <a:r>
              <a:rPr sz="1100" spc="2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100" spc="2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los</a:t>
            </a:r>
            <a:r>
              <a:rPr sz="1100" spc="2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tx1"/>
                </a:solidFill>
                <a:latin typeface="Calibri"/>
                <a:cs typeface="Calibri"/>
              </a:rPr>
              <a:t>niveles</a:t>
            </a:r>
            <a:r>
              <a:rPr sz="1100" spc="5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primaria</a:t>
            </a:r>
            <a:r>
              <a:rPr sz="1100" spc="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100" spc="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secundaria,</a:t>
            </a:r>
            <a:r>
              <a:rPr sz="1100" spc="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que</a:t>
            </a:r>
            <a:r>
              <a:rPr sz="1100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pertenecen</a:t>
            </a:r>
            <a:r>
              <a:rPr sz="1100" spc="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100" spc="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la</a:t>
            </a:r>
            <a:r>
              <a:rPr sz="1100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jurisdicción</a:t>
            </a:r>
            <a:r>
              <a:rPr sz="1100" spc="8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100" spc="6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la</a:t>
            </a:r>
            <a:r>
              <a:rPr sz="1100" spc="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ES" sz="1100" spc="60" dirty="0">
                <a:solidFill>
                  <a:schemeClr val="tx1"/>
                </a:solidFill>
                <a:latin typeface="Calibri"/>
                <a:cs typeface="Calibri"/>
              </a:rPr>
              <a:t>UGEL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r>
              <a:rPr sz="1100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sz="1100" spc="6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chemeClr val="tx1"/>
                </a:solidFill>
                <a:latin typeface="Calibri"/>
                <a:cs typeface="Calibri"/>
              </a:rPr>
              <a:t>que</a:t>
            </a:r>
            <a:r>
              <a:rPr sz="1100" spc="5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se</a:t>
            </a:r>
            <a:r>
              <a:rPr sz="1100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encuentren</a:t>
            </a:r>
            <a:r>
              <a:rPr sz="1100" spc="7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activas</a:t>
            </a:r>
            <a:r>
              <a:rPr sz="1100" b="1" spc="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al</a:t>
            </a:r>
            <a:r>
              <a:rPr sz="1100" b="1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31</a:t>
            </a:r>
            <a:r>
              <a:rPr sz="1100" b="1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100" b="1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marzo</a:t>
            </a:r>
            <a:r>
              <a:rPr sz="1100" b="1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100" b="1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2025</a:t>
            </a:r>
            <a:r>
              <a:rPr sz="1100" b="1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en</a:t>
            </a:r>
            <a:r>
              <a:rPr sz="1100" b="1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100" b="1" spc="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padrón</a:t>
            </a:r>
            <a:r>
              <a:rPr sz="1100" b="1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100" b="1" spc="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chemeClr val="tx1"/>
                </a:solidFill>
                <a:latin typeface="Calibri"/>
                <a:cs typeface="Calibri"/>
              </a:rPr>
              <a:t>ESCALE.</a:t>
            </a:r>
            <a:endParaRPr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82880" marR="8255" indent="-170815" algn="just">
              <a:lnSpc>
                <a:spcPct val="102499"/>
              </a:lnSpc>
              <a:spcBef>
                <a:spcPts val="110"/>
              </a:spcBef>
              <a:buFont typeface="Arial MT"/>
              <a:buChar char="•"/>
              <a:tabLst>
                <a:tab pos="182880" algn="l"/>
                <a:tab pos="184150" algn="l"/>
              </a:tabLst>
            </a:pP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	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En</a:t>
            </a:r>
            <a:r>
              <a:rPr sz="1100" b="1" spc="19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el</a:t>
            </a:r>
            <a:r>
              <a:rPr sz="1100" b="1" spc="19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nivel</a:t>
            </a:r>
            <a:r>
              <a:rPr sz="1100" b="1" spc="204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100" b="1" spc="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primaria</a:t>
            </a:r>
            <a:r>
              <a:rPr sz="1100" b="1" spc="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se</a:t>
            </a:r>
            <a:r>
              <a:rPr sz="1100" b="1" spc="18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considerará</a:t>
            </a:r>
            <a:r>
              <a:rPr sz="1100" b="1" spc="19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únicamente</a:t>
            </a:r>
            <a:r>
              <a:rPr sz="1100" b="1" spc="21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100" b="1" spc="19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las</a:t>
            </a:r>
            <a:r>
              <a:rPr sz="1100" b="1" spc="19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IIEE</a:t>
            </a:r>
            <a:r>
              <a:rPr sz="1100" b="1" spc="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chemeClr val="tx1"/>
                </a:solidFill>
                <a:latin typeface="Calibri"/>
                <a:cs typeface="Calibri"/>
              </a:rPr>
              <a:t>públicas</a:t>
            </a:r>
            <a:r>
              <a:rPr sz="1100" b="1" spc="5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tx1"/>
                </a:solidFill>
                <a:latin typeface="Calibri"/>
                <a:cs typeface="Calibri"/>
              </a:rPr>
              <a:t>polidocentes</a:t>
            </a:r>
            <a:r>
              <a:rPr sz="1100" b="1" spc="7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chemeClr val="tx1"/>
                </a:solidFill>
                <a:latin typeface="Calibri"/>
                <a:cs typeface="Calibri"/>
              </a:rPr>
              <a:t>completas.</a:t>
            </a:r>
            <a:endParaRPr sz="11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84785" indent="-172085" algn="just">
              <a:lnSpc>
                <a:spcPct val="100000"/>
              </a:lnSpc>
              <a:spcBef>
                <a:spcPts val="120"/>
              </a:spcBef>
              <a:buClr>
                <a:srgbClr val="5B9BD4"/>
              </a:buClr>
              <a:buFont typeface="Arial MT"/>
              <a:buChar char="•"/>
              <a:tabLst>
                <a:tab pos="184785" algn="l"/>
              </a:tabLst>
            </a:pP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No</a:t>
            </a:r>
            <a:r>
              <a:rPr sz="1100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se</a:t>
            </a:r>
            <a:r>
              <a:rPr sz="1100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considerará</a:t>
            </a:r>
            <a:r>
              <a:rPr sz="1100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a</a:t>
            </a:r>
            <a:r>
              <a:rPr sz="1100" spc="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los</a:t>
            </a:r>
            <a:r>
              <a:rPr sz="1100" spc="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Colegios</a:t>
            </a:r>
            <a:r>
              <a:rPr sz="1100" spc="5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de</a:t>
            </a:r>
            <a:r>
              <a:rPr sz="1100" spc="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Alto</a:t>
            </a:r>
            <a:r>
              <a:rPr sz="1100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Rendimiento</a:t>
            </a:r>
            <a:r>
              <a:rPr sz="1100" spc="5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tx1"/>
                </a:solidFill>
                <a:latin typeface="Calibri"/>
                <a:cs typeface="Calibri"/>
              </a:rPr>
              <a:t>(COAR).</a:t>
            </a:r>
            <a:endParaRPr sz="11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182880" marR="6985" indent="-170815" algn="just">
              <a:lnSpc>
                <a:spcPct val="102499"/>
              </a:lnSpc>
              <a:spcBef>
                <a:spcPts val="110"/>
              </a:spcBef>
              <a:buFont typeface="Arial MT"/>
              <a:buChar char="•"/>
              <a:tabLst>
                <a:tab pos="182880" algn="l"/>
                <a:tab pos="184150" algn="l"/>
              </a:tabLst>
            </a:pP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	Las</a:t>
            </a:r>
            <a:r>
              <a:rPr sz="1100" spc="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IIEE</a:t>
            </a:r>
            <a:r>
              <a:rPr sz="1100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que</a:t>
            </a:r>
            <a:r>
              <a:rPr sz="1100" spc="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formarán</a:t>
            </a:r>
            <a:r>
              <a:rPr sz="1100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parte</a:t>
            </a:r>
            <a:r>
              <a:rPr sz="1100" spc="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sz="1100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denominador</a:t>
            </a:r>
            <a:r>
              <a:rPr sz="1100" spc="4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serán</a:t>
            </a:r>
            <a:r>
              <a:rPr sz="1100" spc="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publicadas</a:t>
            </a:r>
            <a:r>
              <a:rPr sz="1100" spc="3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en</a:t>
            </a:r>
            <a:r>
              <a:rPr sz="1100" spc="3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la</a:t>
            </a:r>
            <a:r>
              <a:rPr sz="1100" spc="2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chemeClr val="tx1"/>
                </a:solidFill>
                <a:latin typeface="Calibri"/>
                <a:cs typeface="Calibri"/>
              </a:rPr>
              <a:t>sede</a:t>
            </a:r>
            <a:r>
              <a:rPr sz="1100" spc="5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digital</a:t>
            </a:r>
            <a:r>
              <a:rPr sz="1100" spc="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del</a:t>
            </a:r>
            <a:r>
              <a:rPr sz="1100" spc="4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MINEDU</a:t>
            </a:r>
            <a:r>
              <a:rPr sz="1100" spc="2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tx1"/>
                </a:solidFill>
                <a:latin typeface="Calibri"/>
                <a:cs typeface="Calibri"/>
              </a:rPr>
              <a:t>-</a:t>
            </a:r>
            <a:r>
              <a:rPr sz="1100" spc="15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chemeClr val="tx1"/>
                </a:solidFill>
                <a:latin typeface="Calibri"/>
                <a:cs typeface="Calibri"/>
              </a:rPr>
              <a:t>CdD.</a:t>
            </a:r>
            <a:endParaRPr sz="11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685800" y="440114"/>
            <a:ext cx="7859267" cy="750783"/>
          </a:xfrm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365250" marR="5080" indent="-931544">
              <a:lnSpc>
                <a:spcPct val="102200"/>
              </a:lnSpc>
              <a:spcBef>
                <a:spcPts val="85"/>
              </a:spcBef>
            </a:pPr>
            <a:r>
              <a:rPr sz="1600" dirty="0"/>
              <a:t>2.1</a:t>
            </a:r>
            <a:r>
              <a:rPr sz="1600" spc="25" dirty="0"/>
              <a:t> </a:t>
            </a:r>
            <a:r>
              <a:rPr sz="1600" dirty="0"/>
              <a:t>Porcentaje</a:t>
            </a:r>
            <a:r>
              <a:rPr sz="1600" spc="50" dirty="0"/>
              <a:t> </a:t>
            </a:r>
            <a:r>
              <a:rPr sz="1600" dirty="0"/>
              <a:t>de</a:t>
            </a:r>
            <a:r>
              <a:rPr sz="1600" spc="15" dirty="0"/>
              <a:t> </a:t>
            </a:r>
            <a:r>
              <a:rPr sz="1600" dirty="0"/>
              <a:t>IIEE</a:t>
            </a:r>
            <a:r>
              <a:rPr sz="1600" spc="25" dirty="0"/>
              <a:t> </a:t>
            </a:r>
            <a:r>
              <a:rPr sz="1600" dirty="0"/>
              <a:t>de</a:t>
            </a:r>
            <a:r>
              <a:rPr sz="1600" spc="25" dirty="0"/>
              <a:t> </a:t>
            </a:r>
            <a:r>
              <a:rPr sz="1600" dirty="0"/>
              <a:t>los</a:t>
            </a:r>
            <a:r>
              <a:rPr sz="1600" spc="40" dirty="0"/>
              <a:t> </a:t>
            </a:r>
            <a:r>
              <a:rPr sz="1600" dirty="0"/>
              <a:t>niveles</a:t>
            </a:r>
            <a:r>
              <a:rPr sz="1600" spc="40" dirty="0"/>
              <a:t> </a:t>
            </a:r>
            <a:r>
              <a:rPr sz="1600" dirty="0"/>
              <a:t>primaria</a:t>
            </a:r>
            <a:r>
              <a:rPr sz="1600" spc="50" dirty="0"/>
              <a:t> </a:t>
            </a:r>
            <a:r>
              <a:rPr sz="1600" dirty="0"/>
              <a:t>y</a:t>
            </a:r>
            <a:r>
              <a:rPr sz="1600" spc="30" dirty="0"/>
              <a:t> </a:t>
            </a:r>
            <a:r>
              <a:rPr sz="1600" dirty="0"/>
              <a:t>secundaria</a:t>
            </a:r>
            <a:r>
              <a:rPr sz="1600" spc="50" dirty="0"/>
              <a:t> </a:t>
            </a:r>
            <a:r>
              <a:rPr sz="1600" dirty="0"/>
              <a:t>que</a:t>
            </a:r>
            <a:r>
              <a:rPr sz="1600" spc="30" dirty="0"/>
              <a:t> </a:t>
            </a:r>
            <a:r>
              <a:rPr sz="1600" spc="-10" dirty="0"/>
              <a:t>implementan </a:t>
            </a:r>
            <a:r>
              <a:rPr sz="1600" dirty="0"/>
              <a:t>acciones</a:t>
            </a:r>
            <a:r>
              <a:rPr sz="1600" spc="30" dirty="0"/>
              <a:t> </a:t>
            </a:r>
            <a:r>
              <a:rPr sz="1600" dirty="0"/>
              <a:t>en</a:t>
            </a:r>
            <a:r>
              <a:rPr sz="1600" spc="5" dirty="0"/>
              <a:t> </a:t>
            </a:r>
            <a:r>
              <a:rPr sz="1600" dirty="0"/>
              <a:t>el</a:t>
            </a:r>
            <a:r>
              <a:rPr sz="1600" spc="10" dirty="0"/>
              <a:t> </a:t>
            </a:r>
            <a:r>
              <a:rPr sz="1600" dirty="0"/>
              <a:t>marco</a:t>
            </a:r>
            <a:r>
              <a:rPr sz="1600" spc="35" dirty="0"/>
              <a:t> </a:t>
            </a:r>
            <a:r>
              <a:rPr sz="1600" dirty="0"/>
              <a:t>de</a:t>
            </a:r>
            <a:r>
              <a:rPr sz="1600" spc="5" dirty="0"/>
              <a:t> </a:t>
            </a:r>
            <a:r>
              <a:rPr sz="1600" dirty="0"/>
              <a:t>la</a:t>
            </a:r>
            <a:r>
              <a:rPr sz="1600" spc="10" dirty="0"/>
              <a:t> </a:t>
            </a:r>
            <a:r>
              <a:rPr sz="1600" dirty="0"/>
              <a:t>estrategia</a:t>
            </a:r>
            <a:r>
              <a:rPr sz="1600" spc="25" dirty="0"/>
              <a:t> </a:t>
            </a:r>
            <a:r>
              <a:rPr sz="1600" dirty="0"/>
              <a:t>de</a:t>
            </a:r>
            <a:r>
              <a:rPr sz="1600" spc="5" dirty="0"/>
              <a:t> </a:t>
            </a:r>
            <a:r>
              <a:rPr sz="1600" dirty="0"/>
              <a:t>Refuerzo</a:t>
            </a:r>
            <a:r>
              <a:rPr sz="1600" spc="15" dirty="0"/>
              <a:t> </a:t>
            </a:r>
            <a:r>
              <a:rPr sz="1600" spc="-10" dirty="0"/>
              <a:t>Escolar</a:t>
            </a:r>
          </a:p>
        </p:txBody>
      </p:sp>
      <p:sp>
        <p:nvSpPr>
          <p:cNvPr id="24" name="object 24"/>
          <p:cNvSpPr/>
          <p:nvPr/>
        </p:nvSpPr>
        <p:spPr>
          <a:xfrm>
            <a:off x="4383023" y="1280159"/>
            <a:ext cx="377825" cy="15240"/>
          </a:xfrm>
          <a:custGeom>
            <a:avLst/>
            <a:gdLst/>
            <a:ahLst/>
            <a:cxnLst/>
            <a:rect l="l" t="t" r="r" b="b"/>
            <a:pathLst>
              <a:path w="377825" h="15240">
                <a:moveTo>
                  <a:pt x="375158" y="0"/>
                </a:moveTo>
                <a:lnTo>
                  <a:pt x="2666" y="0"/>
                </a:lnTo>
                <a:lnTo>
                  <a:pt x="0" y="2540"/>
                </a:lnTo>
                <a:lnTo>
                  <a:pt x="0" y="12319"/>
                </a:lnTo>
                <a:lnTo>
                  <a:pt x="2666" y="14859"/>
                </a:lnTo>
                <a:lnTo>
                  <a:pt x="375158" y="14859"/>
                </a:lnTo>
                <a:lnTo>
                  <a:pt x="377825" y="12319"/>
                </a:lnTo>
                <a:lnTo>
                  <a:pt x="377825" y="2540"/>
                </a:lnTo>
                <a:lnTo>
                  <a:pt x="375158" y="0"/>
                </a:lnTo>
                <a:close/>
              </a:path>
            </a:pathLst>
          </a:custGeom>
          <a:solidFill>
            <a:srgbClr val="7E1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36E89D1-3A8A-26C2-91BA-3A76D6DCC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209165"/>
            <a:ext cx="586739" cy="5798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08762-A3DB-F8A2-B499-95270C66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DCC6322-7CCA-BB1E-D51B-66AA26BDF789}"/>
              </a:ext>
            </a:extLst>
          </p:cNvPr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9D1E1AF7-4D6F-53F4-C69B-C3D6449C0FAE}"/>
                </a:ext>
              </a:extLst>
            </p:cNvPr>
            <p:cNvSpPr/>
            <p:nvPr/>
          </p:nvSpPr>
          <p:spPr>
            <a:xfrm>
              <a:off x="7938516" y="306349"/>
              <a:ext cx="231140" cy="220979"/>
            </a:xfrm>
            <a:custGeom>
              <a:avLst/>
              <a:gdLst/>
              <a:ahLst/>
              <a:cxnLst/>
              <a:rect l="l" t="t" r="r" b="b"/>
              <a:pathLst>
                <a:path w="231140" h="220979">
                  <a:moveTo>
                    <a:pt x="231076" y="0"/>
                  </a:moveTo>
                  <a:lnTo>
                    <a:pt x="0" y="0"/>
                  </a:lnTo>
                  <a:lnTo>
                    <a:pt x="0" y="220827"/>
                  </a:lnTo>
                  <a:lnTo>
                    <a:pt x="231076" y="220827"/>
                  </a:lnTo>
                  <a:lnTo>
                    <a:pt x="231076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F8252C6-F6BA-F147-E176-6E218C1082D6}"/>
                </a:ext>
              </a:extLst>
            </p:cNvPr>
            <p:cNvSpPr/>
            <p:nvPr/>
          </p:nvSpPr>
          <p:spPr>
            <a:xfrm>
              <a:off x="8179307" y="306349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4951" y="0"/>
                  </a:moveTo>
                  <a:lnTo>
                    <a:pt x="0" y="0"/>
                  </a:lnTo>
                  <a:lnTo>
                    <a:pt x="0" y="220827"/>
                  </a:lnTo>
                  <a:lnTo>
                    <a:pt x="654951" y="220827"/>
                  </a:lnTo>
                  <a:lnTo>
                    <a:pt x="65495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EDDC9124-E697-B327-DC49-8F1D45E63B8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7471" y="367283"/>
              <a:ext cx="176783" cy="7924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F1EA486-8FEF-275F-1B21-E2F4F8B2323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4968" y="323087"/>
              <a:ext cx="178307" cy="192024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3BB70176-3ACE-F2A0-9969-7C77E502DB5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3504" y="385571"/>
              <a:ext cx="335279" cy="97536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343360B5-99BB-12B3-79BF-99E2E065418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6404" y="3125723"/>
              <a:ext cx="249935" cy="1635252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51D39F69-F44D-2896-F5E6-C5BB4BDE8447}"/>
              </a:ext>
            </a:extLst>
          </p:cNvPr>
          <p:cNvSpPr txBox="1"/>
          <p:nvPr/>
        </p:nvSpPr>
        <p:spPr>
          <a:xfrm>
            <a:off x="1143000" y="527328"/>
            <a:ext cx="7423404" cy="567399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b="1" dirty="0">
                <a:solidFill>
                  <a:srgbClr val="7E1316"/>
                </a:solidFill>
                <a:latin typeface="Calibri"/>
                <a:cs typeface="Calibri"/>
              </a:rPr>
              <a:t>Protocolo:</a:t>
            </a:r>
            <a:r>
              <a:rPr sz="1600" b="1" spc="15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7E1316"/>
                </a:solidFill>
                <a:latin typeface="Calibri"/>
                <a:cs typeface="Calibri"/>
              </a:rPr>
              <a:t>Implementación</a:t>
            </a:r>
            <a:r>
              <a:rPr sz="1600" b="1" spc="5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7E1316"/>
                </a:solidFill>
                <a:latin typeface="Calibri"/>
                <a:cs typeface="Calibri"/>
              </a:rPr>
              <a:t>de la Estrategia de Refuerzo</a:t>
            </a:r>
            <a:r>
              <a:rPr sz="1600" b="1" spc="10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7E1316"/>
                </a:solidFill>
                <a:latin typeface="Calibri"/>
                <a:cs typeface="Calibri"/>
              </a:rPr>
              <a:t>Escolar</a:t>
            </a:r>
            <a:endParaRPr sz="1600" dirty="0">
              <a:latin typeface="Calibri"/>
              <a:cs typeface="Calibri"/>
            </a:endParaRPr>
          </a:p>
          <a:p>
            <a:pPr marL="89535" algn="just">
              <a:lnSpc>
                <a:spcPts val="1140"/>
              </a:lnSpc>
              <a:spcBef>
                <a:spcPts val="570"/>
              </a:spcBef>
            </a:pP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¿Qué</a:t>
            </a:r>
            <a:r>
              <a:rPr sz="1400" b="1" spc="19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acciones</a:t>
            </a:r>
            <a:r>
              <a:rPr sz="1400" b="1" spc="19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comprenden</a:t>
            </a:r>
            <a:r>
              <a:rPr sz="1400" b="1" spc="16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la</a:t>
            </a:r>
            <a:r>
              <a:rPr sz="1400" b="1" spc="17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lang="es-ES" sz="1400" b="1" spc="175" dirty="0">
                <a:solidFill>
                  <a:srgbClr val="00A7A7"/>
                </a:solidFill>
                <a:latin typeface="Calibri"/>
                <a:cs typeface="Calibri"/>
              </a:rPr>
              <a:t>ETAPA</a:t>
            </a:r>
            <a:r>
              <a:rPr sz="1400" b="1" spc="18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1</a:t>
            </a:r>
            <a:r>
              <a:rPr sz="1400" b="1" spc="15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“</a:t>
            </a:r>
            <a:r>
              <a:rPr sz="1400" b="1" dirty="0" err="1">
                <a:solidFill>
                  <a:srgbClr val="00A7A7"/>
                </a:solidFill>
                <a:latin typeface="Calibri"/>
                <a:cs typeface="Calibri"/>
              </a:rPr>
              <a:t>reconocimiento</a:t>
            </a:r>
            <a:r>
              <a:rPr sz="1400" b="1" spc="229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lang="es-ES" sz="1400" b="1" spc="-2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 err="1">
                <a:solidFill>
                  <a:srgbClr val="00A7A7"/>
                </a:solidFill>
                <a:latin typeface="Calibri"/>
                <a:cs typeface="Calibri"/>
              </a:rPr>
              <a:t>necesidades</a:t>
            </a:r>
            <a:r>
              <a:rPr sz="1400" b="1" spc="22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lang="es-ES" sz="1400" b="1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spc="-10" dirty="0" err="1">
                <a:solidFill>
                  <a:srgbClr val="00A7A7"/>
                </a:solidFill>
                <a:latin typeface="Calibri"/>
                <a:cs typeface="Calibri"/>
              </a:rPr>
              <a:t>aprendizaje</a:t>
            </a:r>
            <a:r>
              <a:rPr sz="1400" b="1" spc="-10" dirty="0">
                <a:solidFill>
                  <a:srgbClr val="00A7A7"/>
                </a:solidFill>
                <a:latin typeface="Calibri"/>
                <a:cs typeface="Calibri"/>
              </a:rPr>
              <a:t>”?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3684BC1-71B4-E557-2D88-5B20F01EBB1E}"/>
              </a:ext>
            </a:extLst>
          </p:cNvPr>
          <p:cNvSpPr txBox="1"/>
          <p:nvPr/>
        </p:nvSpPr>
        <p:spPr>
          <a:xfrm>
            <a:off x="6562098" y="3372430"/>
            <a:ext cx="2254241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1450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Informe</a:t>
            </a:r>
            <a:r>
              <a:rPr sz="1100" b="1" spc="4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1100" b="1" spc="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los</a:t>
            </a:r>
            <a:r>
              <a:rPr sz="1100" b="1" spc="3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niveles</a:t>
            </a:r>
            <a:r>
              <a:rPr sz="1100" b="1" spc="4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1100" b="1" spc="4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logro</a:t>
            </a:r>
            <a:r>
              <a:rPr sz="1100" b="1" spc="4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alcanzado</a:t>
            </a:r>
            <a:r>
              <a:rPr sz="1100" spc="4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por</a:t>
            </a:r>
            <a:r>
              <a:rPr sz="1100" spc="6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los</a:t>
            </a:r>
            <a:r>
              <a:rPr sz="1100" spc="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estudiantes</a:t>
            </a:r>
            <a:r>
              <a:rPr sz="1100" spc="5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en</a:t>
            </a:r>
            <a:r>
              <a:rPr sz="1100" spc="5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la 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evaluación</a:t>
            </a:r>
            <a:r>
              <a:rPr sz="1100" spc="3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diagnóstica</a:t>
            </a:r>
            <a:r>
              <a:rPr sz="1100" spc="3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matemática y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comunicación.</a:t>
            </a:r>
            <a:endParaRPr sz="11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marL="184150" marR="6350" indent="-1714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Acta</a:t>
            </a:r>
            <a:r>
              <a:rPr sz="1100" b="1" spc="6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1100" b="1" spc="7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reuniones</a:t>
            </a:r>
            <a:r>
              <a:rPr sz="1100" b="1" spc="8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informativas</a:t>
            </a:r>
            <a:r>
              <a:rPr sz="1100" b="1" spc="7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100" spc="9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las</a:t>
            </a:r>
            <a:r>
              <a:rPr sz="1100" spc="8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familias</a:t>
            </a:r>
            <a:r>
              <a:rPr sz="1100" spc="8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para</a:t>
            </a:r>
            <a:r>
              <a:rPr sz="1100" spc="8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comunicar</a:t>
            </a:r>
            <a:r>
              <a:rPr sz="1100" spc="8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el</a:t>
            </a:r>
            <a:r>
              <a:rPr sz="1100" spc="5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desarrollo</a:t>
            </a:r>
            <a:r>
              <a:rPr sz="1100" spc="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1100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la</a:t>
            </a:r>
            <a:r>
              <a:rPr sz="1100" spc="-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estrategia</a:t>
            </a:r>
            <a:r>
              <a:rPr sz="1100" spc="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1100" spc="-2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RE</a:t>
            </a:r>
            <a:r>
              <a:rPr sz="1100" spc="-2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del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año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en</a:t>
            </a:r>
            <a:r>
              <a:rPr sz="1100" spc="-15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curso.</a:t>
            </a:r>
            <a:endParaRPr sz="11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0C3F10F-ADAD-CBD8-6306-E5130A79864B}"/>
              </a:ext>
            </a:extLst>
          </p:cNvPr>
          <p:cNvSpPr txBox="1"/>
          <p:nvPr/>
        </p:nvSpPr>
        <p:spPr>
          <a:xfrm>
            <a:off x="3810000" y="4647810"/>
            <a:ext cx="5201285" cy="40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8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Enlaces</a:t>
            </a:r>
            <a:r>
              <a:rPr sz="850" b="1" spc="8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de</a:t>
            </a:r>
            <a:r>
              <a:rPr sz="850" b="1" spc="13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los</a:t>
            </a:r>
            <a:r>
              <a:rPr sz="850" b="1" spc="16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formatos</a:t>
            </a:r>
            <a:r>
              <a:rPr sz="850" b="1" spc="12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de</a:t>
            </a:r>
            <a:r>
              <a:rPr sz="850" b="1" spc="13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spc="-10" dirty="0">
                <a:solidFill>
                  <a:srgbClr val="F35050"/>
                </a:solidFill>
                <a:latin typeface="Calibri"/>
                <a:cs typeface="Calibri"/>
              </a:rPr>
              <a:t>evidencia:</a:t>
            </a:r>
            <a:r>
              <a:rPr sz="850" b="1" spc="50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https://drive.google.com/drive/folders/1vfffE0Gn9VqaI5kPh9lm0FNWeono1PxE?</a:t>
            </a:r>
            <a:r>
              <a:rPr sz="850" spc="500" dirty="0">
                <a:solidFill>
                  <a:srgbClr val="0462C1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8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usp=sharing</a:t>
            </a:r>
            <a:endParaRPr sz="850" dirty="0">
              <a:latin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43B18A-3854-7551-4227-1BDD8393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92" y="1255233"/>
            <a:ext cx="1735435" cy="173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15">
            <a:extLst>
              <a:ext uri="{FF2B5EF4-FFF2-40B4-BE49-F238E27FC236}">
                <a16:creationId xmlns:a16="http://schemas.microsoft.com/office/drawing/2014/main" id="{9E4BD772-4CDF-A5E7-09E8-C14B90E9D311}"/>
              </a:ext>
            </a:extLst>
          </p:cNvPr>
          <p:cNvSpPr txBox="1"/>
          <p:nvPr/>
        </p:nvSpPr>
        <p:spPr>
          <a:xfrm>
            <a:off x="7246930" y="1419160"/>
            <a:ext cx="138317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35050"/>
                </a:solidFill>
                <a:latin typeface="Calibri"/>
                <a:cs typeface="Calibri"/>
              </a:rPr>
              <a:t>Periodo</a:t>
            </a:r>
            <a:r>
              <a:rPr sz="1000" b="1" spc="8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35050"/>
                </a:solidFill>
                <a:latin typeface="Calibri"/>
                <a:cs typeface="Calibri"/>
              </a:rPr>
              <a:t>para</a:t>
            </a:r>
            <a:r>
              <a:rPr sz="1000" b="1" spc="9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35050"/>
                </a:solidFill>
                <a:latin typeface="Calibri"/>
                <a:cs typeface="Calibri"/>
              </a:rPr>
              <a:t>el</a:t>
            </a:r>
            <a:r>
              <a:rPr sz="1000" b="1" spc="12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35050"/>
                </a:solidFill>
                <a:latin typeface="Calibri"/>
                <a:cs typeface="Calibri"/>
              </a:rPr>
              <a:t>registro:</a:t>
            </a:r>
            <a:r>
              <a:rPr sz="1000" b="1" spc="11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000" dirty="0">
              <a:latin typeface="Calibri"/>
              <a:cs typeface="Calibri"/>
            </a:endParaRP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47668C4C-724C-8649-CF8A-BA33AFEDCC07}"/>
              </a:ext>
            </a:extLst>
          </p:cNvPr>
          <p:cNvSpPr txBox="1"/>
          <p:nvPr/>
        </p:nvSpPr>
        <p:spPr>
          <a:xfrm>
            <a:off x="7904425" y="1943413"/>
            <a:ext cx="680815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00B050"/>
                </a:solidFill>
                <a:latin typeface="Calibri"/>
                <a:cs typeface="Calibri"/>
              </a:rPr>
              <a:t>junio</a:t>
            </a:r>
            <a:endParaRPr sz="1400" b="1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850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C581DB91-92E0-9B7F-2F8E-F0D393E15371}"/>
              </a:ext>
            </a:extLst>
          </p:cNvPr>
          <p:cNvSpPr txBox="1"/>
          <p:nvPr/>
        </p:nvSpPr>
        <p:spPr>
          <a:xfrm>
            <a:off x="7836613" y="2099933"/>
            <a:ext cx="680815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1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s-ES" sz="3200" b="1" spc="-20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32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400" b="1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6258BD9D-454D-26DF-81DF-A4A1753A7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9627477"/>
              </p:ext>
            </p:extLst>
          </p:nvPr>
        </p:nvGraphicFramePr>
        <p:xfrm>
          <a:off x="634482" y="1157159"/>
          <a:ext cx="6096000" cy="352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A2D97B5A-72F1-A96A-9161-094F96A7DC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1027"/>
            <a:ext cx="507998" cy="5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6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331F6-3146-EB3A-72C7-026A5D138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94E356E-A954-2143-A440-F8DF289D8DC0}"/>
              </a:ext>
            </a:extLst>
          </p:cNvPr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3B0E761-D6D2-DEBA-886C-1385324120DF}"/>
                </a:ext>
              </a:extLst>
            </p:cNvPr>
            <p:cNvSpPr/>
            <p:nvPr/>
          </p:nvSpPr>
          <p:spPr>
            <a:xfrm>
              <a:off x="7938516" y="306349"/>
              <a:ext cx="231140" cy="220979"/>
            </a:xfrm>
            <a:custGeom>
              <a:avLst/>
              <a:gdLst/>
              <a:ahLst/>
              <a:cxnLst/>
              <a:rect l="l" t="t" r="r" b="b"/>
              <a:pathLst>
                <a:path w="231140" h="220979">
                  <a:moveTo>
                    <a:pt x="231076" y="0"/>
                  </a:moveTo>
                  <a:lnTo>
                    <a:pt x="0" y="0"/>
                  </a:lnTo>
                  <a:lnTo>
                    <a:pt x="0" y="220827"/>
                  </a:lnTo>
                  <a:lnTo>
                    <a:pt x="231076" y="220827"/>
                  </a:lnTo>
                  <a:lnTo>
                    <a:pt x="231076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231E608-E0BC-DABC-FAD9-4C07915000AD}"/>
                </a:ext>
              </a:extLst>
            </p:cNvPr>
            <p:cNvSpPr/>
            <p:nvPr/>
          </p:nvSpPr>
          <p:spPr>
            <a:xfrm>
              <a:off x="8179307" y="306349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4951" y="0"/>
                  </a:moveTo>
                  <a:lnTo>
                    <a:pt x="0" y="0"/>
                  </a:lnTo>
                  <a:lnTo>
                    <a:pt x="0" y="220827"/>
                  </a:lnTo>
                  <a:lnTo>
                    <a:pt x="654951" y="220827"/>
                  </a:lnTo>
                  <a:lnTo>
                    <a:pt x="65495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FBDA92C4-EC86-DEC6-8DD3-378282BFA50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67471" y="367283"/>
              <a:ext cx="176783" cy="79248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FB178D3-E57E-7914-6C90-D65DB42654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4968" y="323087"/>
              <a:ext cx="178307" cy="192024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C1A58BFC-D182-8CA5-9307-56D2D0E6322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3504" y="385571"/>
              <a:ext cx="335279" cy="97536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1645036B-0909-0033-D164-1E60E2D44F6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6404" y="3125723"/>
              <a:ext cx="249935" cy="1635252"/>
            </a:xfrm>
            <a:prstGeom prst="rect">
              <a:avLst/>
            </a:prstGeom>
          </p:spPr>
        </p:pic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AF119B76-7FB3-ADA4-2A5D-F577D5D88F52}"/>
              </a:ext>
            </a:extLst>
          </p:cNvPr>
          <p:cNvSpPr txBox="1"/>
          <p:nvPr/>
        </p:nvSpPr>
        <p:spPr>
          <a:xfrm>
            <a:off x="731901" y="733782"/>
            <a:ext cx="7834503" cy="18267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080"/>
              </a:lnSpc>
              <a:spcBef>
                <a:spcPts val="229"/>
              </a:spcBef>
            </a:pP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¿Qué</a:t>
            </a:r>
            <a:r>
              <a:rPr sz="1400" b="1" spc="19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acciones</a:t>
            </a:r>
            <a:r>
              <a:rPr sz="1400" b="1" spc="19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comprenden</a:t>
            </a:r>
            <a:r>
              <a:rPr sz="1400" b="1" spc="16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la</a:t>
            </a:r>
            <a:r>
              <a:rPr sz="1400" b="1" spc="17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lang="es-ES" sz="1400" b="1" spc="175" dirty="0">
                <a:solidFill>
                  <a:srgbClr val="00A7A7"/>
                </a:solidFill>
                <a:latin typeface="Calibri"/>
                <a:cs typeface="Calibri"/>
              </a:rPr>
              <a:t>ETAPA</a:t>
            </a:r>
            <a:r>
              <a:rPr sz="1400" b="1" spc="17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2</a:t>
            </a:r>
            <a:r>
              <a:rPr sz="1400" b="1" spc="15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“Acompañamiento</a:t>
            </a:r>
            <a:r>
              <a:rPr sz="1400" b="1" spc="22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spc="-50" dirty="0">
                <a:solidFill>
                  <a:srgbClr val="00A7A7"/>
                </a:solidFill>
                <a:latin typeface="Calibri"/>
                <a:cs typeface="Calibri"/>
              </a:rPr>
              <a:t>y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 err="1">
                <a:solidFill>
                  <a:srgbClr val="00A7A7"/>
                </a:solidFill>
                <a:latin typeface="Calibri"/>
                <a:cs typeface="Calibri"/>
              </a:rPr>
              <a:t>desarrollo</a:t>
            </a:r>
            <a:r>
              <a:rPr lang="es-ES" sz="1400" b="1" spc="22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del</a:t>
            </a:r>
            <a:r>
              <a:rPr sz="1400" b="1" spc="17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A7A7"/>
                </a:solidFill>
                <a:latin typeface="Calibri"/>
                <a:cs typeface="Calibri"/>
              </a:rPr>
              <a:t>Refuerzo</a:t>
            </a:r>
            <a:r>
              <a:rPr sz="1400" b="1" spc="20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A7A7"/>
                </a:solidFill>
                <a:latin typeface="Calibri"/>
                <a:cs typeface="Calibri"/>
              </a:rPr>
              <a:t>Escolar”?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4300CA87-34B1-721D-CE19-41B69F45FA26}"/>
              </a:ext>
            </a:extLst>
          </p:cNvPr>
          <p:cNvSpPr txBox="1"/>
          <p:nvPr/>
        </p:nvSpPr>
        <p:spPr>
          <a:xfrm>
            <a:off x="6645651" y="3800580"/>
            <a:ext cx="2061971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Informe</a:t>
            </a:r>
            <a:r>
              <a:rPr sz="850" b="1" spc="3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850" b="1" spc="3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las</a:t>
            </a:r>
            <a:r>
              <a:rPr sz="850" b="1" spc="3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actividades</a:t>
            </a:r>
            <a:r>
              <a:rPr sz="850" b="1" spc="35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850" spc="3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 err="1">
                <a:solidFill>
                  <a:srgbClr val="585858"/>
                </a:solidFill>
                <a:latin typeface="Calibri"/>
                <a:cs typeface="Calibri"/>
              </a:rPr>
              <a:t>atención</a:t>
            </a:r>
            <a:r>
              <a:rPr sz="850" spc="36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spc="-10" dirty="0" err="1">
                <a:solidFill>
                  <a:srgbClr val="585858"/>
                </a:solidFill>
                <a:latin typeface="Calibri"/>
                <a:cs typeface="Calibri"/>
              </a:rPr>
              <a:t>diferenciada</a:t>
            </a:r>
            <a:r>
              <a:rPr lang="es-ES" sz="850" spc="-10" dirty="0">
                <a:latin typeface="Calibri"/>
                <a:cs typeface="Calibri"/>
              </a:rPr>
              <a:t> </a:t>
            </a:r>
            <a:r>
              <a:rPr sz="850" dirty="0" err="1">
                <a:solidFill>
                  <a:srgbClr val="585858"/>
                </a:solidFill>
                <a:latin typeface="Calibri"/>
                <a:cs typeface="Calibri"/>
              </a:rPr>
              <a:t>realizada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 con</a:t>
            </a:r>
            <a:r>
              <a:rPr sz="85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los</a:t>
            </a:r>
            <a:r>
              <a:rPr sz="85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spc="-10" dirty="0">
                <a:solidFill>
                  <a:srgbClr val="585858"/>
                </a:solidFill>
                <a:latin typeface="Calibri"/>
                <a:cs typeface="Calibri"/>
              </a:rPr>
              <a:t>estudiantes</a:t>
            </a:r>
            <a:r>
              <a:rPr sz="85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sz="850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el</a:t>
            </a:r>
            <a:r>
              <a:rPr sz="850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horario</a:t>
            </a:r>
            <a:r>
              <a:rPr sz="850" spc="-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85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spc="-25" dirty="0">
                <a:solidFill>
                  <a:srgbClr val="585858"/>
                </a:solidFill>
                <a:latin typeface="Calibri"/>
                <a:cs typeface="Calibri"/>
              </a:rPr>
              <a:t>RE</a:t>
            </a:r>
            <a:endParaRPr sz="850"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Informe</a:t>
            </a:r>
            <a:r>
              <a:rPr sz="850" b="1" spc="4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sobre</a:t>
            </a:r>
            <a:r>
              <a:rPr sz="850" b="1" spc="4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los</a:t>
            </a:r>
            <a:r>
              <a:rPr sz="850" b="1" spc="4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585858"/>
                </a:solidFill>
                <a:latin typeface="Calibri"/>
                <a:cs typeface="Calibri"/>
              </a:rPr>
              <a:t>resultados</a:t>
            </a:r>
            <a:r>
              <a:rPr sz="850" b="1" spc="43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del</a:t>
            </a:r>
            <a:r>
              <a:rPr sz="850" spc="43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fortalecimiento</a:t>
            </a:r>
            <a:r>
              <a:rPr sz="850" spc="4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spc="-50" dirty="0">
                <a:solidFill>
                  <a:srgbClr val="585858"/>
                </a:solidFill>
                <a:latin typeface="Calibri"/>
                <a:cs typeface="Calibri"/>
              </a:rPr>
              <a:t>y</a:t>
            </a:r>
            <a:r>
              <a:rPr sz="850" spc="5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acompañamiento</a:t>
            </a:r>
            <a:r>
              <a:rPr sz="850" spc="4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850" spc="48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los</a:t>
            </a:r>
            <a:r>
              <a:rPr sz="850" spc="48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docentes</a:t>
            </a:r>
            <a:r>
              <a:rPr sz="850" spc="4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sz="850" spc="47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matemática</a:t>
            </a:r>
            <a:r>
              <a:rPr sz="850" spc="48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spc="-50" dirty="0">
                <a:solidFill>
                  <a:srgbClr val="585858"/>
                </a:solidFill>
                <a:latin typeface="Calibri"/>
                <a:cs typeface="Calibri"/>
              </a:rPr>
              <a:t>y</a:t>
            </a:r>
            <a:r>
              <a:rPr sz="850" spc="5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comunicación</a:t>
            </a:r>
            <a:r>
              <a:rPr sz="850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que</a:t>
            </a:r>
            <a:r>
              <a:rPr sz="85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realizan</a:t>
            </a:r>
            <a:r>
              <a:rPr sz="85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RE,</a:t>
            </a:r>
            <a:r>
              <a:rPr sz="850" spc="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el</a:t>
            </a:r>
            <a:r>
              <a:rPr sz="85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cual</a:t>
            </a:r>
            <a:r>
              <a:rPr sz="85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deberá</a:t>
            </a:r>
            <a:r>
              <a:rPr sz="85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contener</a:t>
            </a:r>
            <a:r>
              <a:rPr sz="850" spc="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spc="-25" dirty="0">
                <a:solidFill>
                  <a:srgbClr val="585858"/>
                </a:solidFill>
                <a:latin typeface="Calibri"/>
                <a:cs typeface="Calibri"/>
              </a:rPr>
              <a:t>las</a:t>
            </a:r>
            <a:r>
              <a:rPr sz="850" spc="5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fichas</a:t>
            </a:r>
            <a:r>
              <a:rPr sz="850" spc="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dirty="0">
                <a:solidFill>
                  <a:srgbClr val="585858"/>
                </a:solidFill>
                <a:latin typeface="Calibri"/>
                <a:cs typeface="Calibri"/>
              </a:rPr>
              <a:t>de </a:t>
            </a:r>
            <a:r>
              <a:rPr sz="850" spc="-10" dirty="0">
                <a:solidFill>
                  <a:srgbClr val="585858"/>
                </a:solidFill>
                <a:latin typeface="Calibri"/>
                <a:cs typeface="Calibri"/>
              </a:rPr>
              <a:t>acompañamiento</a:t>
            </a:r>
            <a:r>
              <a:rPr sz="850" spc="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850" spc="-10" dirty="0">
                <a:solidFill>
                  <a:srgbClr val="585858"/>
                </a:solidFill>
                <a:latin typeface="Calibri"/>
                <a:cs typeface="Calibri"/>
              </a:rPr>
              <a:t>realizados.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E64F44B-70B1-192C-E8C2-CE5437ECE78C}"/>
              </a:ext>
            </a:extLst>
          </p:cNvPr>
          <p:cNvSpPr txBox="1"/>
          <p:nvPr/>
        </p:nvSpPr>
        <p:spPr>
          <a:xfrm>
            <a:off x="540214" y="4469444"/>
            <a:ext cx="2080845" cy="405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Enlaces</a:t>
            </a:r>
            <a:r>
              <a:rPr sz="850" b="1" spc="8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de</a:t>
            </a:r>
            <a:r>
              <a:rPr sz="850" b="1" spc="13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los</a:t>
            </a:r>
            <a:r>
              <a:rPr sz="850" b="1" spc="16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formatos</a:t>
            </a:r>
            <a:r>
              <a:rPr sz="850" b="1" spc="12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de</a:t>
            </a:r>
            <a:r>
              <a:rPr sz="850" b="1" spc="13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spc="-10" dirty="0">
                <a:solidFill>
                  <a:srgbClr val="F35050"/>
                </a:solidFill>
                <a:latin typeface="Calibri"/>
                <a:cs typeface="Calibri"/>
              </a:rPr>
              <a:t>evidencia:</a:t>
            </a:r>
            <a:r>
              <a:rPr sz="850" b="1" spc="50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https://drive.google.com/drive/folders/1ThWIIdKIHCafIYe-</a:t>
            </a:r>
            <a:r>
              <a:rPr sz="850" spc="500" dirty="0">
                <a:solidFill>
                  <a:srgbClr val="0462C1"/>
                </a:solidFill>
                <a:latin typeface="Calibri"/>
                <a:cs typeface="Calibri"/>
                <a:hlinkClick r:id="rId6"/>
              </a:rPr>
              <a:t> </a:t>
            </a:r>
            <a:r>
              <a:rPr sz="8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2qYS8xOwTIvj21Z6?usp=sharing</a:t>
            </a:r>
            <a:endParaRPr sz="850" dirty="0">
              <a:latin typeface="Calibri"/>
              <a:cs typeface="Calibri"/>
            </a:endParaRPr>
          </a:p>
        </p:txBody>
      </p:sp>
      <p:sp>
        <p:nvSpPr>
          <p:cNvPr id="24" name="Título 23">
            <a:extLst>
              <a:ext uri="{FF2B5EF4-FFF2-40B4-BE49-F238E27FC236}">
                <a16:creationId xmlns:a16="http://schemas.microsoft.com/office/drawing/2014/main" id="{C1D1B59A-B43C-7AC9-CDBE-46F56045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318" y="509045"/>
            <a:ext cx="7834503" cy="854080"/>
          </a:xfrm>
        </p:spPr>
        <p:txBody>
          <a:bodyPr/>
          <a:lstStyle/>
          <a:p>
            <a:br>
              <a:rPr lang="es-ES" dirty="0"/>
            </a:br>
            <a:br>
              <a:rPr lang="es-ES" dirty="0"/>
            </a:br>
            <a:endParaRPr lang="es-P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3531D23-EB33-0E8F-5148-0DEE4C58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1" y="2559050"/>
            <a:ext cx="1865477" cy="186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bject 15">
            <a:extLst>
              <a:ext uri="{FF2B5EF4-FFF2-40B4-BE49-F238E27FC236}">
                <a16:creationId xmlns:a16="http://schemas.microsoft.com/office/drawing/2014/main" id="{2718DBA9-704D-E546-759B-1A42C7A922B6}"/>
              </a:ext>
            </a:extLst>
          </p:cNvPr>
          <p:cNvSpPr txBox="1"/>
          <p:nvPr/>
        </p:nvSpPr>
        <p:spPr>
          <a:xfrm>
            <a:off x="919991" y="3440225"/>
            <a:ext cx="680815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1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s-ES" sz="3200" b="1" spc="-20" dirty="0">
                <a:solidFill>
                  <a:srgbClr val="7030A0"/>
                </a:solidFill>
                <a:latin typeface="Calibri"/>
                <a:cs typeface="Calibri"/>
              </a:rPr>
              <a:t>26</a:t>
            </a:r>
            <a:endParaRPr sz="3200" b="1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1400" b="1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F43E2125-E349-0907-6C17-48D9AC3A4F85}"/>
              </a:ext>
            </a:extLst>
          </p:cNvPr>
          <p:cNvSpPr txBox="1"/>
          <p:nvPr/>
        </p:nvSpPr>
        <p:spPr>
          <a:xfrm>
            <a:off x="753851" y="3125596"/>
            <a:ext cx="846955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10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s-ES" sz="1400" b="1" spc="-20" dirty="0">
                <a:solidFill>
                  <a:srgbClr val="00B050"/>
                </a:solidFill>
                <a:latin typeface="Calibri"/>
                <a:cs typeface="Calibri"/>
              </a:rPr>
              <a:t>Setiembre</a:t>
            </a:r>
            <a:endParaRPr sz="1400" b="1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sz="850" b="1" dirty="0">
              <a:solidFill>
                <a:srgbClr val="00B050"/>
              </a:solidFill>
              <a:latin typeface="Calibri"/>
              <a:cs typeface="Calibri"/>
            </a:endParaRP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F2BE3B31-9FAD-954F-E579-C47C281C1205}"/>
              </a:ext>
            </a:extLst>
          </p:cNvPr>
          <p:cNvSpPr txBox="1"/>
          <p:nvPr/>
        </p:nvSpPr>
        <p:spPr>
          <a:xfrm>
            <a:off x="650798" y="2857097"/>
            <a:ext cx="1219200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Periodo</a:t>
            </a:r>
            <a:r>
              <a:rPr sz="850" b="1" spc="8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para</a:t>
            </a:r>
            <a:r>
              <a:rPr sz="850" b="1" spc="9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el</a:t>
            </a:r>
            <a:r>
              <a:rPr sz="850" b="1" spc="125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r>
              <a:rPr sz="850" b="1" dirty="0">
                <a:solidFill>
                  <a:srgbClr val="F35050"/>
                </a:solidFill>
                <a:latin typeface="Calibri"/>
                <a:cs typeface="Calibri"/>
              </a:rPr>
              <a:t>registro:</a:t>
            </a:r>
            <a:r>
              <a:rPr sz="850" b="1" spc="110" dirty="0">
                <a:solidFill>
                  <a:srgbClr val="F35050"/>
                </a:solidFill>
                <a:latin typeface="Calibri"/>
                <a:cs typeface="Calibri"/>
              </a:rPr>
              <a:t> </a:t>
            </a:r>
            <a:endParaRPr sz="850" dirty="0">
              <a:latin typeface="Calibri"/>
              <a:cs typeface="Calibri"/>
            </a:endParaRPr>
          </a:p>
        </p:txBody>
      </p:sp>
      <p:graphicFrame>
        <p:nvGraphicFramePr>
          <p:cNvPr id="28" name="Diagrama 27">
            <a:extLst>
              <a:ext uri="{FF2B5EF4-FFF2-40B4-BE49-F238E27FC236}">
                <a16:creationId xmlns:a16="http://schemas.microsoft.com/office/drawing/2014/main" id="{EB5AC8F3-9386-82B7-81F6-E9CCE0AA18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132701"/>
              </p:ext>
            </p:extLst>
          </p:nvPr>
        </p:nvGraphicFramePr>
        <p:xfrm>
          <a:off x="1608426" y="101968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9" name="Imagen 28">
            <a:extLst>
              <a:ext uri="{FF2B5EF4-FFF2-40B4-BE49-F238E27FC236}">
                <a16:creationId xmlns:a16="http://schemas.microsoft.com/office/drawing/2014/main" id="{08D523E4-50D3-7111-4FF5-CD3B8C02CA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1" y="209165"/>
            <a:ext cx="480506" cy="4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sp>
          <p:nvSpPr>
            <p:cNvPr id="3" name="object 3"/>
            <p:cNvSpPr/>
            <p:nvPr/>
          </p:nvSpPr>
          <p:spPr>
            <a:xfrm>
              <a:off x="7924800" y="306311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30" y="0"/>
                  </a:moveTo>
                  <a:lnTo>
                    <a:pt x="0" y="0"/>
                  </a:lnTo>
                  <a:lnTo>
                    <a:pt x="0" y="220484"/>
                  </a:lnTo>
                  <a:lnTo>
                    <a:pt x="231330" y="220484"/>
                  </a:lnTo>
                  <a:lnTo>
                    <a:pt x="231330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65592" y="306311"/>
              <a:ext cx="654050" cy="220979"/>
            </a:xfrm>
            <a:custGeom>
              <a:avLst/>
              <a:gdLst/>
              <a:ahLst/>
              <a:cxnLst/>
              <a:rect l="l" t="t" r="r" b="b"/>
              <a:pathLst>
                <a:path w="654050" h="220979">
                  <a:moveTo>
                    <a:pt x="653643" y="0"/>
                  </a:moveTo>
                  <a:lnTo>
                    <a:pt x="0" y="0"/>
                  </a:lnTo>
                  <a:lnTo>
                    <a:pt x="0" y="220484"/>
                  </a:lnTo>
                  <a:lnTo>
                    <a:pt x="653643" y="220484"/>
                  </a:lnTo>
                  <a:lnTo>
                    <a:pt x="653643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5280" y="365759"/>
              <a:ext cx="175259" cy="792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32776" y="321563"/>
              <a:ext cx="178307" cy="1935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9788" y="384047"/>
              <a:ext cx="335279" cy="990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97535" y="1135506"/>
            <a:ext cx="143700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b="1" dirty="0">
                <a:solidFill>
                  <a:srgbClr val="7E1316"/>
                </a:solidFill>
                <a:latin typeface="Calibri"/>
                <a:cs typeface="Calibri"/>
              </a:rPr>
              <a:t>Flujograma</a:t>
            </a:r>
            <a:r>
              <a:rPr sz="1050" b="1" spc="55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E1316"/>
                </a:solidFill>
                <a:latin typeface="Calibri"/>
                <a:cs typeface="Calibri"/>
              </a:rPr>
              <a:t>del</a:t>
            </a:r>
            <a:r>
              <a:rPr sz="1050" b="1" spc="10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7E1316"/>
                </a:solidFill>
                <a:latin typeface="Calibri"/>
                <a:cs typeface="Calibri"/>
              </a:rPr>
              <a:t>indicador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8704" y="1406651"/>
            <a:ext cx="8564880" cy="328574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3252" y="2579060"/>
            <a:ext cx="178435" cy="3346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IGED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5919" y="1580658"/>
            <a:ext cx="152400" cy="4876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sz="1000" b="1" spc="-10" dirty="0">
                <a:solidFill>
                  <a:srgbClr val="FFFFFF"/>
                </a:solidFill>
                <a:latin typeface="Calibri"/>
                <a:cs typeface="Calibri"/>
              </a:rPr>
              <a:t>DES/DEP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1535" y="3737559"/>
            <a:ext cx="17780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IIEE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79547" y="2638424"/>
            <a:ext cx="13773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6875" marR="5080" indent="-38481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Asistencias</a:t>
            </a:r>
            <a:r>
              <a:rPr sz="700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técnicas</a:t>
            </a:r>
            <a:r>
              <a:rPr sz="700" spc="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 sobre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estrategia</a:t>
            </a:r>
            <a:r>
              <a:rPr sz="70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2959" y="3488893"/>
            <a:ext cx="58039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99700"/>
              </a:lnSpc>
              <a:spcBef>
                <a:spcPts val="100"/>
              </a:spcBef>
            </a:pP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Ejecución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la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etapa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diagnóstico</a:t>
            </a:r>
            <a:r>
              <a:rPr sz="70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57585B"/>
                </a:solidFill>
                <a:latin typeface="Calibri"/>
                <a:cs typeface="Calibri"/>
              </a:rPr>
              <a:t>(1):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evaluación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 err="1">
                <a:solidFill>
                  <a:srgbClr val="57585B"/>
                </a:solidFill>
                <a:latin typeface="Calibri"/>
                <a:cs typeface="Calibri"/>
              </a:rPr>
              <a:t>diagnóstica</a:t>
            </a:r>
            <a:r>
              <a:rPr sz="70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50" dirty="0">
                <a:solidFill>
                  <a:srgbClr val="57585B"/>
                </a:solidFill>
                <a:latin typeface="Calibri"/>
                <a:cs typeface="Calibri"/>
              </a:rPr>
              <a:t>e</a:t>
            </a:r>
            <a:r>
              <a:rPr lang="es-ES" sz="700" spc="-50" dirty="0">
                <a:solidFill>
                  <a:srgbClr val="57585B"/>
                </a:solidFill>
                <a:latin typeface="Calibri"/>
                <a:cs typeface="Calibri"/>
              </a:rPr>
              <a:t> identificación de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16863" y="4126483"/>
            <a:ext cx="593090" cy="23685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6034" marR="5080" indent="-13970">
              <a:lnSpc>
                <a:spcPts val="830"/>
              </a:lnSpc>
              <a:spcBef>
                <a:spcPts val="130"/>
              </a:spcBef>
            </a:pP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niveles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logro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los</a:t>
            </a:r>
            <a:r>
              <a:rPr sz="700" spc="-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alumnos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69309" y="1700529"/>
            <a:ext cx="12680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Asistencias</a:t>
            </a:r>
            <a:r>
              <a:rPr sz="700" spc="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técnicas</a:t>
            </a:r>
            <a:r>
              <a:rPr sz="70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pedagógicas</a:t>
            </a:r>
            <a:r>
              <a:rPr sz="700" spc="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5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monitoreo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a la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estrategia</a:t>
            </a:r>
            <a:r>
              <a:rPr sz="70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17694" y="2639313"/>
            <a:ext cx="195770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2105" marR="5080" indent="-32004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Supervisión,</a:t>
            </a:r>
            <a:r>
              <a:rPr sz="700" spc="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monitoreo</a:t>
            </a:r>
            <a:r>
              <a:rPr sz="7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y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revisión</a:t>
            </a:r>
            <a:r>
              <a:rPr sz="7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7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evidencias</a:t>
            </a:r>
            <a:r>
              <a:rPr sz="7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404040"/>
                </a:solidFill>
                <a:latin typeface="Calibri"/>
                <a:cs typeface="Calibri"/>
              </a:rPr>
              <a:t>sobre</a:t>
            </a:r>
            <a:r>
              <a:rPr sz="7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la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implementación</a:t>
            </a:r>
            <a:r>
              <a:rPr sz="700" spc="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z="700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700" spc="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28801" y="1541525"/>
            <a:ext cx="454659" cy="556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99600"/>
              </a:lnSpc>
              <a:spcBef>
                <a:spcPts val="100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sz="70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difusión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sobre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Norma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Técnica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5572" y="2311159"/>
            <a:ext cx="1042035" cy="6699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505"/>
              </a:spcBef>
            </a:pPr>
            <a:r>
              <a:rPr sz="800" b="1" spc="-10" dirty="0">
                <a:solidFill>
                  <a:srgbClr val="5B9BD4"/>
                </a:solidFill>
                <a:latin typeface="Calibri"/>
                <a:cs typeface="Calibri"/>
              </a:rPr>
              <a:t>Denominador</a:t>
            </a:r>
            <a:endParaRPr sz="800">
              <a:latin typeface="Calibri"/>
              <a:cs typeface="Calibri"/>
            </a:endParaRPr>
          </a:p>
          <a:p>
            <a:pPr marL="12700" marR="5080" algn="ctr">
              <a:lnSpc>
                <a:spcPct val="99500"/>
              </a:lnSpc>
              <a:spcBef>
                <a:spcPts val="365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Identificación</a:t>
            </a:r>
            <a:r>
              <a:rPr sz="700" spc="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activas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los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niveles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primaria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5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secundaria</a:t>
            </a:r>
            <a:r>
              <a:rPr sz="700" spc="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padrón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ESCALE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52169" y="4524247"/>
            <a:ext cx="43751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Mar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sz="500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May</a:t>
            </a:r>
            <a:r>
              <a:rPr sz="500" i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76652" y="4528820"/>
            <a:ext cx="42100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Abr</a:t>
            </a:r>
            <a:r>
              <a:rPr sz="5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May</a:t>
            </a:r>
            <a:r>
              <a:rPr sz="50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87751" y="4522418"/>
            <a:ext cx="40830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Mar</a:t>
            </a:r>
            <a:r>
              <a:rPr sz="5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sz="500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Jun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5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47286" y="4528820"/>
            <a:ext cx="43751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Mar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sz="500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May</a:t>
            </a:r>
            <a:r>
              <a:rPr sz="500" i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34458" y="4519066"/>
            <a:ext cx="39560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Abr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sz="5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Oct</a:t>
            </a:r>
            <a:r>
              <a:rPr sz="5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34936" y="4528820"/>
            <a:ext cx="42100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May</a:t>
            </a:r>
            <a:r>
              <a:rPr sz="50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Sep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 2025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49797" y="3703446"/>
            <a:ext cx="447040" cy="450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lnSpc>
                <a:spcPct val="99500"/>
              </a:lnSpc>
              <a:spcBef>
                <a:spcPts val="100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Desarrollo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sz="70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35984" y="3597401"/>
            <a:ext cx="473709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020" algn="just">
              <a:lnSpc>
                <a:spcPct val="99500"/>
              </a:lnSpc>
              <a:spcBef>
                <a:spcPts val="100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Incorporar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sz="70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el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PAT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 err="1">
                <a:solidFill>
                  <a:srgbClr val="57585B"/>
                </a:solidFill>
                <a:latin typeface="Calibri"/>
                <a:cs typeface="Calibri"/>
              </a:rPr>
              <a:t>establecer</a:t>
            </a:r>
            <a:r>
              <a:rPr lang="es-ES" sz="700" spc="-10" dirty="0">
                <a:solidFill>
                  <a:srgbClr val="57585B"/>
                </a:solidFill>
                <a:latin typeface="Calibri"/>
                <a:cs typeface="Calibri"/>
              </a:rPr>
              <a:t> horarios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0179" y="4127703"/>
            <a:ext cx="38544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para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700" spc="-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958845" y="3436365"/>
            <a:ext cx="656590" cy="556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99700"/>
              </a:lnSpc>
              <a:spcBef>
                <a:spcPts val="95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Registrar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información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sobre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etapa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(1)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700" spc="-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SIMON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5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cargar</a:t>
            </a:r>
            <a:r>
              <a:rPr sz="700" spc="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evidencia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64001" y="3966768"/>
            <a:ext cx="4470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(informe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74085" y="4073448"/>
            <a:ext cx="626745" cy="34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80" algn="just">
              <a:lnSpc>
                <a:spcPct val="99300"/>
              </a:lnSpc>
              <a:spcBef>
                <a:spcPts val="100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logros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y acta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reuniones)</a:t>
            </a:r>
            <a:r>
              <a:rPr sz="700" spc="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hasta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 err="1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lang="es-ES" sz="700" spc="-10" dirty="0">
                <a:solidFill>
                  <a:srgbClr val="57585B"/>
                </a:solidFill>
                <a:latin typeface="Calibri"/>
                <a:cs typeface="Calibri"/>
              </a:rPr>
              <a:t>27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/06/2025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66873" y="3703446"/>
            <a:ext cx="454025" cy="439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955" algn="just">
              <a:lnSpc>
                <a:spcPct val="99300"/>
              </a:lnSpc>
              <a:spcBef>
                <a:spcPts val="100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Comunicar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UGEL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6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 err="1">
                <a:solidFill>
                  <a:srgbClr val="57585B"/>
                </a:solidFill>
                <a:latin typeface="Calibri"/>
                <a:cs typeface="Calibri"/>
              </a:rPr>
              <a:t>los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padres</a:t>
            </a:r>
            <a:r>
              <a:rPr lang="es-ES" sz="700" spc="-10" dirty="0">
                <a:solidFill>
                  <a:srgbClr val="57585B"/>
                </a:solidFill>
                <a:latin typeface="Calibri"/>
                <a:cs typeface="Calibri"/>
              </a:rPr>
              <a:t> de familia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43554" y="3280409"/>
            <a:ext cx="50482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b="1" spc="-10" dirty="0">
                <a:solidFill>
                  <a:srgbClr val="5B9BD4"/>
                </a:solidFill>
                <a:latin typeface="Calibri"/>
                <a:cs typeface="Calibri"/>
              </a:rPr>
              <a:t>Numerador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139431" y="1651253"/>
            <a:ext cx="741045" cy="343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99300"/>
              </a:lnSpc>
              <a:spcBef>
                <a:spcPts val="100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Revisión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 de</a:t>
            </a:r>
            <a:r>
              <a:rPr sz="700" spc="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evidencias</a:t>
            </a:r>
            <a:r>
              <a:rPr sz="70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cargadas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SIMON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752847" y="3648278"/>
            <a:ext cx="642620" cy="34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99400"/>
              </a:lnSpc>
              <a:spcBef>
                <a:spcPts val="100"/>
              </a:spcBef>
            </a:pP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Realizar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fortalecimiento</a:t>
            </a:r>
            <a:r>
              <a:rPr sz="70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5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45228" y="3967378"/>
            <a:ext cx="6553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acompañamiento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64100" y="4074058"/>
            <a:ext cx="4178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a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docentes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91580" y="4528820"/>
            <a:ext cx="42227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Abr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–</a:t>
            </a: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Oct</a:t>
            </a:r>
            <a:r>
              <a:rPr sz="500" i="1" spc="1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17866" y="3391915"/>
            <a:ext cx="595630" cy="1087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99600"/>
              </a:lnSpc>
              <a:spcBef>
                <a:spcPts val="100"/>
              </a:spcBef>
            </a:pP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Ejecución</a:t>
            </a:r>
            <a:r>
              <a:rPr sz="7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5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registro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sz="700" spc="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etapa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(3)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SIMON: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resultados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evaluación</a:t>
            </a:r>
            <a:r>
              <a:rPr sz="700" spc="-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salida</a:t>
            </a:r>
            <a:r>
              <a:rPr sz="700" spc="-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5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documento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cierre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64248" y="3233368"/>
            <a:ext cx="895350" cy="12395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52705" algn="ctr">
              <a:lnSpc>
                <a:spcPct val="102000"/>
              </a:lnSpc>
              <a:spcBef>
                <a:spcPts val="200"/>
              </a:spcBef>
            </a:pPr>
            <a:r>
              <a:rPr sz="800" b="1" spc="-10" dirty="0">
                <a:solidFill>
                  <a:srgbClr val="5B9BD4"/>
                </a:solidFill>
                <a:latin typeface="Calibri"/>
                <a:cs typeface="Calibri"/>
              </a:rPr>
              <a:t>Numerador</a:t>
            </a:r>
            <a:r>
              <a:rPr sz="800" b="1" spc="500" dirty="0">
                <a:solidFill>
                  <a:srgbClr val="5B9BD4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Registrar</a:t>
            </a:r>
            <a:r>
              <a:rPr sz="70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información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sobre</a:t>
            </a:r>
            <a:r>
              <a:rPr sz="700" spc="-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700" spc="-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etapa</a:t>
            </a:r>
            <a:r>
              <a:rPr sz="700" spc="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(2)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SIMON</a:t>
            </a:r>
            <a:r>
              <a:rPr sz="700" spc="-1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700" spc="-10" dirty="0">
                <a:solidFill>
                  <a:srgbClr val="57585B"/>
                </a:solidFill>
                <a:latin typeface="Calibri"/>
                <a:cs typeface="Calibri"/>
              </a:rPr>
              <a:t> cargar</a:t>
            </a:r>
            <a:r>
              <a:rPr sz="70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evidencia</a:t>
            </a:r>
            <a:r>
              <a:rPr sz="7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(el</a:t>
            </a:r>
            <a:r>
              <a:rPr sz="7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informe</a:t>
            </a:r>
            <a:r>
              <a:rPr sz="7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actividades</a:t>
            </a:r>
            <a:r>
              <a:rPr sz="700" spc="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7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atención</a:t>
            </a:r>
            <a:endParaRPr sz="700" dirty="0">
              <a:latin typeface="Calibri"/>
              <a:cs typeface="Calibri"/>
            </a:endParaRPr>
          </a:p>
          <a:p>
            <a:pPr algn="ctr">
              <a:lnSpc>
                <a:spcPts val="830"/>
              </a:lnSpc>
            </a:pP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diferenciada</a:t>
            </a:r>
            <a:r>
              <a:rPr sz="700" spc="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y</a:t>
            </a:r>
            <a:r>
              <a:rPr sz="7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endParaRPr sz="700" dirty="0">
              <a:latin typeface="Calibri"/>
              <a:cs typeface="Calibri"/>
            </a:endParaRPr>
          </a:p>
          <a:p>
            <a:pPr marL="38735" marR="31115" indent="635" algn="ctr">
              <a:lnSpc>
                <a:spcPct val="99600"/>
              </a:lnSpc>
              <a:spcBef>
                <a:spcPts val="5"/>
              </a:spcBef>
            </a:pP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informe</a:t>
            </a:r>
            <a:r>
              <a:rPr sz="700" spc="-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sz="7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acompañamiento</a:t>
            </a:r>
            <a:r>
              <a:rPr sz="7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700" spc="1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25" dirty="0">
                <a:solidFill>
                  <a:srgbClr val="404040"/>
                </a:solidFill>
                <a:latin typeface="Calibri"/>
                <a:cs typeface="Calibri"/>
              </a:rPr>
              <a:t>los</a:t>
            </a:r>
            <a:r>
              <a:rPr sz="7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docentes)</a:t>
            </a:r>
            <a:r>
              <a:rPr sz="7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404040"/>
                </a:solidFill>
                <a:latin typeface="Calibri"/>
                <a:cs typeface="Calibri"/>
              </a:rPr>
              <a:t>hasta</a:t>
            </a:r>
            <a:r>
              <a:rPr sz="7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700" spc="-25" dirty="0" err="1">
                <a:solidFill>
                  <a:srgbClr val="404040"/>
                </a:solidFill>
                <a:latin typeface="Calibri"/>
                <a:cs typeface="Calibri"/>
              </a:rPr>
              <a:t>el</a:t>
            </a:r>
            <a:r>
              <a:rPr sz="7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es-ES" sz="700" spc="-10" dirty="0">
                <a:solidFill>
                  <a:srgbClr val="404040"/>
                </a:solidFill>
                <a:latin typeface="Calibri"/>
                <a:cs typeface="Calibri"/>
              </a:rPr>
              <a:t>26</a:t>
            </a:r>
            <a:r>
              <a:rPr sz="700" spc="-10" dirty="0">
                <a:solidFill>
                  <a:srgbClr val="404040"/>
                </a:solidFill>
                <a:latin typeface="Calibri"/>
                <a:cs typeface="Calibri"/>
              </a:rPr>
              <a:t>/09/2025</a:t>
            </a:r>
            <a:endParaRPr sz="7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39202" y="4528820"/>
            <a:ext cx="41148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Nov</a:t>
            </a:r>
            <a:r>
              <a:rPr sz="500" i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–</a:t>
            </a:r>
            <a:r>
              <a:rPr sz="500" i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dirty="0">
                <a:solidFill>
                  <a:srgbClr val="C00000"/>
                </a:solidFill>
                <a:latin typeface="Calibri"/>
                <a:cs typeface="Calibri"/>
              </a:rPr>
              <a:t>Dic</a:t>
            </a:r>
            <a:r>
              <a:rPr sz="500" i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500" i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83023" y="1286255"/>
            <a:ext cx="377825" cy="15240"/>
          </a:xfrm>
          <a:custGeom>
            <a:avLst/>
            <a:gdLst/>
            <a:ahLst/>
            <a:cxnLst/>
            <a:rect l="l" t="t" r="r" b="b"/>
            <a:pathLst>
              <a:path w="377825" h="15240">
                <a:moveTo>
                  <a:pt x="375158" y="0"/>
                </a:moveTo>
                <a:lnTo>
                  <a:pt x="2666" y="0"/>
                </a:lnTo>
                <a:lnTo>
                  <a:pt x="0" y="2539"/>
                </a:lnTo>
                <a:lnTo>
                  <a:pt x="0" y="12319"/>
                </a:lnTo>
                <a:lnTo>
                  <a:pt x="2666" y="14859"/>
                </a:lnTo>
                <a:lnTo>
                  <a:pt x="375158" y="14859"/>
                </a:lnTo>
                <a:lnTo>
                  <a:pt x="377825" y="12319"/>
                </a:lnTo>
                <a:lnTo>
                  <a:pt x="377825" y="2539"/>
                </a:lnTo>
                <a:lnTo>
                  <a:pt x="375158" y="0"/>
                </a:lnTo>
                <a:close/>
              </a:path>
            </a:pathLst>
          </a:custGeom>
          <a:solidFill>
            <a:srgbClr val="7E1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961440" y="541781"/>
            <a:ext cx="7412355" cy="6007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3610" marR="5080" indent="-931544">
              <a:lnSpc>
                <a:spcPct val="102200"/>
              </a:lnSpc>
              <a:spcBef>
                <a:spcPts val="85"/>
              </a:spcBef>
            </a:pPr>
            <a:r>
              <a:rPr dirty="0"/>
              <a:t>2.1</a:t>
            </a:r>
            <a:r>
              <a:rPr spc="25" dirty="0"/>
              <a:t> </a:t>
            </a:r>
            <a:r>
              <a:rPr dirty="0"/>
              <a:t>Porcentaje</a:t>
            </a:r>
            <a:r>
              <a:rPr spc="50" dirty="0"/>
              <a:t> </a:t>
            </a:r>
            <a:r>
              <a:rPr dirty="0"/>
              <a:t>de</a:t>
            </a:r>
            <a:r>
              <a:rPr spc="15" dirty="0"/>
              <a:t> </a:t>
            </a:r>
            <a:r>
              <a:rPr dirty="0"/>
              <a:t>IIEE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los</a:t>
            </a:r>
            <a:r>
              <a:rPr spc="40" dirty="0"/>
              <a:t> </a:t>
            </a:r>
            <a:r>
              <a:rPr dirty="0"/>
              <a:t>niveles</a:t>
            </a:r>
            <a:r>
              <a:rPr spc="40" dirty="0"/>
              <a:t> </a:t>
            </a:r>
            <a:r>
              <a:rPr dirty="0"/>
              <a:t>primaria</a:t>
            </a:r>
            <a:r>
              <a:rPr spc="50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secundaria</a:t>
            </a:r>
            <a:r>
              <a:rPr spc="50" dirty="0"/>
              <a:t> </a:t>
            </a:r>
            <a:r>
              <a:rPr dirty="0"/>
              <a:t>que</a:t>
            </a:r>
            <a:r>
              <a:rPr spc="30" dirty="0"/>
              <a:t> </a:t>
            </a:r>
            <a:r>
              <a:rPr spc="-10" dirty="0"/>
              <a:t>implementan </a:t>
            </a:r>
            <a:r>
              <a:rPr dirty="0"/>
              <a:t>acciones</a:t>
            </a:r>
            <a:r>
              <a:rPr spc="30" dirty="0"/>
              <a:t> </a:t>
            </a:r>
            <a:r>
              <a:rPr dirty="0"/>
              <a:t>en</a:t>
            </a:r>
            <a:r>
              <a:rPr spc="5" dirty="0"/>
              <a:t> </a:t>
            </a:r>
            <a:r>
              <a:rPr dirty="0"/>
              <a:t>el</a:t>
            </a:r>
            <a:r>
              <a:rPr spc="10" dirty="0"/>
              <a:t> </a:t>
            </a:r>
            <a:r>
              <a:rPr dirty="0"/>
              <a:t>marco</a:t>
            </a:r>
            <a:r>
              <a:rPr spc="3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la</a:t>
            </a:r>
            <a:r>
              <a:rPr spc="10" dirty="0"/>
              <a:t> </a:t>
            </a:r>
            <a:r>
              <a:rPr dirty="0"/>
              <a:t>estrategia</a:t>
            </a:r>
            <a:r>
              <a:rPr spc="2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Refuerzo</a:t>
            </a:r>
            <a:r>
              <a:rPr spc="15" dirty="0"/>
              <a:t> </a:t>
            </a:r>
            <a:r>
              <a:rPr spc="-10" dirty="0"/>
              <a:t>Escolar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6404" y="3125723"/>
              <a:ext cx="249935" cy="16352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83023" y="1280159"/>
              <a:ext cx="377825" cy="15240"/>
            </a:xfrm>
            <a:custGeom>
              <a:avLst/>
              <a:gdLst/>
              <a:ahLst/>
              <a:cxnLst/>
              <a:rect l="l" t="t" r="r" b="b"/>
              <a:pathLst>
                <a:path w="377825" h="15240">
                  <a:moveTo>
                    <a:pt x="375158" y="0"/>
                  </a:moveTo>
                  <a:lnTo>
                    <a:pt x="2666" y="0"/>
                  </a:lnTo>
                  <a:lnTo>
                    <a:pt x="0" y="2540"/>
                  </a:lnTo>
                  <a:lnTo>
                    <a:pt x="0" y="12319"/>
                  </a:lnTo>
                  <a:lnTo>
                    <a:pt x="2666" y="14859"/>
                  </a:lnTo>
                  <a:lnTo>
                    <a:pt x="375158" y="14859"/>
                  </a:lnTo>
                  <a:lnTo>
                    <a:pt x="377825" y="12319"/>
                  </a:lnTo>
                  <a:lnTo>
                    <a:pt x="377825" y="2540"/>
                  </a:lnTo>
                  <a:lnTo>
                    <a:pt x="375158" y="0"/>
                  </a:lnTo>
                  <a:close/>
                </a:path>
              </a:pathLst>
            </a:custGeom>
            <a:solidFill>
              <a:srgbClr val="7E1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365250" marR="5080" indent="-931544">
              <a:lnSpc>
                <a:spcPct val="102200"/>
              </a:lnSpc>
              <a:spcBef>
                <a:spcPts val="85"/>
              </a:spcBef>
            </a:pPr>
            <a:r>
              <a:rPr dirty="0"/>
              <a:t>2.1</a:t>
            </a:r>
            <a:r>
              <a:rPr spc="25" dirty="0"/>
              <a:t> </a:t>
            </a:r>
            <a:r>
              <a:rPr dirty="0"/>
              <a:t>Porcentaje</a:t>
            </a:r>
            <a:r>
              <a:rPr spc="50" dirty="0"/>
              <a:t> </a:t>
            </a:r>
            <a:r>
              <a:rPr dirty="0"/>
              <a:t>de</a:t>
            </a:r>
            <a:r>
              <a:rPr spc="15" dirty="0"/>
              <a:t> </a:t>
            </a:r>
            <a:r>
              <a:rPr dirty="0"/>
              <a:t>IIEE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los</a:t>
            </a:r>
            <a:r>
              <a:rPr spc="40" dirty="0"/>
              <a:t> </a:t>
            </a:r>
            <a:r>
              <a:rPr dirty="0"/>
              <a:t>niveles</a:t>
            </a:r>
            <a:r>
              <a:rPr spc="40" dirty="0"/>
              <a:t> </a:t>
            </a:r>
            <a:r>
              <a:rPr dirty="0"/>
              <a:t>primaria</a:t>
            </a:r>
            <a:r>
              <a:rPr spc="50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secundaria</a:t>
            </a:r>
            <a:r>
              <a:rPr spc="50" dirty="0"/>
              <a:t> </a:t>
            </a:r>
            <a:r>
              <a:rPr dirty="0"/>
              <a:t>que</a:t>
            </a:r>
            <a:r>
              <a:rPr spc="30" dirty="0"/>
              <a:t> </a:t>
            </a:r>
            <a:r>
              <a:rPr spc="-10" dirty="0"/>
              <a:t>implementan </a:t>
            </a:r>
            <a:r>
              <a:rPr dirty="0"/>
              <a:t>acciones</a:t>
            </a:r>
            <a:r>
              <a:rPr spc="30" dirty="0"/>
              <a:t> </a:t>
            </a:r>
            <a:r>
              <a:rPr dirty="0"/>
              <a:t>en</a:t>
            </a:r>
            <a:r>
              <a:rPr spc="5" dirty="0"/>
              <a:t> </a:t>
            </a:r>
            <a:r>
              <a:rPr dirty="0"/>
              <a:t>el</a:t>
            </a:r>
            <a:r>
              <a:rPr spc="10" dirty="0"/>
              <a:t> </a:t>
            </a:r>
            <a:r>
              <a:rPr dirty="0"/>
              <a:t>marco</a:t>
            </a:r>
            <a:r>
              <a:rPr spc="3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la</a:t>
            </a:r>
            <a:r>
              <a:rPr spc="10" dirty="0"/>
              <a:t> </a:t>
            </a:r>
            <a:r>
              <a:rPr dirty="0"/>
              <a:t>estrategia</a:t>
            </a:r>
            <a:r>
              <a:rPr spc="2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Refuerzo</a:t>
            </a:r>
            <a:r>
              <a:rPr spc="15" dirty="0"/>
              <a:t> </a:t>
            </a:r>
            <a:r>
              <a:rPr spc="-10" dirty="0"/>
              <a:t>Escolar</a:t>
            </a:r>
          </a:p>
        </p:txBody>
      </p:sp>
      <p:sp>
        <p:nvSpPr>
          <p:cNvPr id="6" name="object 6"/>
          <p:cNvSpPr/>
          <p:nvPr/>
        </p:nvSpPr>
        <p:spPr>
          <a:xfrm>
            <a:off x="4383023" y="1280159"/>
            <a:ext cx="377825" cy="15240"/>
          </a:xfrm>
          <a:custGeom>
            <a:avLst/>
            <a:gdLst/>
            <a:ahLst/>
            <a:cxnLst/>
            <a:rect l="l" t="t" r="r" b="b"/>
            <a:pathLst>
              <a:path w="377825" h="15240">
                <a:moveTo>
                  <a:pt x="375158" y="0"/>
                </a:moveTo>
                <a:lnTo>
                  <a:pt x="2666" y="0"/>
                </a:lnTo>
                <a:lnTo>
                  <a:pt x="0" y="2540"/>
                </a:lnTo>
                <a:lnTo>
                  <a:pt x="0" y="12319"/>
                </a:lnTo>
                <a:lnTo>
                  <a:pt x="2666" y="14859"/>
                </a:lnTo>
                <a:lnTo>
                  <a:pt x="375158" y="14859"/>
                </a:lnTo>
                <a:lnTo>
                  <a:pt x="377825" y="12319"/>
                </a:lnTo>
                <a:lnTo>
                  <a:pt x="377825" y="2540"/>
                </a:lnTo>
                <a:lnTo>
                  <a:pt x="375158" y="0"/>
                </a:lnTo>
                <a:close/>
              </a:path>
            </a:pathLst>
          </a:custGeom>
          <a:solidFill>
            <a:srgbClr val="7E1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xfrm>
            <a:off x="685800" y="1433067"/>
            <a:ext cx="8130539" cy="30764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90"/>
              </a:spcBef>
            </a:pPr>
            <a:r>
              <a:rPr sz="2400" spc="-10" dirty="0" err="1"/>
              <a:t>Principales</a:t>
            </a:r>
            <a:r>
              <a:rPr sz="2400" spc="15" dirty="0"/>
              <a:t> </a:t>
            </a:r>
            <a:r>
              <a:rPr sz="2400" spc="-10" dirty="0" err="1"/>
              <a:t>consultas</a:t>
            </a:r>
            <a:endParaRPr sz="2400" spc="-10" dirty="0"/>
          </a:p>
          <a:p>
            <a:pPr marL="42545" marR="573405" algn="just">
              <a:lnSpc>
                <a:spcPct val="100000"/>
              </a:lnSpc>
            </a:pPr>
            <a:r>
              <a:rPr sz="2000" dirty="0">
                <a:solidFill>
                  <a:srgbClr val="00A7A7"/>
                </a:solidFill>
              </a:rPr>
              <a:t>¿Qué</a:t>
            </a:r>
            <a:r>
              <a:rPr sz="2000" spc="130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sucede</a:t>
            </a:r>
            <a:r>
              <a:rPr sz="2000" spc="105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si</a:t>
            </a:r>
            <a:r>
              <a:rPr sz="2000" spc="180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un</a:t>
            </a:r>
            <a:r>
              <a:rPr sz="2000" spc="155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director</a:t>
            </a:r>
            <a:r>
              <a:rPr sz="2000" spc="120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de</a:t>
            </a:r>
            <a:r>
              <a:rPr sz="2000" spc="150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IIEE</a:t>
            </a:r>
            <a:r>
              <a:rPr sz="2000" spc="130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completa</a:t>
            </a:r>
            <a:r>
              <a:rPr sz="2000" spc="95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mal</a:t>
            </a:r>
            <a:r>
              <a:rPr sz="2000" spc="135" dirty="0">
                <a:solidFill>
                  <a:srgbClr val="00A7A7"/>
                </a:solidFill>
              </a:rPr>
              <a:t> </a:t>
            </a:r>
            <a:r>
              <a:rPr sz="2000" spc="-25" dirty="0">
                <a:solidFill>
                  <a:srgbClr val="00A7A7"/>
                </a:solidFill>
              </a:rPr>
              <a:t>el </a:t>
            </a:r>
            <a:r>
              <a:rPr sz="2000" dirty="0">
                <a:solidFill>
                  <a:srgbClr val="00A7A7"/>
                </a:solidFill>
              </a:rPr>
              <a:t>módulo</a:t>
            </a:r>
            <a:r>
              <a:rPr sz="2000" spc="95" dirty="0">
                <a:solidFill>
                  <a:srgbClr val="00A7A7"/>
                </a:solidFill>
              </a:rPr>
              <a:t> </a:t>
            </a:r>
            <a:r>
              <a:rPr sz="2000" dirty="0">
                <a:solidFill>
                  <a:srgbClr val="00A7A7"/>
                </a:solidFill>
              </a:rPr>
              <a:t>en</a:t>
            </a:r>
            <a:r>
              <a:rPr sz="2000" spc="145" dirty="0">
                <a:solidFill>
                  <a:srgbClr val="00A7A7"/>
                </a:solidFill>
              </a:rPr>
              <a:t> </a:t>
            </a:r>
            <a:r>
              <a:rPr sz="2000" spc="-10" dirty="0">
                <a:solidFill>
                  <a:srgbClr val="00A7A7"/>
                </a:solidFill>
              </a:rPr>
              <a:t>SIMON?</a:t>
            </a:r>
            <a:endParaRPr sz="2000" dirty="0"/>
          </a:p>
          <a:p>
            <a:pPr marL="259079" marR="99060" indent="-172720" algn="just">
              <a:lnSpc>
                <a:spcPct val="100000"/>
              </a:lnSpc>
              <a:spcBef>
                <a:spcPts val="755"/>
              </a:spcBef>
              <a:buFont typeface="Arial MT"/>
              <a:buChar char="•"/>
              <a:tabLst>
                <a:tab pos="259079" algn="l"/>
              </a:tabLst>
            </a:pP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18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registro</a:t>
            </a:r>
            <a:r>
              <a:rPr sz="18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8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plataforma</a:t>
            </a:r>
            <a:r>
              <a:rPr sz="18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SIMON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se</a:t>
            </a:r>
            <a:r>
              <a:rPr sz="18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realiza</a:t>
            </a:r>
            <a:r>
              <a:rPr sz="18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por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única</a:t>
            </a:r>
            <a:r>
              <a:rPr sz="18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spc="-20" dirty="0">
                <a:solidFill>
                  <a:srgbClr val="57585B"/>
                </a:solidFill>
                <a:latin typeface="Calibri"/>
                <a:cs typeface="Calibri"/>
              </a:rPr>
              <a:t>vez,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para</a:t>
            </a:r>
            <a:r>
              <a:rPr sz="18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lo</a:t>
            </a:r>
            <a:r>
              <a:rPr sz="18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cual</a:t>
            </a:r>
            <a:r>
              <a:rPr sz="18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se</a:t>
            </a:r>
            <a:r>
              <a:rPr sz="18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recomienda</a:t>
            </a:r>
            <a:r>
              <a:rPr sz="1800" b="0" spc="9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antes</a:t>
            </a:r>
            <a:r>
              <a:rPr sz="18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8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proceder</a:t>
            </a:r>
            <a:r>
              <a:rPr sz="1800" b="0" spc="9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con</a:t>
            </a:r>
            <a:r>
              <a:rPr sz="18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su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57585B"/>
                </a:solidFill>
                <a:latin typeface="Calibri"/>
                <a:cs typeface="Calibri"/>
              </a:rPr>
              <a:t>llenado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haber</a:t>
            </a:r>
            <a:r>
              <a:rPr sz="18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reunido</a:t>
            </a:r>
            <a:r>
              <a:rPr sz="18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y/o</a:t>
            </a:r>
            <a:r>
              <a:rPr sz="18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consolidado</a:t>
            </a:r>
            <a:r>
              <a:rPr sz="18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8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información</a:t>
            </a:r>
            <a:r>
              <a:rPr sz="1800" b="0" spc="1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spc="-10" dirty="0">
                <a:solidFill>
                  <a:srgbClr val="57585B"/>
                </a:solidFill>
                <a:latin typeface="Calibri"/>
                <a:cs typeface="Calibri"/>
              </a:rPr>
              <a:t>solicitada.</a:t>
            </a:r>
            <a:endParaRPr sz="1800" dirty="0">
              <a:latin typeface="Calibri"/>
              <a:cs typeface="Calibri"/>
            </a:endParaRPr>
          </a:p>
          <a:p>
            <a:pPr marL="259079" marR="5080" indent="-172720" algn="just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259079" algn="l"/>
              </a:tabLst>
            </a:pP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Excepcionalmente</a:t>
            </a:r>
            <a:r>
              <a:rPr sz="1800" b="0" spc="1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debidamente</a:t>
            </a:r>
            <a:r>
              <a:rPr sz="1800" b="0" spc="1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justificada</a:t>
            </a:r>
            <a:r>
              <a:rPr sz="18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8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UGEL</a:t>
            </a:r>
            <a:r>
              <a:rPr sz="18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enviará</a:t>
            </a:r>
            <a:r>
              <a:rPr sz="1800" b="0" spc="1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spc="-25" dirty="0">
                <a:solidFill>
                  <a:srgbClr val="57585B"/>
                </a:solidFill>
                <a:latin typeface="Calibri"/>
                <a:cs typeface="Calibri"/>
              </a:rPr>
              <a:t>un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 oficio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con</a:t>
            </a:r>
            <a:r>
              <a:rPr sz="18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8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lista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r>
              <a:rPr sz="18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18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8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DRE</a:t>
            </a:r>
            <a:r>
              <a:rPr sz="18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solicitando</a:t>
            </a:r>
            <a:r>
              <a:rPr sz="18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8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reapertura</a:t>
            </a:r>
            <a:r>
              <a:rPr sz="1800" b="0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 las</a:t>
            </a:r>
            <a:r>
              <a:rPr sz="18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muestras.</a:t>
            </a:r>
            <a:r>
              <a:rPr sz="1800" b="0" spc="10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8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DRE</a:t>
            </a:r>
            <a:r>
              <a:rPr sz="18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remitirá</a:t>
            </a:r>
            <a:r>
              <a:rPr sz="1800" b="0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18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documento</a:t>
            </a:r>
            <a:r>
              <a:rPr sz="18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consolidado</a:t>
            </a:r>
            <a:r>
              <a:rPr sz="18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800" b="0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8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distintas</a:t>
            </a:r>
            <a:r>
              <a:rPr sz="18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UGEL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18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Minedu,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antes</a:t>
            </a:r>
            <a:r>
              <a:rPr sz="18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z="18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cierre</a:t>
            </a:r>
            <a:r>
              <a:rPr sz="18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8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8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800" b="0" spc="-10" dirty="0" err="1">
                <a:solidFill>
                  <a:srgbClr val="57585B"/>
                </a:solidFill>
                <a:latin typeface="Calibri"/>
                <a:cs typeface="Calibri"/>
              </a:rPr>
              <a:t>etapas</a:t>
            </a:r>
            <a:r>
              <a:rPr sz="1800" b="0" spc="-10" dirty="0">
                <a:solidFill>
                  <a:srgbClr val="57585B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75DC-A242-0BEA-C0F2-07A5967B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067846B-9EE5-AEAE-2FF5-92ED050816D8}"/>
              </a:ext>
            </a:extLst>
          </p:cNvPr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E70159D-2065-30C4-E3B6-CBCD4D8DC44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6404" y="3125723"/>
              <a:ext cx="249935" cy="1635252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04C4999A-E8F9-F4F7-357E-AD194476BA3C}"/>
                </a:ext>
              </a:extLst>
            </p:cNvPr>
            <p:cNvSpPr/>
            <p:nvPr/>
          </p:nvSpPr>
          <p:spPr>
            <a:xfrm>
              <a:off x="4383023" y="1280159"/>
              <a:ext cx="377825" cy="15240"/>
            </a:xfrm>
            <a:custGeom>
              <a:avLst/>
              <a:gdLst/>
              <a:ahLst/>
              <a:cxnLst/>
              <a:rect l="l" t="t" r="r" b="b"/>
              <a:pathLst>
                <a:path w="377825" h="15240">
                  <a:moveTo>
                    <a:pt x="375158" y="0"/>
                  </a:moveTo>
                  <a:lnTo>
                    <a:pt x="2666" y="0"/>
                  </a:lnTo>
                  <a:lnTo>
                    <a:pt x="0" y="2540"/>
                  </a:lnTo>
                  <a:lnTo>
                    <a:pt x="0" y="12319"/>
                  </a:lnTo>
                  <a:lnTo>
                    <a:pt x="2666" y="14859"/>
                  </a:lnTo>
                  <a:lnTo>
                    <a:pt x="375158" y="14859"/>
                  </a:lnTo>
                  <a:lnTo>
                    <a:pt x="377825" y="12319"/>
                  </a:lnTo>
                  <a:lnTo>
                    <a:pt x="377825" y="2540"/>
                  </a:lnTo>
                  <a:lnTo>
                    <a:pt x="375158" y="0"/>
                  </a:lnTo>
                  <a:close/>
                </a:path>
              </a:pathLst>
            </a:custGeom>
            <a:solidFill>
              <a:srgbClr val="7E1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BF2890D5-C3AE-3D4C-B03D-FAA2952C0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365250" marR="5080" indent="-931544">
              <a:lnSpc>
                <a:spcPct val="102200"/>
              </a:lnSpc>
              <a:spcBef>
                <a:spcPts val="85"/>
              </a:spcBef>
            </a:pPr>
            <a:r>
              <a:rPr dirty="0"/>
              <a:t>2.1</a:t>
            </a:r>
            <a:r>
              <a:rPr spc="25" dirty="0"/>
              <a:t> </a:t>
            </a:r>
            <a:r>
              <a:rPr dirty="0"/>
              <a:t>Porcentaje</a:t>
            </a:r>
            <a:r>
              <a:rPr spc="50" dirty="0"/>
              <a:t> </a:t>
            </a:r>
            <a:r>
              <a:rPr dirty="0"/>
              <a:t>de</a:t>
            </a:r>
            <a:r>
              <a:rPr spc="15" dirty="0"/>
              <a:t> </a:t>
            </a:r>
            <a:r>
              <a:rPr dirty="0"/>
              <a:t>IIEE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los</a:t>
            </a:r>
            <a:r>
              <a:rPr spc="40" dirty="0"/>
              <a:t> </a:t>
            </a:r>
            <a:r>
              <a:rPr dirty="0"/>
              <a:t>niveles</a:t>
            </a:r>
            <a:r>
              <a:rPr spc="40" dirty="0"/>
              <a:t> </a:t>
            </a:r>
            <a:r>
              <a:rPr dirty="0"/>
              <a:t>primaria</a:t>
            </a:r>
            <a:r>
              <a:rPr spc="50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secundaria</a:t>
            </a:r>
            <a:r>
              <a:rPr spc="50" dirty="0"/>
              <a:t> </a:t>
            </a:r>
            <a:r>
              <a:rPr dirty="0"/>
              <a:t>que</a:t>
            </a:r>
            <a:r>
              <a:rPr spc="30" dirty="0"/>
              <a:t> </a:t>
            </a:r>
            <a:r>
              <a:rPr spc="-10" dirty="0"/>
              <a:t>implementan </a:t>
            </a:r>
            <a:r>
              <a:rPr dirty="0"/>
              <a:t>acciones</a:t>
            </a:r>
            <a:r>
              <a:rPr spc="30" dirty="0"/>
              <a:t> </a:t>
            </a:r>
            <a:r>
              <a:rPr dirty="0"/>
              <a:t>en</a:t>
            </a:r>
            <a:r>
              <a:rPr spc="5" dirty="0"/>
              <a:t> </a:t>
            </a:r>
            <a:r>
              <a:rPr dirty="0"/>
              <a:t>el</a:t>
            </a:r>
            <a:r>
              <a:rPr spc="10" dirty="0"/>
              <a:t> </a:t>
            </a:r>
            <a:r>
              <a:rPr dirty="0"/>
              <a:t>marco</a:t>
            </a:r>
            <a:r>
              <a:rPr spc="3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la</a:t>
            </a:r>
            <a:r>
              <a:rPr spc="10" dirty="0"/>
              <a:t> </a:t>
            </a:r>
            <a:r>
              <a:rPr dirty="0"/>
              <a:t>estrategia</a:t>
            </a:r>
            <a:r>
              <a:rPr spc="2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Refuerzo</a:t>
            </a:r>
            <a:r>
              <a:rPr spc="15" dirty="0"/>
              <a:t> </a:t>
            </a:r>
            <a:r>
              <a:rPr spc="-10" dirty="0"/>
              <a:t>Escolar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D70CDDE-28D6-BCF5-CE9F-9D189776B24A}"/>
              </a:ext>
            </a:extLst>
          </p:cNvPr>
          <p:cNvSpPr/>
          <p:nvPr/>
        </p:nvSpPr>
        <p:spPr>
          <a:xfrm>
            <a:off x="4383023" y="1280159"/>
            <a:ext cx="377825" cy="15240"/>
          </a:xfrm>
          <a:custGeom>
            <a:avLst/>
            <a:gdLst/>
            <a:ahLst/>
            <a:cxnLst/>
            <a:rect l="l" t="t" r="r" b="b"/>
            <a:pathLst>
              <a:path w="377825" h="15240">
                <a:moveTo>
                  <a:pt x="375158" y="0"/>
                </a:moveTo>
                <a:lnTo>
                  <a:pt x="2666" y="0"/>
                </a:lnTo>
                <a:lnTo>
                  <a:pt x="0" y="2540"/>
                </a:lnTo>
                <a:lnTo>
                  <a:pt x="0" y="12319"/>
                </a:lnTo>
                <a:lnTo>
                  <a:pt x="2666" y="14859"/>
                </a:lnTo>
                <a:lnTo>
                  <a:pt x="375158" y="14859"/>
                </a:lnTo>
                <a:lnTo>
                  <a:pt x="377825" y="12319"/>
                </a:lnTo>
                <a:lnTo>
                  <a:pt x="377825" y="2540"/>
                </a:lnTo>
                <a:lnTo>
                  <a:pt x="375158" y="0"/>
                </a:lnTo>
                <a:close/>
              </a:path>
            </a:pathLst>
          </a:custGeom>
          <a:solidFill>
            <a:srgbClr val="7E1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5D70050-9EDB-2E63-6CC1-EEE864365D41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077264" y="1226400"/>
            <a:ext cx="7076136" cy="36048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545" marR="281305" algn="just">
              <a:lnSpc>
                <a:spcPct val="100000"/>
              </a:lnSpc>
              <a:spcBef>
                <a:spcPts val="815"/>
              </a:spcBef>
            </a:pPr>
            <a:r>
              <a:rPr sz="2400" spc="10" dirty="0">
                <a:solidFill>
                  <a:srgbClr val="00A7A7"/>
                </a:solidFill>
              </a:rPr>
              <a:t>¿Cuándo</a:t>
            </a:r>
            <a:r>
              <a:rPr sz="2400" spc="85" dirty="0">
                <a:solidFill>
                  <a:srgbClr val="00A7A7"/>
                </a:solidFill>
              </a:rPr>
              <a:t> </a:t>
            </a:r>
            <a:r>
              <a:rPr sz="2400" spc="10" dirty="0">
                <a:solidFill>
                  <a:srgbClr val="00A7A7"/>
                </a:solidFill>
              </a:rPr>
              <a:t>se</a:t>
            </a:r>
            <a:r>
              <a:rPr sz="2400" spc="150" dirty="0">
                <a:solidFill>
                  <a:srgbClr val="00A7A7"/>
                </a:solidFill>
              </a:rPr>
              <a:t> </a:t>
            </a:r>
            <a:r>
              <a:rPr sz="2400" spc="10" dirty="0">
                <a:solidFill>
                  <a:srgbClr val="00A7A7"/>
                </a:solidFill>
              </a:rPr>
              <a:t>habilitará</a:t>
            </a:r>
            <a:r>
              <a:rPr sz="2400" spc="85" dirty="0">
                <a:solidFill>
                  <a:srgbClr val="00A7A7"/>
                </a:solidFill>
              </a:rPr>
              <a:t> </a:t>
            </a:r>
            <a:r>
              <a:rPr sz="2400" spc="10" dirty="0">
                <a:solidFill>
                  <a:srgbClr val="00A7A7"/>
                </a:solidFill>
              </a:rPr>
              <a:t>los</a:t>
            </a:r>
            <a:r>
              <a:rPr sz="2400" spc="135" dirty="0">
                <a:solidFill>
                  <a:srgbClr val="00A7A7"/>
                </a:solidFill>
              </a:rPr>
              <a:t> </a:t>
            </a:r>
            <a:r>
              <a:rPr sz="2400" spc="10" dirty="0">
                <a:solidFill>
                  <a:srgbClr val="00A7A7"/>
                </a:solidFill>
              </a:rPr>
              <a:t>instrumentos</a:t>
            </a:r>
            <a:r>
              <a:rPr sz="2400" spc="100" dirty="0">
                <a:solidFill>
                  <a:srgbClr val="00A7A7"/>
                </a:solidFill>
              </a:rPr>
              <a:t> </a:t>
            </a:r>
            <a:r>
              <a:rPr sz="2400" spc="10" dirty="0">
                <a:solidFill>
                  <a:srgbClr val="00A7A7"/>
                </a:solidFill>
              </a:rPr>
              <a:t>del</a:t>
            </a:r>
            <a:r>
              <a:rPr sz="2400" spc="130" dirty="0">
                <a:solidFill>
                  <a:srgbClr val="00A7A7"/>
                </a:solidFill>
              </a:rPr>
              <a:t> </a:t>
            </a:r>
            <a:r>
              <a:rPr sz="2400" spc="10" dirty="0">
                <a:solidFill>
                  <a:srgbClr val="00A7A7"/>
                </a:solidFill>
              </a:rPr>
              <a:t>SIMON</a:t>
            </a:r>
            <a:r>
              <a:rPr sz="2400" spc="90" dirty="0">
                <a:solidFill>
                  <a:srgbClr val="00A7A7"/>
                </a:solidFill>
              </a:rPr>
              <a:t> </a:t>
            </a:r>
            <a:r>
              <a:rPr sz="2400" spc="-20" dirty="0">
                <a:solidFill>
                  <a:srgbClr val="00A7A7"/>
                </a:solidFill>
              </a:rPr>
              <a:t>para </a:t>
            </a:r>
            <a:r>
              <a:rPr sz="2400" dirty="0">
                <a:solidFill>
                  <a:srgbClr val="00A7A7"/>
                </a:solidFill>
              </a:rPr>
              <a:t>registrar</a:t>
            </a:r>
            <a:r>
              <a:rPr sz="2400" spc="130" dirty="0">
                <a:solidFill>
                  <a:srgbClr val="00A7A7"/>
                </a:solidFill>
              </a:rPr>
              <a:t> </a:t>
            </a:r>
            <a:r>
              <a:rPr sz="2400" dirty="0">
                <a:solidFill>
                  <a:srgbClr val="00A7A7"/>
                </a:solidFill>
              </a:rPr>
              <a:t>el</a:t>
            </a:r>
            <a:r>
              <a:rPr sz="2400" spc="175" dirty="0">
                <a:solidFill>
                  <a:srgbClr val="00A7A7"/>
                </a:solidFill>
              </a:rPr>
              <a:t> </a:t>
            </a:r>
            <a:r>
              <a:rPr sz="2400" dirty="0">
                <a:solidFill>
                  <a:srgbClr val="00A7A7"/>
                </a:solidFill>
              </a:rPr>
              <a:t>avance</a:t>
            </a:r>
            <a:r>
              <a:rPr sz="2400" spc="130" dirty="0">
                <a:solidFill>
                  <a:srgbClr val="00A7A7"/>
                </a:solidFill>
              </a:rPr>
              <a:t> </a:t>
            </a:r>
            <a:r>
              <a:rPr sz="2400" dirty="0">
                <a:solidFill>
                  <a:srgbClr val="00A7A7"/>
                </a:solidFill>
              </a:rPr>
              <a:t>del</a:t>
            </a:r>
            <a:r>
              <a:rPr sz="2400" spc="165" dirty="0">
                <a:solidFill>
                  <a:srgbClr val="00A7A7"/>
                </a:solidFill>
              </a:rPr>
              <a:t> </a:t>
            </a:r>
            <a:r>
              <a:rPr sz="2400" spc="-10" dirty="0" err="1">
                <a:solidFill>
                  <a:srgbClr val="00A7A7"/>
                </a:solidFill>
              </a:rPr>
              <a:t>indicador</a:t>
            </a:r>
            <a:r>
              <a:rPr sz="2400" spc="-10" dirty="0">
                <a:solidFill>
                  <a:srgbClr val="00A7A7"/>
                </a:solidFill>
              </a:rPr>
              <a:t>?</a:t>
            </a:r>
            <a:endParaRPr lang="es-ES" sz="2400" spc="-10" dirty="0">
              <a:solidFill>
                <a:srgbClr val="00A7A7"/>
              </a:solidFill>
            </a:endParaRPr>
          </a:p>
          <a:p>
            <a:pPr marL="42545" marR="281305" algn="just">
              <a:lnSpc>
                <a:spcPct val="100000"/>
              </a:lnSpc>
              <a:spcBef>
                <a:spcPts val="815"/>
              </a:spcBef>
            </a:pPr>
            <a:endParaRPr sz="2400" dirty="0"/>
          </a:p>
          <a:p>
            <a:pPr marL="281305" marR="746760" indent="-170180" algn="just">
              <a:lnSpc>
                <a:spcPct val="100000"/>
              </a:lnSpc>
              <a:spcBef>
                <a:spcPts val="660"/>
              </a:spcBef>
              <a:buFont typeface="Arial MT"/>
              <a:buChar char="•"/>
              <a:tabLst>
                <a:tab pos="283845" algn="l"/>
              </a:tabLst>
            </a:pPr>
            <a:r>
              <a:rPr sz="2400" dirty="0">
                <a:solidFill>
                  <a:srgbClr val="7030A0"/>
                </a:solidFill>
                <a:latin typeface="Calibri"/>
                <a:cs typeface="Calibri"/>
              </a:rPr>
              <a:t>E</a:t>
            </a:r>
            <a:r>
              <a:rPr lang="es-ES" sz="2400" dirty="0">
                <a:solidFill>
                  <a:srgbClr val="7030A0"/>
                </a:solidFill>
                <a:latin typeface="Calibri"/>
                <a:cs typeface="Calibri"/>
              </a:rPr>
              <a:t>TAPA</a:t>
            </a:r>
            <a:r>
              <a:rPr sz="2400" spc="4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7030A0"/>
                </a:solidFill>
                <a:latin typeface="Calibri"/>
                <a:cs typeface="Calibri"/>
              </a:rPr>
              <a:t>1:</a:t>
            </a:r>
            <a:r>
              <a:rPr sz="2400" spc="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7030A0"/>
                </a:solidFill>
                <a:latin typeface="Calibri"/>
                <a:cs typeface="Calibri"/>
              </a:rPr>
              <a:t>A</a:t>
            </a:r>
            <a:r>
              <a:rPr sz="2400" b="0" spc="4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7030A0"/>
                </a:solidFill>
                <a:latin typeface="Calibri"/>
                <a:cs typeface="Calibri"/>
              </a:rPr>
              <a:t>partir</a:t>
            </a:r>
            <a:r>
              <a:rPr sz="2400" b="0" spc="3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7030A0"/>
                </a:solidFill>
                <a:latin typeface="Calibri"/>
                <a:cs typeface="Calibri"/>
              </a:rPr>
              <a:t>del</a:t>
            </a:r>
            <a:r>
              <a:rPr sz="2400" b="0" spc="4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7030A0"/>
                </a:solidFill>
                <a:latin typeface="Calibri"/>
                <a:cs typeface="Calibri"/>
              </a:rPr>
              <a:t>14</a:t>
            </a:r>
            <a:r>
              <a:rPr sz="2400" b="0" spc="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7030A0"/>
                </a:solidFill>
                <a:latin typeface="Calibri"/>
                <a:cs typeface="Calibri"/>
              </a:rPr>
              <a:t>de</a:t>
            </a:r>
            <a:r>
              <a:rPr sz="2400" b="0" spc="4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7030A0"/>
                </a:solidFill>
                <a:latin typeface="Calibri"/>
                <a:cs typeface="Calibri"/>
              </a:rPr>
              <a:t>abril</a:t>
            </a:r>
            <a:r>
              <a:rPr sz="2400" b="0" spc="3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7030A0"/>
                </a:solidFill>
                <a:latin typeface="Calibri"/>
                <a:cs typeface="Calibri"/>
              </a:rPr>
              <a:t>hasta</a:t>
            </a:r>
            <a:r>
              <a:rPr sz="2400" b="0" spc="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dirty="0" err="1">
                <a:solidFill>
                  <a:srgbClr val="7030A0"/>
                </a:solidFill>
                <a:latin typeface="Calibri"/>
                <a:cs typeface="Calibri"/>
              </a:rPr>
              <a:t>el</a:t>
            </a:r>
            <a:r>
              <a:rPr sz="2400" b="0" spc="4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s-ES" sz="2400" b="0" spc="45" dirty="0">
                <a:solidFill>
                  <a:srgbClr val="7030A0"/>
                </a:solidFill>
              </a:rPr>
              <a:t>27</a:t>
            </a:r>
            <a:r>
              <a:rPr sz="2400" b="0" spc="6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0" spc="-25" dirty="0">
                <a:solidFill>
                  <a:srgbClr val="7030A0"/>
                </a:solidFill>
                <a:latin typeface="Calibri"/>
                <a:cs typeface="Calibri"/>
              </a:rPr>
              <a:t>de 	</a:t>
            </a:r>
            <a:r>
              <a:rPr sz="2400" b="0" spc="-10" dirty="0">
                <a:solidFill>
                  <a:srgbClr val="7030A0"/>
                </a:solidFill>
                <a:latin typeface="Calibri"/>
                <a:cs typeface="Calibri"/>
              </a:rPr>
              <a:t>junio.</a:t>
            </a:r>
            <a:endParaRPr sz="2400" dirty="0">
              <a:solidFill>
                <a:srgbClr val="7030A0"/>
              </a:solidFill>
              <a:latin typeface="Calibri"/>
              <a:cs typeface="Calibri"/>
            </a:endParaRPr>
          </a:p>
          <a:p>
            <a:pPr marL="281305" marR="755650" indent="-170180" algn="just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283845" algn="l"/>
              </a:tabLst>
            </a:pPr>
            <a:r>
              <a:rPr lang="es-ES" sz="2400" dirty="0">
                <a:solidFill>
                  <a:srgbClr val="0070C0"/>
                </a:solidFill>
                <a:latin typeface="Calibri"/>
                <a:cs typeface="Calibri"/>
              </a:rPr>
              <a:t>ETAPA 2: </a:t>
            </a:r>
            <a:r>
              <a:rPr sz="2400" b="0" dirty="0">
                <a:solidFill>
                  <a:srgbClr val="0070C0"/>
                </a:solidFill>
                <a:latin typeface="Calibri"/>
                <a:cs typeface="Calibri"/>
              </a:rPr>
              <a:t>A</a:t>
            </a:r>
            <a:r>
              <a:rPr sz="2400" b="0" spc="4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70C0"/>
                </a:solidFill>
                <a:latin typeface="Calibri"/>
                <a:cs typeface="Calibri"/>
              </a:rPr>
              <a:t>partir</a:t>
            </a:r>
            <a:r>
              <a:rPr sz="2400" b="0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70C0"/>
                </a:solidFill>
                <a:latin typeface="Calibri"/>
                <a:cs typeface="Calibri"/>
              </a:rPr>
              <a:t>del</a:t>
            </a:r>
            <a:r>
              <a:rPr sz="2400" b="0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70C0"/>
                </a:solidFill>
                <a:latin typeface="Calibri"/>
                <a:cs typeface="Calibri"/>
              </a:rPr>
              <a:t>14</a:t>
            </a:r>
            <a:r>
              <a:rPr sz="2400" b="0" spc="6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70C0"/>
                </a:solidFill>
                <a:latin typeface="Calibri"/>
                <a:cs typeface="Calibri"/>
              </a:rPr>
              <a:t>de</a:t>
            </a:r>
            <a:r>
              <a:rPr sz="2400" b="0" spc="4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70C0"/>
                </a:solidFill>
                <a:latin typeface="Calibri"/>
                <a:cs typeface="Calibri"/>
              </a:rPr>
              <a:t>julio</a:t>
            </a:r>
            <a:r>
              <a:rPr sz="2400" b="0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rgbClr val="0070C0"/>
                </a:solidFill>
                <a:latin typeface="Calibri"/>
                <a:cs typeface="Calibri"/>
              </a:rPr>
              <a:t>hasta</a:t>
            </a:r>
            <a:r>
              <a:rPr sz="2400" b="0" spc="6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dirty="0" err="1">
                <a:solidFill>
                  <a:srgbClr val="0070C0"/>
                </a:solidFill>
                <a:latin typeface="Calibri"/>
                <a:cs typeface="Calibri"/>
              </a:rPr>
              <a:t>el</a:t>
            </a:r>
            <a:r>
              <a:rPr sz="2400" b="0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es-ES" sz="2400" b="0" spc="40" dirty="0">
                <a:solidFill>
                  <a:srgbClr val="0070C0"/>
                </a:solidFill>
              </a:rPr>
              <a:t>26</a:t>
            </a:r>
            <a:r>
              <a:rPr sz="2400" b="0" spc="5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400" b="0" spc="-25" dirty="0">
                <a:solidFill>
                  <a:srgbClr val="0070C0"/>
                </a:solidFill>
                <a:latin typeface="Calibri"/>
                <a:cs typeface="Calibri"/>
              </a:rPr>
              <a:t>de 	</a:t>
            </a:r>
            <a:r>
              <a:rPr sz="2400" b="0" spc="-10" dirty="0">
                <a:solidFill>
                  <a:srgbClr val="0070C0"/>
                </a:solidFill>
                <a:latin typeface="Calibri"/>
                <a:cs typeface="Calibri"/>
              </a:rPr>
              <a:t>setiembre.</a:t>
            </a:r>
            <a:endParaRPr sz="24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281305" marR="565785" indent="-170180" algn="just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283845" algn="l"/>
              </a:tabLst>
            </a:pPr>
            <a:r>
              <a:rPr sz="24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E</a:t>
            </a:r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TAPA</a:t>
            </a:r>
            <a:r>
              <a:rPr sz="2400" spc="4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3:</a:t>
            </a:r>
            <a:r>
              <a:rPr sz="2400" spc="6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sz="2400" b="0" spc="5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partir</a:t>
            </a:r>
            <a:r>
              <a:rPr sz="2400" b="0" spc="4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del</a:t>
            </a:r>
            <a:r>
              <a:rPr sz="2400" b="0" spc="4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03</a:t>
            </a:r>
            <a:r>
              <a:rPr sz="2400" b="0" spc="6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de</a:t>
            </a:r>
            <a:r>
              <a:rPr sz="2400" b="0" spc="5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noviembre</a:t>
            </a:r>
            <a:r>
              <a:rPr sz="2400" b="0" spc="3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hasta</a:t>
            </a:r>
            <a:r>
              <a:rPr sz="2400" b="0" spc="6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el</a:t>
            </a:r>
            <a:r>
              <a:rPr sz="2400" b="0" spc="5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spc="-2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s-ES" sz="2400" b="0" spc="-2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8</a:t>
            </a:r>
            <a:r>
              <a:rPr sz="2400" b="0" spc="-25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	</a:t>
            </a:r>
            <a:r>
              <a:rPr sz="2400" b="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de</a:t>
            </a:r>
            <a:r>
              <a:rPr sz="2400" b="0" spc="2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0" spc="-10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diciembre.</a:t>
            </a:r>
            <a:endParaRPr sz="2400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57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90600" y="1280707"/>
            <a:ext cx="746760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 defTabSz="682440" rtl="0">
              <a:defRPr/>
            </a:pPr>
            <a:r>
              <a:rPr lang="en-US" sz="16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RVM.</a:t>
            </a:r>
            <a:r>
              <a:rPr lang="es-ES" sz="16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Nº 045-2022-MINEDU </a:t>
            </a:r>
            <a:r>
              <a:rPr lang="en-US" sz="16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“Disposiciones sobre la </a:t>
            </a:r>
            <a:r>
              <a:rPr lang="es-MX" sz="16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Estrategia Nacional de Refuerzo Escolar para estudiantes de los niveles de Educación Primaria y Secundaria de Educación Básica Regular - movilización nacional para el progreso de los aprendizajes”</a:t>
            </a:r>
            <a:endParaRPr lang="en-US" sz="16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42D747D-DB03-49EA-9C12-CD9697B054BF}"/>
              </a:ext>
            </a:extLst>
          </p:cNvPr>
          <p:cNvSpPr/>
          <p:nvPr/>
        </p:nvSpPr>
        <p:spPr>
          <a:xfrm>
            <a:off x="823248" y="4143893"/>
            <a:ext cx="4635633" cy="45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2440" rtl="0">
              <a:defRPr/>
            </a:pPr>
            <a:r>
              <a:rPr lang="es-PE" sz="2388" kern="1200" dirty="0">
                <a:solidFill>
                  <a:srgbClr val="FF7C80"/>
                </a:solidFill>
                <a:latin typeface="AR CENA" panose="02000000000000000000" pitchFamily="2" charset="0"/>
                <a:ea typeface="+mn-ea"/>
                <a:cs typeface="MV Boli" panose="02000500030200090000" pitchFamily="2" charset="0"/>
                <a:sym typeface="Arial"/>
              </a:rPr>
              <a:t>Estamos listos para empezar</a:t>
            </a:r>
            <a:endParaRPr lang="es-PE" sz="2388" kern="1200" dirty="0">
              <a:solidFill>
                <a:srgbClr val="FF7C80"/>
              </a:solidFill>
              <a:latin typeface="AR CENA" panose="020000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2" descr="Imagen relacionada">
            <a:extLst>
              <a:ext uri="{FF2B5EF4-FFF2-40B4-BE49-F238E27FC236}">
                <a16:creationId xmlns:a16="http://schemas.microsoft.com/office/drawing/2014/main" id="{98A8FD9F-14F3-4F6C-875F-B1EEB845C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797" y="3932002"/>
            <a:ext cx="1034897" cy="10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5278775-AB82-4490-ABBB-13C4375E3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68" y="72561"/>
            <a:ext cx="1880182" cy="41364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90600" y="2918728"/>
            <a:ext cx="7467600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 defTabSz="682440" rtl="0">
              <a:defRPr/>
            </a:pPr>
            <a:r>
              <a:rPr lang="es-ES" sz="16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Resolución Ministerial N°556-2024-MINEDU “Norma Técnica para el Año Escolar en las Instituciones y programas educativos públicos y privados de la Educación Básica para el año 2025”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49AEFA-3454-E0E5-706E-8838DEE3F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0" b="97314" l="3602" r="98230">
                        <a14:foregroundMark x1="36325" y1="10867" x2="25885" y2="17155"/>
                        <a14:foregroundMark x1="25885" y1="17155" x2="12882" y2="37179"/>
                        <a14:foregroundMark x1="12882" y1="37179" x2="12393" y2="40659"/>
                        <a14:foregroundMark x1="18742" y1="18071" x2="18742" y2="18071"/>
                        <a14:foregroundMark x1="17766" y1="18681" x2="17766" y2="18681"/>
                        <a14:foregroundMark x1="17766" y1="18681" x2="7753" y2="38584"/>
                        <a14:foregroundMark x1="7753" y1="38584" x2="6899" y2="50244"/>
                        <a14:foregroundMark x1="6899" y1="50244" x2="8974" y2="53602"/>
                        <a14:foregroundMark x1="7387" y1="54396" x2="17460" y2="76801"/>
                        <a14:foregroundMark x1="17460" y1="76801" x2="23993" y2="85714"/>
                        <a14:foregroundMark x1="23993" y1="85714" x2="39744" y2="93346"/>
                        <a14:foregroundMark x1="3785" y1="81563" x2="32723" y2="90720"/>
                        <a14:foregroundMark x1="6960" y1="95543" x2="63065" y2="92735"/>
                        <a14:foregroundMark x1="96398" y1="96337" x2="57875" y2="82540"/>
                        <a14:foregroundMark x1="82418" y1="80525" x2="91209" y2="57509"/>
                        <a14:foregroundMark x1="91209" y1="57509" x2="92430" y2="44994"/>
                        <a14:foregroundMark x1="90415" y1="40049" x2="82845" y2="30830"/>
                        <a14:foregroundMark x1="82845" y1="30830" x2="58913" y2="18498"/>
                        <a14:foregroundMark x1="58913" y1="18498" x2="41514" y2="16300"/>
                        <a14:foregroundMark x1="70635" y1="14896" x2="58425" y2="9951"/>
                        <a14:foregroundMark x1="58425" y1="9951" x2="31807" y2="12149"/>
                        <a14:foregroundMark x1="31807" y1="12149" x2="26557" y2="14896"/>
                        <a14:foregroundMark x1="49878" y1="13675" x2="37546" y2="14652"/>
                        <a14:foregroundMark x1="37546" y1="14652" x2="25824" y2="22527"/>
                        <a14:foregroundMark x1="25824" y1="22527" x2="10806" y2="47619"/>
                        <a14:foregroundMark x1="12576" y1="50427" x2="14713" y2="63309"/>
                        <a14:foregroundMark x1="14713" y1="63309" x2="26313" y2="82173"/>
                        <a14:foregroundMark x1="26313" y1="82173" x2="31136" y2="83150"/>
                        <a14:foregroundMark x1="6410" y1="59402" x2="16300" y2="78388"/>
                        <a14:foregroundMark x1="16300" y1="78388" x2="25153" y2="83150"/>
                        <a14:foregroundMark x1="94994" y1="52991" x2="85653" y2="72955"/>
                        <a14:foregroundMark x1="85653" y1="72955" x2="85653" y2="72955"/>
                        <a14:foregroundMark x1="88828" y1="52808" x2="78022" y2="85165"/>
                        <a14:foregroundMark x1="94628" y1="61172" x2="87851" y2="74786"/>
                        <a14:foregroundMark x1="93407" y1="42613" x2="85653" y2="22650"/>
                        <a14:foregroundMark x1="85653" y1="22650" x2="85653" y2="22650"/>
                        <a14:foregroundMark x1="83455" y1="22466" x2="68254" y2="10317"/>
                        <a14:foregroundMark x1="74237" y1="23077" x2="54029" y2="13736"/>
                        <a14:foregroundMark x1="54029" y1="13736" x2="51893" y2="13675"/>
                        <a14:foregroundMark x1="75031" y1="20085" x2="90232" y2="39805"/>
                        <a14:foregroundMark x1="86020" y1="31624" x2="92002" y2="51038"/>
                        <a14:foregroundMark x1="74847" y1="97314" x2="41941" y2="97131"/>
                        <a14:foregroundMark x1="6593" y1="38339" x2="4762" y2="44933"/>
                        <a14:foregroundMark x1="98230" y1="80952" x2="98230" y2="80952"/>
                        <a14:foregroundMark x1="81685" y1="49023" x2="72100" y2="46398"/>
                        <a14:foregroundMark x1="53785" y1="5983" x2="46825" y2="5800"/>
                        <a14:foregroundMark x1="44261" y1="6044" x2="36203" y2="7875"/>
                        <a14:foregroundMark x1="56532" y1="6288" x2="66789" y2="8425"/>
                        <a14:foregroundMark x1="88095" y1="25580" x2="90781" y2="31136"/>
                        <a14:foregroundMark x1="93101" y1="34860" x2="94750" y2="40842"/>
                        <a14:foregroundMark x1="95421" y1="44139" x2="96215" y2="51160"/>
                        <a14:foregroundMark x1="4579" y1="48474" x2="4518" y2="53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98114"/>
            <a:ext cx="566319" cy="566319"/>
          </a:xfrm>
          <a:prstGeom prst="rect">
            <a:avLst/>
          </a:prstGeom>
        </p:spPr>
      </p:pic>
      <p:sp>
        <p:nvSpPr>
          <p:cNvPr id="10" name="Google Shape;114;p3"/>
          <p:cNvSpPr/>
          <p:nvPr/>
        </p:nvSpPr>
        <p:spPr>
          <a:xfrm>
            <a:off x="3671352" y="140146"/>
            <a:ext cx="3575058" cy="24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t" anchorCtr="0">
            <a:noAutofit/>
          </a:bodyPr>
          <a:lstStyle/>
          <a:p>
            <a:pPr marL="341220" indent="-341220" algn="ctr" defTabSz="909919" rtl="0">
              <a:buClr>
                <a:srgbClr val="000000"/>
              </a:buClr>
              <a:buSzPts val="1500"/>
            </a:pPr>
            <a:r>
              <a:rPr lang="es-ES" sz="1119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Calibri"/>
                <a:sym typeface="Calibri"/>
              </a:rPr>
              <a:t>Asistencia Técnica a Directivos y docentes 2025</a:t>
            </a:r>
          </a:p>
          <a:p>
            <a:pPr marL="341220" indent="-341220" algn="ctr" defTabSz="909919" rtl="0">
              <a:buClr>
                <a:srgbClr val="000000"/>
              </a:buClr>
              <a:buSzPts val="1500"/>
            </a:pPr>
            <a:endParaRPr sz="1045" dirty="0">
              <a:solidFill>
                <a:prstClr val="white">
                  <a:lumMod val="50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98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E2B89-099E-BA36-E55C-01AA42024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DE9713AE-8822-677E-EE59-4AF01C7096DB}"/>
              </a:ext>
            </a:extLst>
          </p:cNvPr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88E5B0F5-7515-E819-CE06-8F8B3F1AAC4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6404" y="3125723"/>
              <a:ext cx="249935" cy="1635252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0385CF9-4077-7C13-0AD0-7608E6F70845}"/>
                </a:ext>
              </a:extLst>
            </p:cNvPr>
            <p:cNvSpPr/>
            <p:nvPr/>
          </p:nvSpPr>
          <p:spPr>
            <a:xfrm>
              <a:off x="4383023" y="1280159"/>
              <a:ext cx="377825" cy="15240"/>
            </a:xfrm>
            <a:custGeom>
              <a:avLst/>
              <a:gdLst/>
              <a:ahLst/>
              <a:cxnLst/>
              <a:rect l="l" t="t" r="r" b="b"/>
              <a:pathLst>
                <a:path w="377825" h="15240">
                  <a:moveTo>
                    <a:pt x="375158" y="0"/>
                  </a:moveTo>
                  <a:lnTo>
                    <a:pt x="2666" y="0"/>
                  </a:lnTo>
                  <a:lnTo>
                    <a:pt x="0" y="2540"/>
                  </a:lnTo>
                  <a:lnTo>
                    <a:pt x="0" y="12319"/>
                  </a:lnTo>
                  <a:lnTo>
                    <a:pt x="2666" y="14859"/>
                  </a:lnTo>
                  <a:lnTo>
                    <a:pt x="375158" y="14859"/>
                  </a:lnTo>
                  <a:lnTo>
                    <a:pt x="377825" y="12319"/>
                  </a:lnTo>
                  <a:lnTo>
                    <a:pt x="377825" y="2540"/>
                  </a:lnTo>
                  <a:lnTo>
                    <a:pt x="375158" y="0"/>
                  </a:lnTo>
                  <a:close/>
                </a:path>
              </a:pathLst>
            </a:custGeom>
            <a:solidFill>
              <a:srgbClr val="7E1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AE449F1A-CA2F-B2DF-B689-40294EF076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365250" marR="5080" indent="-931544">
              <a:lnSpc>
                <a:spcPct val="102200"/>
              </a:lnSpc>
              <a:spcBef>
                <a:spcPts val="85"/>
              </a:spcBef>
            </a:pPr>
            <a:r>
              <a:rPr dirty="0"/>
              <a:t>2.1</a:t>
            </a:r>
            <a:r>
              <a:rPr spc="25" dirty="0"/>
              <a:t> </a:t>
            </a:r>
            <a:r>
              <a:rPr dirty="0"/>
              <a:t>Porcentaje</a:t>
            </a:r>
            <a:r>
              <a:rPr spc="50" dirty="0"/>
              <a:t> </a:t>
            </a:r>
            <a:r>
              <a:rPr dirty="0"/>
              <a:t>de</a:t>
            </a:r>
            <a:r>
              <a:rPr spc="15" dirty="0"/>
              <a:t> </a:t>
            </a:r>
            <a:r>
              <a:rPr dirty="0"/>
              <a:t>IIEE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los</a:t>
            </a:r>
            <a:r>
              <a:rPr spc="40" dirty="0"/>
              <a:t> </a:t>
            </a:r>
            <a:r>
              <a:rPr dirty="0"/>
              <a:t>niveles</a:t>
            </a:r>
            <a:r>
              <a:rPr spc="40" dirty="0"/>
              <a:t> </a:t>
            </a:r>
            <a:r>
              <a:rPr dirty="0"/>
              <a:t>primaria</a:t>
            </a:r>
            <a:r>
              <a:rPr spc="50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secundaria</a:t>
            </a:r>
            <a:r>
              <a:rPr spc="50" dirty="0"/>
              <a:t> </a:t>
            </a:r>
            <a:r>
              <a:rPr dirty="0"/>
              <a:t>que</a:t>
            </a:r>
            <a:r>
              <a:rPr spc="30" dirty="0"/>
              <a:t> </a:t>
            </a:r>
            <a:r>
              <a:rPr spc="-10" dirty="0"/>
              <a:t>implementan </a:t>
            </a:r>
            <a:r>
              <a:rPr dirty="0"/>
              <a:t>acciones</a:t>
            </a:r>
            <a:r>
              <a:rPr spc="30" dirty="0"/>
              <a:t> </a:t>
            </a:r>
            <a:r>
              <a:rPr dirty="0"/>
              <a:t>en</a:t>
            </a:r>
            <a:r>
              <a:rPr spc="5" dirty="0"/>
              <a:t> </a:t>
            </a:r>
            <a:r>
              <a:rPr dirty="0"/>
              <a:t>el</a:t>
            </a:r>
            <a:r>
              <a:rPr spc="10" dirty="0"/>
              <a:t> </a:t>
            </a:r>
            <a:r>
              <a:rPr dirty="0"/>
              <a:t>marco</a:t>
            </a:r>
            <a:r>
              <a:rPr spc="3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la</a:t>
            </a:r>
            <a:r>
              <a:rPr spc="10" dirty="0"/>
              <a:t> </a:t>
            </a:r>
            <a:r>
              <a:rPr dirty="0"/>
              <a:t>estrategia</a:t>
            </a:r>
            <a:r>
              <a:rPr spc="2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Refuerzo</a:t>
            </a:r>
            <a:r>
              <a:rPr spc="15" dirty="0"/>
              <a:t> </a:t>
            </a:r>
            <a:r>
              <a:rPr spc="-10" dirty="0"/>
              <a:t>Escolar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31ADB40-1E68-4260-52B7-7CEA7A2D11CF}"/>
              </a:ext>
            </a:extLst>
          </p:cNvPr>
          <p:cNvSpPr/>
          <p:nvPr/>
        </p:nvSpPr>
        <p:spPr>
          <a:xfrm>
            <a:off x="4383023" y="1280159"/>
            <a:ext cx="377825" cy="15240"/>
          </a:xfrm>
          <a:custGeom>
            <a:avLst/>
            <a:gdLst/>
            <a:ahLst/>
            <a:cxnLst/>
            <a:rect l="l" t="t" r="r" b="b"/>
            <a:pathLst>
              <a:path w="377825" h="15240">
                <a:moveTo>
                  <a:pt x="375158" y="0"/>
                </a:moveTo>
                <a:lnTo>
                  <a:pt x="2666" y="0"/>
                </a:lnTo>
                <a:lnTo>
                  <a:pt x="0" y="2540"/>
                </a:lnTo>
                <a:lnTo>
                  <a:pt x="0" y="12319"/>
                </a:lnTo>
                <a:lnTo>
                  <a:pt x="2666" y="14859"/>
                </a:lnTo>
                <a:lnTo>
                  <a:pt x="375158" y="14859"/>
                </a:lnTo>
                <a:lnTo>
                  <a:pt x="377825" y="12319"/>
                </a:lnTo>
                <a:lnTo>
                  <a:pt x="377825" y="2540"/>
                </a:lnTo>
                <a:lnTo>
                  <a:pt x="375158" y="0"/>
                </a:lnTo>
                <a:close/>
              </a:path>
            </a:pathLst>
          </a:custGeom>
          <a:solidFill>
            <a:srgbClr val="7E1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AE6903F-9287-7227-835D-66E42D87B594}"/>
              </a:ext>
            </a:extLst>
          </p:cNvPr>
          <p:cNvSpPr txBox="1">
            <a:spLocks noGrp="1"/>
          </p:cNvSpPr>
          <p:nvPr>
            <p:ph sz="half" idx="3"/>
          </p:nvPr>
        </p:nvSpPr>
        <p:spPr>
          <a:xfrm>
            <a:off x="693038" y="1290065"/>
            <a:ext cx="8069962" cy="36170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77165" algn="just">
              <a:lnSpc>
                <a:spcPct val="100000"/>
              </a:lnSpc>
              <a:spcBef>
                <a:spcPts val="105"/>
              </a:spcBef>
            </a:pPr>
            <a:r>
              <a:rPr sz="1800" dirty="0"/>
              <a:t>¿Qué</a:t>
            </a:r>
            <a:r>
              <a:rPr sz="1800" spc="150" dirty="0"/>
              <a:t> </a:t>
            </a:r>
            <a:r>
              <a:rPr sz="1800" dirty="0"/>
              <a:t>pruebas</a:t>
            </a:r>
            <a:r>
              <a:rPr sz="1800" spc="140" dirty="0"/>
              <a:t> </a:t>
            </a:r>
            <a:r>
              <a:rPr sz="1800" dirty="0"/>
              <a:t>debo</a:t>
            </a:r>
            <a:r>
              <a:rPr sz="1800" spc="155" dirty="0"/>
              <a:t> </a:t>
            </a:r>
            <a:r>
              <a:rPr sz="1800" dirty="0"/>
              <a:t>utilizar</a:t>
            </a:r>
            <a:r>
              <a:rPr sz="1800" spc="150" dirty="0"/>
              <a:t> </a:t>
            </a:r>
            <a:r>
              <a:rPr sz="1800" dirty="0"/>
              <a:t>para</a:t>
            </a:r>
            <a:r>
              <a:rPr sz="1800" spc="140" dirty="0"/>
              <a:t> </a:t>
            </a:r>
            <a:r>
              <a:rPr sz="1800" dirty="0"/>
              <a:t>las</a:t>
            </a:r>
            <a:r>
              <a:rPr sz="1800" spc="175" dirty="0"/>
              <a:t> </a:t>
            </a:r>
            <a:r>
              <a:rPr sz="1800" spc="-10" dirty="0"/>
              <a:t>evaluaciones </a:t>
            </a:r>
            <a:r>
              <a:rPr sz="1800" spc="10" dirty="0"/>
              <a:t>diagnósticas</a:t>
            </a:r>
            <a:r>
              <a:rPr sz="1800" spc="80" dirty="0"/>
              <a:t> </a:t>
            </a:r>
            <a:r>
              <a:rPr sz="1800" spc="10" dirty="0"/>
              <a:t>de</a:t>
            </a:r>
            <a:r>
              <a:rPr sz="1800" spc="120" dirty="0"/>
              <a:t> </a:t>
            </a:r>
            <a:r>
              <a:rPr sz="1800" spc="10" dirty="0"/>
              <a:t>las</a:t>
            </a:r>
            <a:r>
              <a:rPr sz="1800" spc="114" dirty="0"/>
              <a:t> </a:t>
            </a:r>
            <a:r>
              <a:rPr sz="1800" spc="10" dirty="0"/>
              <a:t>áreas</a:t>
            </a:r>
            <a:r>
              <a:rPr sz="1800" spc="105" dirty="0"/>
              <a:t> </a:t>
            </a:r>
            <a:r>
              <a:rPr sz="1800" spc="10" dirty="0"/>
              <a:t>de</a:t>
            </a:r>
            <a:r>
              <a:rPr sz="1800" spc="114" dirty="0"/>
              <a:t> </a:t>
            </a:r>
            <a:r>
              <a:rPr sz="1800" spc="10" dirty="0"/>
              <a:t>matemática</a:t>
            </a:r>
            <a:r>
              <a:rPr sz="1800" spc="70" dirty="0"/>
              <a:t> </a:t>
            </a:r>
            <a:r>
              <a:rPr sz="1800" spc="10" dirty="0"/>
              <a:t>y</a:t>
            </a:r>
            <a:r>
              <a:rPr sz="1800" spc="140" dirty="0"/>
              <a:t> </a:t>
            </a:r>
            <a:r>
              <a:rPr sz="1800" spc="-10" dirty="0"/>
              <a:t>comunicación?</a:t>
            </a:r>
          </a:p>
          <a:p>
            <a:pPr algn="just">
              <a:lnSpc>
                <a:spcPct val="100000"/>
              </a:lnSpc>
              <a:spcBef>
                <a:spcPts val="185"/>
              </a:spcBef>
            </a:pPr>
            <a:endParaRPr sz="1800" spc="-10" dirty="0"/>
          </a:p>
          <a:p>
            <a:pPr marL="184785" marR="5080" indent="-172720" algn="just">
              <a:lnSpc>
                <a:spcPct val="100000"/>
              </a:lnSpc>
              <a:buFont typeface="Arial MT"/>
              <a:buChar char="•"/>
              <a:tabLst>
                <a:tab pos="184785" algn="l"/>
              </a:tabLst>
            </a:pP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AT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posterior</a:t>
            </a:r>
            <a:r>
              <a:rPr sz="16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Oficio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Múltiple,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se</a:t>
            </a:r>
            <a:r>
              <a:rPr sz="16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comunicará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sz="16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 la</a:t>
            </a:r>
            <a:r>
              <a:rPr sz="16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primera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fase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6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estrategia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RE</a:t>
            </a:r>
            <a:r>
              <a:rPr sz="16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1600" b="0" spc="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DRE</a:t>
            </a:r>
            <a:r>
              <a:rPr sz="16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16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20" dirty="0">
                <a:solidFill>
                  <a:srgbClr val="57585B"/>
                </a:solidFill>
                <a:latin typeface="Calibri"/>
                <a:cs typeface="Calibri"/>
              </a:rPr>
              <a:t>UGEL.</a:t>
            </a:r>
            <a:endParaRPr sz="1600" dirty="0">
              <a:latin typeface="Calibri"/>
              <a:cs typeface="Calibri"/>
            </a:endParaRPr>
          </a:p>
          <a:p>
            <a:pPr marL="184785" marR="91440" indent="-172720" algn="just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184785" algn="l"/>
              </a:tabLst>
            </a:pP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caso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nivel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educación</a:t>
            </a:r>
            <a:r>
              <a:rPr sz="16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secundaria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esta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previsto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25" dirty="0">
                <a:solidFill>
                  <a:srgbClr val="57585B"/>
                </a:solidFill>
                <a:latin typeface="Calibri"/>
                <a:cs typeface="Calibri"/>
              </a:rPr>
              <a:t>que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 en</a:t>
            </a:r>
            <a:r>
              <a:rPr sz="16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16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mes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marzo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se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ponga</a:t>
            </a:r>
            <a:r>
              <a:rPr sz="16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16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disposición,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1600" b="0" spc="1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PerúEduca,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nuevos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kits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evaluación</a:t>
            </a:r>
            <a:r>
              <a:rPr sz="16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para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6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áreas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matemática</a:t>
            </a:r>
            <a:r>
              <a:rPr sz="1600" b="0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5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 comunicación.</a:t>
            </a:r>
            <a:endParaRPr sz="1600" dirty="0">
              <a:latin typeface="Calibri"/>
              <a:cs typeface="Calibri"/>
            </a:endParaRPr>
          </a:p>
          <a:p>
            <a:pPr marL="184785" marR="142240" indent="-17272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4785" algn="l"/>
              </a:tabLst>
            </a:pP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Para</a:t>
            </a:r>
            <a:r>
              <a:rPr sz="1600" b="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caso</a:t>
            </a:r>
            <a:r>
              <a:rPr sz="16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nivel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educación</a:t>
            </a:r>
            <a:r>
              <a:rPr sz="16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primaria</a:t>
            </a:r>
            <a:r>
              <a:rPr sz="16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evaluación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podrá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considerar</a:t>
            </a:r>
            <a:r>
              <a:rPr sz="1600" b="0" spc="1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diversas</a:t>
            </a:r>
            <a:r>
              <a:rPr sz="1600" b="0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opciones</a:t>
            </a:r>
            <a:r>
              <a:rPr sz="16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tales</a:t>
            </a:r>
            <a:r>
              <a:rPr sz="16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como:</a:t>
            </a:r>
            <a:r>
              <a:rPr sz="1600" b="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Kit</a:t>
            </a:r>
            <a:r>
              <a:rPr sz="16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25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 evaluación</a:t>
            </a:r>
            <a:r>
              <a:rPr sz="1600" b="0" spc="9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diagnóstica</a:t>
            </a:r>
            <a:r>
              <a:rPr sz="1600" b="0" spc="9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UMC,</a:t>
            </a:r>
            <a:r>
              <a:rPr sz="1600" b="0" spc="9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Fascículos</a:t>
            </a:r>
            <a:r>
              <a:rPr sz="1600" b="0" spc="9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Evaluación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diagnóstica</a:t>
            </a:r>
            <a:r>
              <a:rPr sz="1600" b="0" spc="10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z="1600" b="0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nivel</a:t>
            </a:r>
            <a:r>
              <a:rPr sz="1600" b="0" spc="1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primaria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(</a:t>
            </a:r>
            <a:r>
              <a:rPr sz="1600" b="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https://goo.su/7RkXZ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)</a:t>
            </a:r>
            <a:r>
              <a:rPr sz="1600" b="0" spc="4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20" dirty="0">
                <a:solidFill>
                  <a:srgbClr val="57585B"/>
                </a:solidFill>
                <a:latin typeface="Calibri"/>
                <a:cs typeface="Calibri"/>
              </a:rPr>
              <a:t>otros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como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pruebas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regionales</a:t>
            </a:r>
            <a:r>
              <a:rPr sz="1600" b="0" spc="10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o</a:t>
            </a:r>
            <a:r>
              <a:rPr sz="1600" b="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evaluaciones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propias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6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20" dirty="0">
                <a:solidFill>
                  <a:srgbClr val="57585B"/>
                </a:solidFill>
                <a:latin typeface="Calibri"/>
                <a:cs typeface="Calibri"/>
              </a:rPr>
              <a:t>IIEE;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puede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darse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1600" b="0" spc="2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través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estos</a:t>
            </a:r>
            <a:r>
              <a:rPr sz="1600" b="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u</a:t>
            </a:r>
            <a:r>
              <a:rPr sz="1600" b="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otros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instrumentos.</a:t>
            </a:r>
            <a:endParaRPr sz="1600" dirty="0">
              <a:latin typeface="Calibri"/>
              <a:cs typeface="Calibri"/>
            </a:endParaRPr>
          </a:p>
          <a:p>
            <a:pPr marL="184785" marR="107950" indent="-172720" algn="just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184785" algn="l"/>
              </a:tabLst>
            </a:pP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Como</a:t>
            </a:r>
            <a:r>
              <a:rPr sz="16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parte</a:t>
            </a:r>
            <a:r>
              <a:rPr sz="1600" b="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etapa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diagnóstico</a:t>
            </a:r>
            <a:r>
              <a:rPr sz="1600" b="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r>
              <a:rPr sz="1600" b="0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podrán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desarrollar</a:t>
            </a:r>
            <a:r>
              <a:rPr sz="1600" b="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sz="1600" b="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complementarias</a:t>
            </a:r>
            <a:r>
              <a:rPr sz="1600" b="0" spc="1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para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una</a:t>
            </a:r>
            <a:r>
              <a:rPr sz="1600" b="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mejor</a:t>
            </a:r>
            <a:r>
              <a:rPr sz="1600" b="0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gestión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600" b="0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b="0" spc="-10" dirty="0">
                <a:solidFill>
                  <a:srgbClr val="57585B"/>
                </a:solidFill>
                <a:latin typeface="Calibri"/>
                <a:cs typeface="Calibri"/>
              </a:rPr>
              <a:t>estrategia.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978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365250" marR="5080" indent="-931544">
              <a:lnSpc>
                <a:spcPct val="102200"/>
              </a:lnSpc>
              <a:spcBef>
                <a:spcPts val="85"/>
              </a:spcBef>
            </a:pPr>
            <a:r>
              <a:rPr dirty="0"/>
              <a:t>2.1</a:t>
            </a:r>
            <a:r>
              <a:rPr spc="25" dirty="0"/>
              <a:t> </a:t>
            </a:r>
            <a:r>
              <a:rPr dirty="0"/>
              <a:t>Porcentaje</a:t>
            </a:r>
            <a:r>
              <a:rPr spc="50" dirty="0"/>
              <a:t> </a:t>
            </a:r>
            <a:r>
              <a:rPr dirty="0"/>
              <a:t>de</a:t>
            </a:r>
            <a:r>
              <a:rPr spc="15" dirty="0"/>
              <a:t> </a:t>
            </a:r>
            <a:r>
              <a:rPr dirty="0"/>
              <a:t>IIEE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los</a:t>
            </a:r>
            <a:r>
              <a:rPr spc="40" dirty="0"/>
              <a:t> </a:t>
            </a:r>
            <a:r>
              <a:rPr dirty="0"/>
              <a:t>niveles</a:t>
            </a:r>
            <a:r>
              <a:rPr spc="40" dirty="0"/>
              <a:t> </a:t>
            </a:r>
            <a:r>
              <a:rPr dirty="0"/>
              <a:t>primaria</a:t>
            </a:r>
            <a:r>
              <a:rPr spc="50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secundaria</a:t>
            </a:r>
            <a:r>
              <a:rPr spc="50" dirty="0"/>
              <a:t> </a:t>
            </a:r>
            <a:r>
              <a:rPr dirty="0"/>
              <a:t>que</a:t>
            </a:r>
            <a:r>
              <a:rPr spc="30" dirty="0"/>
              <a:t> </a:t>
            </a:r>
            <a:r>
              <a:rPr spc="-10" dirty="0"/>
              <a:t>implementan </a:t>
            </a:r>
            <a:r>
              <a:rPr dirty="0"/>
              <a:t>acciones</a:t>
            </a:r>
            <a:r>
              <a:rPr spc="30" dirty="0"/>
              <a:t> </a:t>
            </a:r>
            <a:r>
              <a:rPr dirty="0"/>
              <a:t>en</a:t>
            </a:r>
            <a:r>
              <a:rPr spc="5" dirty="0"/>
              <a:t> </a:t>
            </a:r>
            <a:r>
              <a:rPr dirty="0"/>
              <a:t>el</a:t>
            </a:r>
            <a:r>
              <a:rPr spc="10" dirty="0"/>
              <a:t> </a:t>
            </a:r>
            <a:r>
              <a:rPr dirty="0"/>
              <a:t>marco</a:t>
            </a:r>
            <a:r>
              <a:rPr spc="3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la</a:t>
            </a:r>
            <a:r>
              <a:rPr spc="10" dirty="0"/>
              <a:t> </a:t>
            </a:r>
            <a:r>
              <a:rPr dirty="0"/>
              <a:t>estrategia</a:t>
            </a:r>
            <a:r>
              <a:rPr spc="2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Refuerzo</a:t>
            </a:r>
            <a:r>
              <a:rPr spc="15" dirty="0"/>
              <a:t> </a:t>
            </a:r>
            <a:r>
              <a:rPr spc="-10" dirty="0"/>
              <a:t>Escolar</a:t>
            </a:r>
          </a:p>
        </p:txBody>
      </p:sp>
      <p:sp>
        <p:nvSpPr>
          <p:cNvPr id="3" name="object 3"/>
          <p:cNvSpPr/>
          <p:nvPr/>
        </p:nvSpPr>
        <p:spPr>
          <a:xfrm>
            <a:off x="4383023" y="1280159"/>
            <a:ext cx="377825" cy="15240"/>
          </a:xfrm>
          <a:custGeom>
            <a:avLst/>
            <a:gdLst/>
            <a:ahLst/>
            <a:cxnLst/>
            <a:rect l="l" t="t" r="r" b="b"/>
            <a:pathLst>
              <a:path w="377825" h="15240">
                <a:moveTo>
                  <a:pt x="375158" y="0"/>
                </a:moveTo>
                <a:lnTo>
                  <a:pt x="2666" y="0"/>
                </a:lnTo>
                <a:lnTo>
                  <a:pt x="0" y="2540"/>
                </a:lnTo>
                <a:lnTo>
                  <a:pt x="0" y="12319"/>
                </a:lnTo>
                <a:lnTo>
                  <a:pt x="2666" y="14859"/>
                </a:lnTo>
                <a:lnTo>
                  <a:pt x="375158" y="14859"/>
                </a:lnTo>
                <a:lnTo>
                  <a:pt x="377825" y="12319"/>
                </a:lnTo>
                <a:lnTo>
                  <a:pt x="377825" y="2540"/>
                </a:lnTo>
                <a:lnTo>
                  <a:pt x="375158" y="0"/>
                </a:lnTo>
                <a:close/>
              </a:path>
            </a:pathLst>
          </a:custGeom>
          <a:solidFill>
            <a:srgbClr val="7E1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2297" y="1226400"/>
            <a:ext cx="7834503" cy="2939906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3020" algn="just">
              <a:lnSpc>
                <a:spcPct val="100000"/>
              </a:lnSpc>
              <a:spcBef>
                <a:spcPts val="484"/>
              </a:spcBef>
            </a:pPr>
            <a:r>
              <a:rPr sz="2000" b="1" spc="-10" dirty="0">
                <a:solidFill>
                  <a:srgbClr val="7E1316"/>
                </a:solidFill>
                <a:latin typeface="Calibri"/>
                <a:cs typeface="Calibri"/>
              </a:rPr>
              <a:t>Principales</a:t>
            </a:r>
            <a:r>
              <a:rPr sz="2000" b="1" spc="20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7E1316"/>
                </a:solidFill>
                <a:latin typeface="Calibri"/>
                <a:cs typeface="Calibri"/>
              </a:rPr>
              <a:t>consultas</a:t>
            </a:r>
            <a:endParaRPr sz="2000" dirty="0">
              <a:latin typeface="Calibri"/>
              <a:cs typeface="Calibri"/>
            </a:endParaRPr>
          </a:p>
          <a:p>
            <a:pPr marL="12700" marR="20955" algn="just">
              <a:lnSpc>
                <a:spcPct val="100000"/>
              </a:lnSpc>
              <a:spcBef>
                <a:spcPts val="385"/>
              </a:spcBef>
            </a:pP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El</a:t>
            </a:r>
            <a:r>
              <a:rPr b="1" spc="12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cumplimiento</a:t>
            </a:r>
            <a:r>
              <a:rPr b="1" spc="7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b="1" spc="114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la</a:t>
            </a:r>
            <a:r>
              <a:rPr b="1" spc="11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meta</a:t>
            </a:r>
            <a:r>
              <a:rPr b="1" spc="8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del</a:t>
            </a:r>
            <a:r>
              <a:rPr b="1" spc="11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indicador</a:t>
            </a:r>
            <a:r>
              <a:rPr b="1" spc="8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está</a:t>
            </a:r>
            <a:r>
              <a:rPr b="1" spc="8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00A7A7"/>
                </a:solidFill>
                <a:latin typeface="Calibri"/>
                <a:cs typeface="Calibri"/>
              </a:rPr>
              <a:t>asociado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únicamente</a:t>
            </a:r>
            <a:r>
              <a:rPr b="1" spc="8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al</a:t>
            </a:r>
            <a:r>
              <a:rPr b="1" spc="14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registro</a:t>
            </a:r>
            <a:r>
              <a:rPr b="1" spc="10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b="1" spc="13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la</a:t>
            </a:r>
            <a:r>
              <a:rPr b="1" spc="12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información</a:t>
            </a:r>
            <a:r>
              <a:rPr b="1" spc="9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solicitada</a:t>
            </a:r>
            <a:r>
              <a:rPr b="1" spc="8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en</a:t>
            </a:r>
            <a:r>
              <a:rPr b="1" spc="13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-35" dirty="0">
                <a:solidFill>
                  <a:srgbClr val="00A7A7"/>
                </a:solidFill>
                <a:latin typeface="Calibri"/>
                <a:cs typeface="Calibri"/>
              </a:rPr>
              <a:t>la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plataforma</a:t>
            </a:r>
            <a:r>
              <a:rPr b="1" spc="114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SIMON?,</a:t>
            </a:r>
            <a:r>
              <a:rPr b="1" spc="14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¿existe</a:t>
            </a:r>
            <a:r>
              <a:rPr b="1" spc="12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diferencia</a:t>
            </a:r>
            <a:r>
              <a:rPr b="1" spc="14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entre</a:t>
            </a:r>
            <a:r>
              <a:rPr b="1" spc="13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IIEE</a:t>
            </a:r>
            <a:r>
              <a:rPr b="1" spc="14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00A7A7"/>
                </a:solidFill>
                <a:latin typeface="Calibri"/>
                <a:cs typeface="Calibri"/>
              </a:rPr>
              <a:t>que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registran</a:t>
            </a:r>
            <a:r>
              <a:rPr b="1" spc="8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e</a:t>
            </a:r>
            <a:r>
              <a:rPr b="1" spc="114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IIEE</a:t>
            </a:r>
            <a:r>
              <a:rPr b="1" spc="10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que</a:t>
            </a:r>
            <a:r>
              <a:rPr b="1" spc="10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implementan</a:t>
            </a:r>
            <a:r>
              <a:rPr b="1" spc="7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10" dirty="0">
                <a:solidFill>
                  <a:srgbClr val="00A7A7"/>
                </a:solidFill>
                <a:latin typeface="Calibri"/>
                <a:cs typeface="Calibri"/>
              </a:rPr>
              <a:t>la</a:t>
            </a:r>
            <a:r>
              <a:rPr b="1" spc="11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00A7A7"/>
                </a:solidFill>
                <a:latin typeface="Calibri"/>
                <a:cs typeface="Calibri"/>
              </a:rPr>
              <a:t>estrategia?</a:t>
            </a:r>
            <a:endParaRPr dirty="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185"/>
              </a:spcBef>
            </a:pPr>
            <a:endParaRPr dirty="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Efectivamente,</a:t>
            </a:r>
            <a:r>
              <a:rPr spc="1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pc="11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cumplimiento</a:t>
            </a:r>
            <a:r>
              <a:rPr b="1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b="1" spc="10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indicador</a:t>
            </a:r>
            <a:r>
              <a:rPr b="1" spc="1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implica</a:t>
            </a:r>
            <a:r>
              <a:rPr b="1" spc="1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57585B"/>
                </a:solidFill>
                <a:latin typeface="Calibri"/>
                <a:cs typeface="Calibri"/>
              </a:rPr>
              <a:t>que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 la</a:t>
            </a:r>
            <a:r>
              <a:rPr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r>
              <a:rPr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deban</a:t>
            </a:r>
            <a:r>
              <a:rPr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ejecutar</a:t>
            </a:r>
            <a:r>
              <a:rPr b="1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todas</a:t>
            </a:r>
            <a:r>
              <a:rPr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acciones</a:t>
            </a:r>
            <a:r>
              <a:rPr b="1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previstas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57585B"/>
                </a:solidFill>
                <a:latin typeface="Calibri"/>
                <a:cs typeface="Calibri"/>
              </a:rPr>
              <a:t>la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norma</a:t>
            </a:r>
            <a:r>
              <a:rPr spc="3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los</a:t>
            </a:r>
            <a:r>
              <a:rPr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CdD,</a:t>
            </a:r>
            <a:r>
              <a:rPr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etapa</a:t>
            </a:r>
            <a:r>
              <a:rPr b="1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1</a:t>
            </a:r>
            <a:r>
              <a:rPr b="1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b="1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2</a:t>
            </a:r>
            <a:r>
              <a:rPr b="1" spc="4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b="1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b="1" spc="3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57585B"/>
                </a:solidFill>
                <a:latin typeface="Calibri"/>
                <a:cs typeface="Calibri"/>
              </a:rPr>
              <a:t>estrategia</a:t>
            </a:r>
            <a:r>
              <a:rPr spc="-10" dirty="0">
                <a:solidFill>
                  <a:srgbClr val="57585B"/>
                </a:solidFill>
                <a:latin typeface="Calibri"/>
                <a:cs typeface="Calibri"/>
              </a:rPr>
              <a:t>,</a:t>
            </a:r>
            <a:r>
              <a:rPr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además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registrarlas</a:t>
            </a:r>
            <a:r>
              <a:rPr b="1"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junto</a:t>
            </a:r>
            <a:r>
              <a:rPr b="1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con</a:t>
            </a:r>
            <a:r>
              <a:rPr b="1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b="1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evidencias</a:t>
            </a:r>
            <a:r>
              <a:rPr b="1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57585B"/>
                </a:solidFill>
                <a:latin typeface="Calibri"/>
                <a:cs typeface="Calibri"/>
              </a:rPr>
              <a:t>solicitadas</a:t>
            </a:r>
            <a:r>
              <a:rPr b="1" spc="50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b="1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los</a:t>
            </a:r>
            <a:r>
              <a:rPr b="1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plazos</a:t>
            </a:r>
            <a:r>
              <a:rPr b="1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7585B"/>
                </a:solidFill>
                <a:latin typeface="Calibri"/>
                <a:cs typeface="Calibri"/>
              </a:rPr>
              <a:t>previstos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.</a:t>
            </a:r>
            <a:r>
              <a:rPr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cumplimiento</a:t>
            </a:r>
            <a:r>
              <a:rPr spc="9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indicador</a:t>
            </a:r>
            <a:r>
              <a:rPr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57585B"/>
                </a:solidFill>
                <a:latin typeface="Calibri"/>
                <a:cs typeface="Calibri"/>
              </a:rPr>
              <a:t>NO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implica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solo</a:t>
            </a:r>
            <a:r>
              <a:rPr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hecho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registrar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información</a:t>
            </a:r>
            <a:r>
              <a:rPr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57585B"/>
                </a:solidFill>
                <a:latin typeface="Calibri"/>
                <a:cs typeface="Calibri"/>
              </a:rPr>
              <a:t>los </a:t>
            </a:r>
            <a:r>
              <a:rPr spc="-10" dirty="0" err="1">
                <a:solidFill>
                  <a:srgbClr val="57585B"/>
                </a:solidFill>
                <a:latin typeface="Calibri"/>
                <a:cs typeface="Calibri"/>
              </a:rPr>
              <a:t>instrumentos</a:t>
            </a:r>
            <a:r>
              <a:rPr spc="-10" dirty="0">
                <a:solidFill>
                  <a:srgbClr val="57585B"/>
                </a:solidFill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7525A-6DA3-FE26-B563-7875C94F1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FC03D1-9524-2966-39F1-BED2B55EBC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635" rIns="0" bIns="0" rtlCol="0">
            <a:spAutoFit/>
          </a:bodyPr>
          <a:lstStyle/>
          <a:p>
            <a:pPr marL="1365250" marR="5080" indent="-931544">
              <a:lnSpc>
                <a:spcPct val="102200"/>
              </a:lnSpc>
              <a:spcBef>
                <a:spcPts val="85"/>
              </a:spcBef>
            </a:pPr>
            <a:r>
              <a:rPr dirty="0"/>
              <a:t>2.1</a:t>
            </a:r>
            <a:r>
              <a:rPr spc="25" dirty="0"/>
              <a:t> </a:t>
            </a:r>
            <a:r>
              <a:rPr dirty="0"/>
              <a:t>Porcentaje</a:t>
            </a:r>
            <a:r>
              <a:rPr spc="50" dirty="0"/>
              <a:t> </a:t>
            </a:r>
            <a:r>
              <a:rPr dirty="0"/>
              <a:t>de</a:t>
            </a:r>
            <a:r>
              <a:rPr spc="15" dirty="0"/>
              <a:t> </a:t>
            </a:r>
            <a:r>
              <a:rPr dirty="0"/>
              <a:t>IIEE</a:t>
            </a:r>
            <a:r>
              <a:rPr spc="25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dirty="0"/>
              <a:t>los</a:t>
            </a:r>
            <a:r>
              <a:rPr spc="40" dirty="0"/>
              <a:t> </a:t>
            </a:r>
            <a:r>
              <a:rPr dirty="0"/>
              <a:t>niveles</a:t>
            </a:r>
            <a:r>
              <a:rPr spc="40" dirty="0"/>
              <a:t> </a:t>
            </a:r>
            <a:r>
              <a:rPr dirty="0"/>
              <a:t>primaria</a:t>
            </a:r>
            <a:r>
              <a:rPr spc="50" dirty="0"/>
              <a:t> </a:t>
            </a:r>
            <a:r>
              <a:rPr dirty="0"/>
              <a:t>y</a:t>
            </a:r>
            <a:r>
              <a:rPr spc="30" dirty="0"/>
              <a:t> </a:t>
            </a:r>
            <a:r>
              <a:rPr dirty="0"/>
              <a:t>secundaria</a:t>
            </a:r>
            <a:r>
              <a:rPr spc="50" dirty="0"/>
              <a:t> </a:t>
            </a:r>
            <a:r>
              <a:rPr dirty="0"/>
              <a:t>que</a:t>
            </a:r>
            <a:r>
              <a:rPr spc="30" dirty="0"/>
              <a:t> </a:t>
            </a:r>
            <a:r>
              <a:rPr spc="-10" dirty="0"/>
              <a:t>implementan </a:t>
            </a:r>
            <a:r>
              <a:rPr dirty="0"/>
              <a:t>acciones</a:t>
            </a:r>
            <a:r>
              <a:rPr spc="30" dirty="0"/>
              <a:t> </a:t>
            </a:r>
            <a:r>
              <a:rPr dirty="0"/>
              <a:t>en</a:t>
            </a:r>
            <a:r>
              <a:rPr spc="5" dirty="0"/>
              <a:t> </a:t>
            </a:r>
            <a:r>
              <a:rPr dirty="0"/>
              <a:t>el</a:t>
            </a:r>
            <a:r>
              <a:rPr spc="10" dirty="0"/>
              <a:t> </a:t>
            </a:r>
            <a:r>
              <a:rPr dirty="0"/>
              <a:t>marco</a:t>
            </a:r>
            <a:r>
              <a:rPr spc="3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la</a:t>
            </a:r>
            <a:r>
              <a:rPr spc="10" dirty="0"/>
              <a:t> </a:t>
            </a:r>
            <a:r>
              <a:rPr dirty="0"/>
              <a:t>estrategia</a:t>
            </a:r>
            <a:r>
              <a:rPr spc="25" dirty="0"/>
              <a:t> </a:t>
            </a:r>
            <a:r>
              <a:rPr dirty="0"/>
              <a:t>de</a:t>
            </a:r>
            <a:r>
              <a:rPr spc="5" dirty="0"/>
              <a:t> </a:t>
            </a:r>
            <a:r>
              <a:rPr dirty="0"/>
              <a:t>Refuerzo</a:t>
            </a:r>
            <a:r>
              <a:rPr spc="15" dirty="0"/>
              <a:t> </a:t>
            </a:r>
            <a:r>
              <a:rPr spc="-10" dirty="0"/>
              <a:t>Escolar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AD64A88-9C82-42F6-172A-5AF1905032FE}"/>
              </a:ext>
            </a:extLst>
          </p:cNvPr>
          <p:cNvSpPr/>
          <p:nvPr/>
        </p:nvSpPr>
        <p:spPr>
          <a:xfrm>
            <a:off x="4383023" y="1280159"/>
            <a:ext cx="377825" cy="15240"/>
          </a:xfrm>
          <a:custGeom>
            <a:avLst/>
            <a:gdLst/>
            <a:ahLst/>
            <a:cxnLst/>
            <a:rect l="l" t="t" r="r" b="b"/>
            <a:pathLst>
              <a:path w="377825" h="15240">
                <a:moveTo>
                  <a:pt x="375158" y="0"/>
                </a:moveTo>
                <a:lnTo>
                  <a:pt x="2666" y="0"/>
                </a:lnTo>
                <a:lnTo>
                  <a:pt x="0" y="2540"/>
                </a:lnTo>
                <a:lnTo>
                  <a:pt x="0" y="12319"/>
                </a:lnTo>
                <a:lnTo>
                  <a:pt x="2666" y="14859"/>
                </a:lnTo>
                <a:lnTo>
                  <a:pt x="375158" y="14859"/>
                </a:lnTo>
                <a:lnTo>
                  <a:pt x="377825" y="12319"/>
                </a:lnTo>
                <a:lnTo>
                  <a:pt x="377825" y="2540"/>
                </a:lnTo>
                <a:lnTo>
                  <a:pt x="375158" y="0"/>
                </a:lnTo>
                <a:close/>
              </a:path>
            </a:pathLst>
          </a:custGeom>
          <a:solidFill>
            <a:srgbClr val="7E1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0ABA318-988E-DD86-8318-61D063F544D5}"/>
              </a:ext>
            </a:extLst>
          </p:cNvPr>
          <p:cNvSpPr txBox="1"/>
          <p:nvPr/>
        </p:nvSpPr>
        <p:spPr>
          <a:xfrm>
            <a:off x="1077264" y="1226400"/>
            <a:ext cx="7380936" cy="169854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3020">
              <a:lnSpc>
                <a:spcPct val="100000"/>
              </a:lnSpc>
              <a:spcBef>
                <a:spcPts val="484"/>
              </a:spcBef>
            </a:pPr>
            <a:r>
              <a:rPr b="1" spc="-10" dirty="0">
                <a:solidFill>
                  <a:srgbClr val="7E1316"/>
                </a:solidFill>
                <a:latin typeface="Calibri"/>
                <a:cs typeface="Calibri"/>
              </a:rPr>
              <a:t>Principales</a:t>
            </a:r>
            <a:r>
              <a:rPr b="1" spc="20" dirty="0">
                <a:solidFill>
                  <a:srgbClr val="7E1316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7E1316"/>
                </a:solidFill>
                <a:latin typeface="Calibri"/>
                <a:cs typeface="Calibri"/>
              </a:rPr>
              <a:t>consultas</a:t>
            </a:r>
            <a:endParaRPr dirty="0">
              <a:latin typeface="Calibri"/>
              <a:cs typeface="Calibri"/>
            </a:endParaRPr>
          </a:p>
          <a:p>
            <a:pPr marL="12700" marR="37465" algn="just">
              <a:lnSpc>
                <a:spcPct val="100000"/>
              </a:lnSpc>
              <a:spcBef>
                <a:spcPts val="815"/>
              </a:spcBef>
            </a:pP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En</a:t>
            </a:r>
            <a:r>
              <a:rPr sz="1600" b="1" spc="13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el</a:t>
            </a:r>
            <a:r>
              <a:rPr sz="1600" b="1" spc="14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indicador</a:t>
            </a:r>
            <a:r>
              <a:rPr sz="1600" b="1" spc="11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2.1</a:t>
            </a:r>
            <a:r>
              <a:rPr sz="1600" b="1" spc="13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sz="1600" b="1" spc="12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los</a:t>
            </a:r>
            <a:r>
              <a:rPr sz="1600" b="1" spc="18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CdD</a:t>
            </a:r>
            <a:r>
              <a:rPr sz="1600" b="1" spc="12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2025,</a:t>
            </a:r>
            <a:r>
              <a:rPr sz="1600" b="1" spc="11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¿también</a:t>
            </a:r>
            <a:r>
              <a:rPr sz="1600" b="1" spc="10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A7A7"/>
                </a:solidFill>
                <a:latin typeface="Calibri"/>
                <a:cs typeface="Calibri"/>
              </a:rPr>
              <a:t>están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consideradas</a:t>
            </a:r>
            <a:r>
              <a:rPr sz="1600" b="1" spc="7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las</a:t>
            </a:r>
            <a:r>
              <a:rPr sz="1600" b="1" spc="10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II.EE</a:t>
            </a:r>
            <a:r>
              <a:rPr sz="1600" b="1" spc="6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JEC?</a:t>
            </a:r>
            <a:r>
              <a:rPr sz="1600" b="1" spc="8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sz="1600" b="1" spc="10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ser</a:t>
            </a:r>
            <a:r>
              <a:rPr sz="1600" b="1" spc="10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asi,</a:t>
            </a:r>
            <a:r>
              <a:rPr sz="1600" b="1" spc="9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¿en</a:t>
            </a:r>
            <a:r>
              <a:rPr sz="1600" b="1" spc="9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10" dirty="0">
                <a:solidFill>
                  <a:srgbClr val="00A7A7"/>
                </a:solidFill>
                <a:latin typeface="Calibri"/>
                <a:cs typeface="Calibri"/>
              </a:rPr>
              <a:t>qué</a:t>
            </a:r>
            <a:r>
              <a:rPr sz="1600" b="1" spc="10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A7A7"/>
                </a:solidFill>
                <a:latin typeface="Calibri"/>
                <a:cs typeface="Calibri"/>
              </a:rPr>
              <a:t>momento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deberían</a:t>
            </a:r>
            <a:r>
              <a:rPr sz="1600" b="1" spc="13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ejecutar</a:t>
            </a:r>
            <a:r>
              <a:rPr sz="1600" b="1" spc="16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las</a:t>
            </a:r>
            <a:r>
              <a:rPr sz="1600" b="1" spc="20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horas</a:t>
            </a:r>
            <a:r>
              <a:rPr sz="1600" b="1" spc="17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destinadas</a:t>
            </a:r>
            <a:r>
              <a:rPr sz="1600" b="1" spc="16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al</a:t>
            </a:r>
            <a:r>
              <a:rPr sz="1600" b="1" spc="204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A7A7"/>
                </a:solidFill>
                <a:latin typeface="Calibri"/>
                <a:cs typeface="Calibri"/>
              </a:rPr>
              <a:t>RE?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600" dirty="0">
              <a:latin typeface="Calibri"/>
              <a:cs typeface="Calibri"/>
            </a:endParaRPr>
          </a:p>
          <a:p>
            <a:pPr marL="12700" marR="82550">
              <a:lnSpc>
                <a:spcPct val="100000"/>
              </a:lnSpc>
            </a:pP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En</a:t>
            </a:r>
            <a:r>
              <a:rPr sz="160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60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r>
              <a:rPr sz="160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JEC</a:t>
            </a:r>
            <a:r>
              <a:rPr sz="160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también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se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realiza</a:t>
            </a:r>
            <a:r>
              <a:rPr sz="160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la</a:t>
            </a:r>
            <a:r>
              <a:rPr sz="1600" spc="5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estrategia</a:t>
            </a:r>
            <a:r>
              <a:rPr sz="160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7585B"/>
                </a:solidFill>
                <a:latin typeface="Calibri"/>
                <a:cs typeface="Calibri"/>
              </a:rPr>
              <a:t>Refuerzo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Escolar</a:t>
            </a:r>
            <a:r>
              <a:rPr sz="160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esta</a:t>
            </a:r>
            <a:r>
              <a:rPr sz="160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se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desarrolla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dentro</a:t>
            </a:r>
            <a:r>
              <a:rPr sz="160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del</a:t>
            </a:r>
            <a:r>
              <a:rPr sz="160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horario</a:t>
            </a:r>
            <a:r>
              <a:rPr sz="160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escolar</a:t>
            </a:r>
            <a:r>
              <a:rPr sz="1600" spc="8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57585B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Matemática</a:t>
            </a:r>
            <a:r>
              <a:rPr sz="1600" spc="8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y</a:t>
            </a:r>
            <a:r>
              <a:rPr sz="160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7585B"/>
                </a:solidFill>
                <a:latin typeface="Calibri"/>
                <a:cs typeface="Calibri"/>
              </a:rPr>
              <a:t>Comunicación.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D8E5FF0-2382-A0E0-F8F3-940EDED8A571}"/>
              </a:ext>
            </a:extLst>
          </p:cNvPr>
          <p:cNvSpPr txBox="1"/>
          <p:nvPr/>
        </p:nvSpPr>
        <p:spPr>
          <a:xfrm>
            <a:off x="1140446" y="3321050"/>
            <a:ext cx="7233349" cy="10239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En</a:t>
            </a:r>
            <a:r>
              <a:rPr sz="1600" b="1" spc="15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el</a:t>
            </a:r>
            <a:r>
              <a:rPr sz="1600" b="1" spc="16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caso</a:t>
            </a:r>
            <a:r>
              <a:rPr sz="1600" b="1" spc="13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del</a:t>
            </a:r>
            <a:r>
              <a:rPr sz="1600" b="1" spc="14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nivel</a:t>
            </a:r>
            <a:r>
              <a:rPr sz="1600" b="1" spc="12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sz="1600" b="1" spc="15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educación</a:t>
            </a:r>
            <a:r>
              <a:rPr sz="1600" b="1" spc="114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primaria,</a:t>
            </a:r>
            <a:r>
              <a:rPr sz="1600" b="1" spc="11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A7A7"/>
                </a:solidFill>
                <a:latin typeface="Calibri"/>
                <a:cs typeface="Calibri"/>
              </a:rPr>
              <a:t>¿</a:t>
            </a:r>
            <a:r>
              <a:rPr sz="1600" b="1" spc="-10" dirty="0" err="1">
                <a:solidFill>
                  <a:srgbClr val="00A7A7"/>
                </a:solidFill>
                <a:latin typeface="Calibri"/>
                <a:cs typeface="Calibri"/>
              </a:rPr>
              <a:t>participan</a:t>
            </a:r>
            <a:r>
              <a:rPr lang="es-ES" sz="1600" spc="-10" dirty="0">
                <a:latin typeface="Calibri"/>
                <a:cs typeface="Calibri"/>
              </a:rPr>
              <a:t> </a:t>
            </a:r>
            <a:r>
              <a:rPr sz="1600" b="1" dirty="0" err="1">
                <a:solidFill>
                  <a:srgbClr val="00A7A7"/>
                </a:solidFill>
                <a:latin typeface="Calibri"/>
                <a:cs typeface="Calibri"/>
              </a:rPr>
              <a:t>todas</a:t>
            </a:r>
            <a:r>
              <a:rPr sz="1600" b="1" spc="10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A7A7"/>
                </a:solidFill>
                <a:latin typeface="Calibri"/>
                <a:cs typeface="Calibri"/>
              </a:rPr>
              <a:t>las</a:t>
            </a:r>
            <a:r>
              <a:rPr sz="1600" b="1" spc="14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A7A7"/>
                </a:solidFill>
                <a:latin typeface="Calibri"/>
                <a:cs typeface="Calibri"/>
              </a:rPr>
              <a:t>IIEE?</a:t>
            </a:r>
            <a:endParaRPr sz="1600" dirty="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185"/>
              </a:spcBef>
            </a:pPr>
            <a:endParaRPr sz="1600" dirty="0">
              <a:latin typeface="Calibri"/>
              <a:cs typeface="Calibri"/>
            </a:endParaRPr>
          </a:p>
          <a:p>
            <a:pPr marL="12700" marR="139065" algn="just">
              <a:lnSpc>
                <a:spcPct val="100000"/>
              </a:lnSpc>
            </a:pP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Para</a:t>
            </a:r>
            <a:r>
              <a:rPr sz="1600" spc="4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el</a:t>
            </a:r>
            <a:r>
              <a:rPr sz="160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nivel</a:t>
            </a:r>
            <a:r>
              <a:rPr sz="1600" spc="5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de</a:t>
            </a:r>
            <a:r>
              <a:rPr sz="1600" spc="7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educación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primaria,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se</a:t>
            </a:r>
            <a:r>
              <a:rPr sz="160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7585B"/>
                </a:solidFill>
                <a:latin typeface="Calibri"/>
                <a:cs typeface="Calibri"/>
              </a:rPr>
              <a:t>considerará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únicamente</a:t>
            </a:r>
            <a:r>
              <a:rPr sz="1600" spc="7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a</a:t>
            </a:r>
            <a:r>
              <a:rPr sz="1600" spc="6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las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IIEE</a:t>
            </a:r>
            <a:r>
              <a:rPr sz="1600" spc="6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públicas</a:t>
            </a:r>
            <a:r>
              <a:rPr sz="1600" spc="120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57585B"/>
                </a:solidFill>
                <a:latin typeface="Calibri"/>
                <a:cs typeface="Calibri"/>
              </a:rPr>
              <a:t>polidocentes</a:t>
            </a:r>
            <a:r>
              <a:rPr sz="1600" spc="95" dirty="0">
                <a:solidFill>
                  <a:srgbClr val="57585B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7585B"/>
                </a:solidFill>
                <a:latin typeface="Calibri"/>
                <a:cs typeface="Calibri"/>
              </a:rPr>
              <a:t>completas.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382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175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2089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20"/>
              </a:spcBef>
            </a:pPr>
            <a:r>
              <a:rPr dirty="0"/>
              <a:t>Canales</a:t>
            </a:r>
            <a:r>
              <a:rPr spc="80" dirty="0"/>
              <a:t> </a:t>
            </a:r>
            <a:r>
              <a:rPr dirty="0"/>
              <a:t>de</a:t>
            </a:r>
            <a:r>
              <a:rPr spc="155" dirty="0"/>
              <a:t> </a:t>
            </a:r>
            <a:r>
              <a:rPr spc="-10" dirty="0"/>
              <a:t>consulta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118616" y="307860"/>
            <a:ext cx="7725409" cy="4299585"/>
            <a:chOff x="1118616" y="307860"/>
            <a:chExt cx="7725409" cy="4299585"/>
          </a:xfrm>
        </p:grpSpPr>
        <p:sp>
          <p:nvSpPr>
            <p:cNvPr id="5" name="object 5"/>
            <p:cNvSpPr/>
            <p:nvPr/>
          </p:nvSpPr>
          <p:spPr>
            <a:xfrm>
              <a:off x="7947659" y="307860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43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231343" y="220459"/>
                  </a:lnTo>
                  <a:lnTo>
                    <a:pt x="231343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88451" y="307860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5091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655091" y="220459"/>
                  </a:lnTo>
                  <a:lnTo>
                    <a:pt x="65509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6616" y="367283"/>
              <a:ext cx="176783" cy="792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5635" y="323087"/>
              <a:ext cx="176783" cy="1935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32647" y="385571"/>
              <a:ext cx="336803" cy="990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18616" y="982979"/>
              <a:ext cx="6818630" cy="3624579"/>
            </a:xfrm>
            <a:custGeom>
              <a:avLst/>
              <a:gdLst/>
              <a:ahLst/>
              <a:cxnLst/>
              <a:rect l="l" t="t" r="r" b="b"/>
              <a:pathLst>
                <a:path w="6818630" h="3624579">
                  <a:moveTo>
                    <a:pt x="3169920" y="176149"/>
                  </a:moveTo>
                  <a:lnTo>
                    <a:pt x="3163620" y="129324"/>
                  </a:lnTo>
                  <a:lnTo>
                    <a:pt x="3145866" y="87249"/>
                  </a:lnTo>
                  <a:lnTo>
                    <a:pt x="3118320" y="51600"/>
                  </a:lnTo>
                  <a:lnTo>
                    <a:pt x="3082671" y="24053"/>
                  </a:lnTo>
                  <a:lnTo>
                    <a:pt x="3040596" y="6299"/>
                  </a:lnTo>
                  <a:lnTo>
                    <a:pt x="2993771" y="0"/>
                  </a:lnTo>
                  <a:lnTo>
                    <a:pt x="176149" y="0"/>
                  </a:lnTo>
                  <a:lnTo>
                    <a:pt x="129311" y="6299"/>
                  </a:lnTo>
                  <a:lnTo>
                    <a:pt x="87223" y="24053"/>
                  </a:lnTo>
                  <a:lnTo>
                    <a:pt x="51574" y="51600"/>
                  </a:lnTo>
                  <a:lnTo>
                    <a:pt x="24041" y="87249"/>
                  </a:lnTo>
                  <a:lnTo>
                    <a:pt x="6286" y="129324"/>
                  </a:lnTo>
                  <a:lnTo>
                    <a:pt x="0" y="176149"/>
                  </a:lnTo>
                  <a:lnTo>
                    <a:pt x="0" y="3447986"/>
                  </a:lnTo>
                  <a:lnTo>
                    <a:pt x="6286" y="3494798"/>
                  </a:lnTo>
                  <a:lnTo>
                    <a:pt x="24041" y="3536861"/>
                  </a:lnTo>
                  <a:lnTo>
                    <a:pt x="51574" y="3572497"/>
                  </a:lnTo>
                  <a:lnTo>
                    <a:pt x="87223" y="3600031"/>
                  </a:lnTo>
                  <a:lnTo>
                    <a:pt x="129311" y="3617785"/>
                  </a:lnTo>
                  <a:lnTo>
                    <a:pt x="176149" y="3624072"/>
                  </a:lnTo>
                  <a:lnTo>
                    <a:pt x="2993771" y="3624072"/>
                  </a:lnTo>
                  <a:lnTo>
                    <a:pt x="3040596" y="3617785"/>
                  </a:lnTo>
                  <a:lnTo>
                    <a:pt x="3082671" y="3600031"/>
                  </a:lnTo>
                  <a:lnTo>
                    <a:pt x="3118320" y="3572497"/>
                  </a:lnTo>
                  <a:lnTo>
                    <a:pt x="3145866" y="3536861"/>
                  </a:lnTo>
                  <a:lnTo>
                    <a:pt x="3163620" y="3494798"/>
                  </a:lnTo>
                  <a:lnTo>
                    <a:pt x="3169920" y="3447986"/>
                  </a:lnTo>
                  <a:lnTo>
                    <a:pt x="3169920" y="176149"/>
                  </a:lnTo>
                  <a:close/>
                </a:path>
                <a:path w="6818630" h="3624579">
                  <a:moveTo>
                    <a:pt x="6818376" y="672084"/>
                  </a:moveTo>
                  <a:lnTo>
                    <a:pt x="6810819" y="634746"/>
                  </a:lnTo>
                  <a:lnTo>
                    <a:pt x="6790220" y="604227"/>
                  </a:lnTo>
                  <a:lnTo>
                    <a:pt x="6759702" y="583628"/>
                  </a:lnTo>
                  <a:lnTo>
                    <a:pt x="6722364" y="576072"/>
                  </a:lnTo>
                  <a:lnTo>
                    <a:pt x="3465576" y="576072"/>
                  </a:lnTo>
                  <a:lnTo>
                    <a:pt x="3428225" y="583628"/>
                  </a:lnTo>
                  <a:lnTo>
                    <a:pt x="3397707" y="604227"/>
                  </a:lnTo>
                  <a:lnTo>
                    <a:pt x="3377107" y="634746"/>
                  </a:lnTo>
                  <a:lnTo>
                    <a:pt x="3369564" y="672084"/>
                  </a:lnTo>
                  <a:lnTo>
                    <a:pt x="3369564" y="3233915"/>
                  </a:lnTo>
                  <a:lnTo>
                    <a:pt x="3377107" y="3271304"/>
                  </a:lnTo>
                  <a:lnTo>
                    <a:pt x="3397707" y="3301822"/>
                  </a:lnTo>
                  <a:lnTo>
                    <a:pt x="3428225" y="3322396"/>
                  </a:lnTo>
                  <a:lnTo>
                    <a:pt x="3465576" y="3329940"/>
                  </a:lnTo>
                  <a:lnTo>
                    <a:pt x="6722364" y="3329940"/>
                  </a:lnTo>
                  <a:lnTo>
                    <a:pt x="6759702" y="3322396"/>
                  </a:lnTo>
                  <a:lnTo>
                    <a:pt x="6790220" y="3301822"/>
                  </a:lnTo>
                  <a:lnTo>
                    <a:pt x="6810819" y="3271304"/>
                  </a:lnTo>
                  <a:lnTo>
                    <a:pt x="6818376" y="3233915"/>
                  </a:lnTo>
                  <a:lnTo>
                    <a:pt x="6818376" y="672084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71904" y="2333066"/>
            <a:ext cx="199961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(01)</a:t>
            </a:r>
            <a:r>
              <a:rPr sz="1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6155800</a:t>
            </a:r>
            <a:r>
              <a:rPr sz="1000" spc="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Anexos:</a:t>
            </a:r>
            <a:r>
              <a:rPr sz="1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22194</a:t>
            </a:r>
            <a:r>
              <a:rPr sz="1000" spc="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/</a:t>
            </a:r>
            <a:r>
              <a:rPr sz="1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404040"/>
                </a:solidFill>
                <a:latin typeface="Calibri"/>
                <a:cs typeface="Calibri"/>
              </a:rPr>
              <a:t>22134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71650" y="2012441"/>
            <a:ext cx="13792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jlacruz@minedu.gob.pe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43227" y="1993391"/>
            <a:ext cx="3685540" cy="1979930"/>
            <a:chOff x="1443227" y="1993391"/>
            <a:chExt cx="3685540" cy="197993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3227" y="1993391"/>
              <a:ext cx="249935" cy="2499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6883" y="2179319"/>
              <a:ext cx="248412" cy="2484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57927" y="2538983"/>
              <a:ext cx="306324" cy="3078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6883" y="3331463"/>
              <a:ext cx="341375" cy="3078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2183" y="3374135"/>
              <a:ext cx="249935" cy="2484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3227" y="2301239"/>
              <a:ext cx="259079" cy="2606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6087" y="3712463"/>
              <a:ext cx="259080" cy="26060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118861" y="2566238"/>
            <a:ext cx="666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983</a:t>
            </a:r>
            <a:r>
              <a:rPr sz="1000" spc="-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099</a:t>
            </a:r>
            <a:r>
              <a:rPr sz="1000" spc="-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001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18861" y="2871596"/>
            <a:ext cx="15151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(01)</a:t>
            </a: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6155802</a:t>
            </a:r>
            <a:r>
              <a:rPr sz="1000" spc="1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|</a:t>
            </a:r>
            <a:r>
              <a:rPr sz="1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(01)</a:t>
            </a: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6155890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(01)</a:t>
            </a:r>
            <a:r>
              <a:rPr sz="1000" spc="-2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404040"/>
                </a:solidFill>
                <a:latin typeface="Calibri"/>
                <a:cs typeface="Calibri"/>
              </a:rPr>
              <a:t>6155819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98160" y="2197988"/>
            <a:ext cx="168528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1"/>
              </a:rPr>
              <a:t>alertasimon@minedu.gob.pe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81074" y="1732026"/>
            <a:ext cx="14782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Jorge</a:t>
            </a:r>
            <a:r>
              <a:rPr sz="11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Iván</a:t>
            </a:r>
            <a:r>
              <a:rPr sz="1100" b="1" spc="-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La</a:t>
            </a:r>
            <a:r>
              <a:rPr sz="11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Cruz</a:t>
            </a:r>
            <a:r>
              <a:rPr sz="1100" b="1" spc="-1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20" dirty="0">
                <a:solidFill>
                  <a:srgbClr val="585858"/>
                </a:solidFill>
                <a:latin typeface="Calibri"/>
                <a:cs typeface="Calibri"/>
              </a:rPr>
              <a:t>Ramos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79821" y="3391026"/>
            <a:ext cx="139954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2"/>
              </a:rPr>
              <a:t>http://bit.ly/mesadayuda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41823" y="3759200"/>
            <a:ext cx="25622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Canales</a:t>
            </a:r>
            <a:r>
              <a:rPr sz="800" spc="-10" dirty="0">
                <a:solidFill>
                  <a:srgbClr val="7E7E7E"/>
                </a:solidFill>
                <a:latin typeface="Calibri"/>
                <a:cs typeface="Calibri"/>
              </a:rPr>
              <a:t> disponibles</a:t>
            </a:r>
            <a:r>
              <a:rPr sz="800" spc="3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8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lunes</a:t>
            </a:r>
            <a:r>
              <a:rPr sz="800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8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viernes</a:t>
            </a:r>
            <a:r>
              <a:rPr sz="8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8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08:15</a:t>
            </a:r>
            <a:r>
              <a:rPr sz="80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8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7E7E7E"/>
                </a:solidFill>
                <a:latin typeface="Calibri"/>
                <a:cs typeface="Calibri"/>
              </a:rPr>
              <a:t>17:15</a:t>
            </a:r>
            <a:r>
              <a:rPr sz="800" spc="-4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7E7E7E"/>
                </a:solidFill>
                <a:latin typeface="Calibri"/>
                <a:cs typeface="Calibri"/>
              </a:rPr>
              <a:t>horas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30826" y="1737486"/>
            <a:ext cx="698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35050"/>
                </a:solidFill>
                <a:latin typeface="Calibri"/>
                <a:cs typeface="Calibri"/>
              </a:rPr>
              <a:t>SIMON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50594" y="1306448"/>
            <a:ext cx="387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35050"/>
                </a:solidFill>
                <a:latin typeface="Calibri"/>
                <a:cs typeface="Calibri"/>
              </a:rPr>
              <a:t>DES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00860" y="3714394"/>
            <a:ext cx="15189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(01)</a:t>
            </a:r>
            <a:r>
              <a:rPr sz="1000" spc="-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6155800</a:t>
            </a:r>
            <a:r>
              <a:rPr sz="1000" spc="2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sz="1000" spc="-4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404040"/>
                </a:solidFill>
                <a:latin typeface="Calibri"/>
                <a:cs typeface="Calibri"/>
              </a:rPr>
              <a:t>Anexo:</a:t>
            </a:r>
            <a:r>
              <a:rPr sz="10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404040"/>
                </a:solidFill>
                <a:latin typeface="Calibri"/>
                <a:cs typeface="Calibri"/>
              </a:rPr>
              <a:t>26336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00605" y="3393439"/>
            <a:ext cx="14681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gpachas@minedu.gob.pe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79550" y="2687573"/>
            <a:ext cx="1859914" cy="619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35050"/>
                </a:solidFill>
                <a:latin typeface="Calibri"/>
                <a:cs typeface="Calibri"/>
              </a:rPr>
              <a:t>DEP</a:t>
            </a:r>
            <a:endParaRPr sz="1800">
              <a:latin typeface="Calibri"/>
              <a:cs typeface="Calibri"/>
            </a:endParaRPr>
          </a:p>
          <a:p>
            <a:pPr marL="43180">
              <a:lnSpc>
                <a:spcPct val="100000"/>
              </a:lnSpc>
              <a:spcBef>
                <a:spcPts val="1190"/>
              </a:spcBef>
            </a:pP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Germán</a:t>
            </a:r>
            <a:r>
              <a:rPr sz="1100" b="1" spc="-4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Antonio</a:t>
            </a:r>
            <a:r>
              <a:rPr sz="1100" b="1" spc="-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585858"/>
                </a:solidFill>
                <a:latin typeface="Calibri"/>
                <a:cs typeface="Calibri"/>
              </a:rPr>
              <a:t>Pachas</a:t>
            </a:r>
            <a:r>
              <a:rPr sz="1100" b="1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585858"/>
                </a:solidFill>
                <a:latin typeface="Calibri"/>
                <a:cs typeface="Calibri"/>
              </a:rPr>
              <a:t>Aquije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18100"/>
            <a:chOff x="0" y="0"/>
            <a:chExt cx="9144000" cy="5118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175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0663" y="714755"/>
              <a:ext cx="478155" cy="20320"/>
            </a:xfrm>
            <a:custGeom>
              <a:avLst/>
              <a:gdLst/>
              <a:ahLst/>
              <a:cxnLst/>
              <a:rect l="l" t="t" r="r" b="b"/>
              <a:pathLst>
                <a:path w="478155" h="20320">
                  <a:moveTo>
                    <a:pt x="474776" y="0"/>
                  </a:moveTo>
                  <a:lnTo>
                    <a:pt x="3378" y="0"/>
                  </a:lnTo>
                  <a:lnTo>
                    <a:pt x="0" y="3428"/>
                  </a:lnTo>
                  <a:lnTo>
                    <a:pt x="0" y="16383"/>
                  </a:lnTo>
                  <a:lnTo>
                    <a:pt x="3378" y="19812"/>
                  </a:lnTo>
                  <a:lnTo>
                    <a:pt x="474776" y="19812"/>
                  </a:lnTo>
                  <a:lnTo>
                    <a:pt x="478155" y="16383"/>
                  </a:lnTo>
                  <a:lnTo>
                    <a:pt x="478155" y="3428"/>
                  </a:lnTo>
                  <a:lnTo>
                    <a:pt x="474776" y="0"/>
                  </a:lnTo>
                  <a:close/>
                </a:path>
              </a:pathLst>
            </a:custGeom>
            <a:solidFill>
              <a:srgbClr val="7E1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2853" y="361569"/>
            <a:ext cx="1861185" cy="298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dirty="0">
                <a:solidFill>
                  <a:srgbClr val="00A7A7"/>
                </a:solidFill>
                <a:latin typeface="Calibri"/>
                <a:cs typeface="Calibri"/>
              </a:rPr>
              <a:t>Canales</a:t>
            </a:r>
            <a:r>
              <a:rPr sz="1750" spc="155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750" dirty="0">
                <a:solidFill>
                  <a:srgbClr val="00A7A7"/>
                </a:solidFill>
                <a:latin typeface="Calibri"/>
                <a:cs typeface="Calibri"/>
              </a:rPr>
              <a:t>de</a:t>
            </a:r>
            <a:r>
              <a:rPr sz="1750" spc="170" dirty="0">
                <a:solidFill>
                  <a:srgbClr val="00A7A7"/>
                </a:solidFill>
                <a:latin typeface="Calibri"/>
                <a:cs typeface="Calibri"/>
              </a:rPr>
              <a:t> </a:t>
            </a:r>
            <a:r>
              <a:rPr sz="1750" spc="-10" dirty="0">
                <a:solidFill>
                  <a:srgbClr val="00A7A7"/>
                </a:solidFill>
                <a:latin typeface="Calibri"/>
                <a:cs typeface="Calibri"/>
              </a:rPr>
              <a:t>consulta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59607" y="2004059"/>
            <a:ext cx="3220085" cy="1537970"/>
            <a:chOff x="2959607" y="2004059"/>
            <a:chExt cx="3220085" cy="1537970"/>
          </a:xfrm>
        </p:grpSpPr>
        <p:sp>
          <p:nvSpPr>
            <p:cNvPr id="7" name="object 7"/>
            <p:cNvSpPr/>
            <p:nvPr/>
          </p:nvSpPr>
          <p:spPr>
            <a:xfrm>
              <a:off x="2959607" y="2004059"/>
              <a:ext cx="3220085" cy="1537970"/>
            </a:xfrm>
            <a:custGeom>
              <a:avLst/>
              <a:gdLst/>
              <a:ahLst/>
              <a:cxnLst/>
              <a:rect l="l" t="t" r="r" b="b"/>
              <a:pathLst>
                <a:path w="3220085" h="1537970">
                  <a:moveTo>
                    <a:pt x="3072638" y="0"/>
                  </a:moveTo>
                  <a:lnTo>
                    <a:pt x="147574" y="0"/>
                  </a:lnTo>
                  <a:lnTo>
                    <a:pt x="108458" y="7493"/>
                  </a:lnTo>
                  <a:lnTo>
                    <a:pt x="73152" y="28575"/>
                  </a:lnTo>
                  <a:lnTo>
                    <a:pt x="43306" y="61213"/>
                  </a:lnTo>
                  <a:lnTo>
                    <a:pt x="20193" y="103377"/>
                  </a:lnTo>
                  <a:lnTo>
                    <a:pt x="5334" y="153162"/>
                  </a:lnTo>
                  <a:lnTo>
                    <a:pt x="0" y="208406"/>
                  </a:lnTo>
                  <a:lnTo>
                    <a:pt x="0" y="1329055"/>
                  </a:lnTo>
                  <a:lnTo>
                    <a:pt x="5334" y="1384300"/>
                  </a:lnTo>
                  <a:lnTo>
                    <a:pt x="20193" y="1434083"/>
                  </a:lnTo>
                  <a:lnTo>
                    <a:pt x="43306" y="1476248"/>
                  </a:lnTo>
                  <a:lnTo>
                    <a:pt x="73152" y="1508887"/>
                  </a:lnTo>
                  <a:lnTo>
                    <a:pt x="108458" y="1529969"/>
                  </a:lnTo>
                  <a:lnTo>
                    <a:pt x="147574" y="1537462"/>
                  </a:lnTo>
                  <a:lnTo>
                    <a:pt x="3072638" y="1537462"/>
                  </a:lnTo>
                  <a:lnTo>
                    <a:pt x="3111754" y="1529969"/>
                  </a:lnTo>
                  <a:lnTo>
                    <a:pt x="3146933" y="1508887"/>
                  </a:lnTo>
                  <a:lnTo>
                    <a:pt x="3176778" y="1476248"/>
                  </a:lnTo>
                  <a:lnTo>
                    <a:pt x="3199892" y="1434083"/>
                  </a:lnTo>
                  <a:lnTo>
                    <a:pt x="3214878" y="1384300"/>
                  </a:lnTo>
                  <a:lnTo>
                    <a:pt x="3220085" y="1329055"/>
                  </a:lnTo>
                  <a:lnTo>
                    <a:pt x="3220085" y="208406"/>
                  </a:lnTo>
                  <a:lnTo>
                    <a:pt x="3214878" y="153162"/>
                  </a:lnTo>
                  <a:lnTo>
                    <a:pt x="3199892" y="103377"/>
                  </a:lnTo>
                  <a:lnTo>
                    <a:pt x="3176778" y="61213"/>
                  </a:lnTo>
                  <a:lnTo>
                    <a:pt x="3146933" y="28575"/>
                  </a:lnTo>
                  <a:lnTo>
                    <a:pt x="3111754" y="7493"/>
                  </a:lnTo>
                  <a:lnTo>
                    <a:pt x="3072638" y="0"/>
                  </a:lnTo>
                  <a:close/>
                </a:path>
              </a:pathLst>
            </a:custGeom>
            <a:solidFill>
              <a:srgbClr val="F0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4803" y="2589275"/>
              <a:ext cx="213360" cy="211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3467" y="2849879"/>
              <a:ext cx="274320" cy="27584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385565" y="2145613"/>
            <a:ext cx="2364740" cy="11894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25" dirty="0">
                <a:solidFill>
                  <a:srgbClr val="F15050"/>
                </a:solidFill>
                <a:latin typeface="Calibri"/>
                <a:cs typeface="Calibri"/>
              </a:rPr>
              <a:t>UFD</a:t>
            </a:r>
            <a:endParaRPr sz="2000" dirty="0">
              <a:latin typeface="Calibri"/>
              <a:cs typeface="Calibri"/>
            </a:endParaRPr>
          </a:p>
          <a:p>
            <a:pPr marL="307340">
              <a:lnSpc>
                <a:spcPct val="100000"/>
              </a:lnSpc>
              <a:spcBef>
                <a:spcPts val="1295"/>
              </a:spcBef>
            </a:pP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/>
              </a:rPr>
              <a:t>ufd_compr</a:t>
            </a:r>
            <a:r>
              <a:rPr sz="11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omisos@minedu.gob.pe</a:t>
            </a:r>
            <a:endParaRPr sz="1100" dirty="0">
              <a:latin typeface="Calibri"/>
              <a:cs typeface="Calibri"/>
            </a:endParaRPr>
          </a:p>
          <a:p>
            <a:pPr marL="332740">
              <a:lnSpc>
                <a:spcPct val="100000"/>
              </a:lnSpc>
              <a:spcBef>
                <a:spcPts val="705"/>
              </a:spcBef>
            </a:pP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989</a:t>
            </a:r>
            <a:r>
              <a:rPr sz="1400" spc="-5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04040"/>
                </a:solidFill>
                <a:latin typeface="Calibri"/>
                <a:cs typeface="Calibri"/>
              </a:rPr>
              <a:t>184</a:t>
            </a:r>
            <a:r>
              <a:rPr sz="1400" spc="-5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libri"/>
                <a:cs typeface="Calibri"/>
              </a:rPr>
              <a:t>140</a:t>
            </a:r>
            <a:endParaRPr lang="es-ES" sz="1400" spc="-25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PE" sz="1400" b="1" spc="-25" dirty="0">
                <a:solidFill>
                  <a:srgbClr val="F15050"/>
                </a:solidFill>
                <a:latin typeface="Calibri"/>
                <a:cs typeface="Calibri"/>
              </a:rPr>
              <a:t>	</a:t>
            </a:r>
            <a:endParaRPr lang="es-PE"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65"/>
          <p:cNvGrpSpPr/>
          <p:nvPr/>
        </p:nvGrpSpPr>
        <p:grpSpPr>
          <a:xfrm>
            <a:off x="1457290" y="1390564"/>
            <a:ext cx="5982825" cy="2952598"/>
            <a:chOff x="3850633" y="1400705"/>
            <a:chExt cx="7474968" cy="3614056"/>
          </a:xfrm>
        </p:grpSpPr>
        <p:pic>
          <p:nvPicPr>
            <p:cNvPr id="694" name="Google Shape;694;p65" descr="Ver las imágenes de origen"/>
            <p:cNvPicPr preferRelativeResize="0"/>
            <p:nvPr/>
          </p:nvPicPr>
          <p:blipFill rotWithShape="1">
            <a:blip r:embed="rId3">
              <a:alphaModFix/>
            </a:blip>
            <a:srcRect b="5481"/>
            <a:stretch/>
          </p:blipFill>
          <p:spPr>
            <a:xfrm>
              <a:off x="3850633" y="1961146"/>
              <a:ext cx="7474968" cy="3053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65"/>
            <p:cNvPicPr preferRelativeResize="0"/>
            <p:nvPr/>
          </p:nvPicPr>
          <p:blipFill rotWithShape="1">
            <a:blip r:embed="rId4">
              <a:alphaModFix/>
            </a:blip>
            <a:srcRect l="65637" t="8561" r="15428" b="5307"/>
            <a:stretch/>
          </p:blipFill>
          <p:spPr>
            <a:xfrm flipH="1">
              <a:off x="3882399" y="1400705"/>
              <a:ext cx="1356626" cy="35356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65"/>
            <p:cNvSpPr/>
            <p:nvPr/>
          </p:nvSpPr>
          <p:spPr>
            <a:xfrm rot="-310549">
              <a:off x="5649510" y="1548206"/>
              <a:ext cx="3159292" cy="500514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F7CAAC"/>
            </a:solidFill>
            <a:ln w="12700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230" tIns="34106" rIns="68230" bIns="34106" anchor="ctr" anchorCtr="0">
              <a:noAutofit/>
            </a:bodyPr>
            <a:lstStyle/>
            <a:p>
              <a:pPr algn="ctr" defTabSz="682417">
                <a:buSzPts val="1800"/>
              </a:pPr>
              <a:r>
                <a:rPr lang="es-PE" sz="1343" b="1">
                  <a:latin typeface="Calibri"/>
                  <a:ea typeface="Calibri"/>
                  <a:cs typeface="Calibri"/>
                  <a:sym typeface="Calibri"/>
                </a:rPr>
                <a:t>Actividades de RE</a:t>
              </a:r>
              <a:endParaRPr sz="1045"/>
            </a:p>
          </p:txBody>
        </p:sp>
        <p:sp>
          <p:nvSpPr>
            <p:cNvPr id="697" name="Google Shape;697;p65"/>
            <p:cNvSpPr/>
            <p:nvPr/>
          </p:nvSpPr>
          <p:spPr>
            <a:xfrm rot="-537624">
              <a:off x="7169075" y="3695516"/>
              <a:ext cx="2967976" cy="602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230" tIns="34106" rIns="68230" bIns="34106" anchor="ctr" anchorCtr="0">
              <a:noAutofit/>
            </a:bodyPr>
            <a:lstStyle/>
            <a:p>
              <a:pPr algn="ctr" defTabSz="682417">
                <a:buClr>
                  <a:srgbClr val="7030A0"/>
                </a:buClr>
                <a:buSzPts val="1800"/>
              </a:pPr>
              <a:r>
                <a:rPr lang="es-PE" sz="1343" b="1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Atención diferenciada</a:t>
              </a:r>
              <a:endParaRPr sz="1045"/>
            </a:p>
          </p:txBody>
        </p:sp>
        <p:sp>
          <p:nvSpPr>
            <p:cNvPr id="698" name="Google Shape;698;p65"/>
            <p:cNvSpPr/>
            <p:nvPr/>
          </p:nvSpPr>
          <p:spPr>
            <a:xfrm rot="-278357">
              <a:off x="10340069" y="3367800"/>
              <a:ext cx="811230" cy="602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230" tIns="34106" rIns="68230" bIns="34106" anchor="ctr" anchorCtr="0">
              <a:noAutofit/>
            </a:bodyPr>
            <a:lstStyle/>
            <a:p>
              <a:pPr algn="ctr" defTabSz="682417">
                <a:buClr>
                  <a:srgbClr val="00B050"/>
                </a:buClr>
                <a:buSzPts val="1800"/>
              </a:pPr>
              <a:r>
                <a:rPr lang="es-PE" sz="1343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Apoyo</a:t>
              </a:r>
              <a:endParaRPr sz="1045"/>
            </a:p>
          </p:txBody>
        </p:sp>
      </p:grpSp>
      <p:sp>
        <p:nvSpPr>
          <p:cNvPr id="699" name="Google Shape;699;p65"/>
          <p:cNvSpPr/>
          <p:nvPr/>
        </p:nvSpPr>
        <p:spPr>
          <a:xfrm>
            <a:off x="1118524" y="902481"/>
            <a:ext cx="1376251" cy="4027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ctr" defTabSz="682417">
              <a:buSzPts val="1800"/>
            </a:pPr>
            <a:r>
              <a:rPr lang="es-PE" sz="1343" b="1">
                <a:latin typeface="Twentieth Century"/>
                <a:ea typeface="Twentieth Century"/>
                <a:cs typeface="Twentieth Century"/>
                <a:sym typeface="Twentieth Century"/>
              </a:rPr>
              <a:t>¿Dónde está la estudiante? </a:t>
            </a:r>
            <a:endParaRPr sz="1343" b="1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0" name="Google Shape;700;p65"/>
          <p:cNvSpPr/>
          <p:nvPr/>
        </p:nvSpPr>
        <p:spPr>
          <a:xfrm>
            <a:off x="917594" y="1393901"/>
            <a:ext cx="633958" cy="553129"/>
          </a:xfrm>
          <a:prstGeom prst="ellipse">
            <a:avLst/>
          </a:prstGeom>
          <a:solidFill>
            <a:srgbClr val="0066FF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ctr" defTabSz="682417">
              <a:buClr>
                <a:srgbClr val="FFFFFF"/>
              </a:buClr>
              <a:buSzPts val="3600"/>
            </a:pPr>
            <a:r>
              <a:rPr lang="es-PE" sz="2687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</a:t>
            </a:r>
            <a:endParaRPr sz="2687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1" name="Google Shape;701;p65"/>
          <p:cNvSpPr/>
          <p:nvPr/>
        </p:nvSpPr>
        <p:spPr>
          <a:xfrm>
            <a:off x="2219272" y="3640218"/>
            <a:ext cx="1140409" cy="67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ctr" defTabSz="682417">
              <a:buClr>
                <a:srgbClr val="FF0000"/>
              </a:buClr>
              <a:buSzPts val="1800"/>
            </a:pPr>
            <a:r>
              <a:rPr lang="es-PE" sz="134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EVALUACIÓN DIAGNOSTICA</a:t>
            </a:r>
            <a:endParaRPr sz="1045"/>
          </a:p>
        </p:txBody>
      </p:sp>
      <p:sp>
        <p:nvSpPr>
          <p:cNvPr id="702" name="Google Shape;702;p65"/>
          <p:cNvSpPr/>
          <p:nvPr/>
        </p:nvSpPr>
        <p:spPr>
          <a:xfrm>
            <a:off x="6248332" y="1390562"/>
            <a:ext cx="1140409" cy="67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ctr" defTabSz="682417">
              <a:buClr>
                <a:srgbClr val="FF0000"/>
              </a:buClr>
              <a:buSzPts val="1800"/>
            </a:pPr>
            <a:r>
              <a:rPr lang="es-PE" sz="134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EVALUACIÓN DE SALIDA</a:t>
            </a:r>
            <a:endParaRPr sz="1045"/>
          </a:p>
        </p:txBody>
      </p:sp>
      <p:sp>
        <p:nvSpPr>
          <p:cNvPr id="703" name="Google Shape;703;p65"/>
          <p:cNvSpPr/>
          <p:nvPr/>
        </p:nvSpPr>
        <p:spPr>
          <a:xfrm>
            <a:off x="5471866" y="852347"/>
            <a:ext cx="1848768" cy="4027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ctr" defTabSz="682417">
              <a:buSzPts val="1800"/>
            </a:pPr>
            <a:r>
              <a:rPr lang="es-PE" sz="1343" b="1">
                <a:latin typeface="Twentieth Century"/>
                <a:ea typeface="Twentieth Century"/>
                <a:cs typeface="Twentieth Century"/>
                <a:sym typeface="Twentieth Century"/>
              </a:rPr>
              <a:t>¿A dónde llego? </a:t>
            </a:r>
            <a:endParaRPr sz="1343" b="1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704" name="Google Shape;704;p65"/>
          <p:cNvSpPr/>
          <p:nvPr/>
        </p:nvSpPr>
        <p:spPr>
          <a:xfrm>
            <a:off x="5515301" y="1319931"/>
            <a:ext cx="658651" cy="553129"/>
          </a:xfrm>
          <a:prstGeom prst="ellipse">
            <a:avLst/>
          </a:prstGeom>
          <a:solidFill>
            <a:srgbClr val="0066FF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ctr" defTabSz="682417">
              <a:buClr>
                <a:srgbClr val="FFFFFF"/>
              </a:buClr>
              <a:buSzPts val="4000"/>
            </a:pPr>
            <a:r>
              <a:rPr lang="es-PE" sz="2985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</a:t>
            </a:r>
            <a:endParaRPr sz="2985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99768B-FA8B-FFC4-8FCC-4FEC75F4A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38" y="96652"/>
            <a:ext cx="479981" cy="474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"/>
            <a:ext cx="9144000" cy="5113020"/>
          </a:xfrm>
          <a:custGeom>
            <a:avLst/>
            <a:gdLst/>
            <a:ahLst/>
            <a:cxnLst/>
            <a:rect l="l" t="t" r="r" b="b"/>
            <a:pathLst>
              <a:path w="9144000" h="5113020">
                <a:moveTo>
                  <a:pt x="9143492" y="0"/>
                </a:moveTo>
                <a:lnTo>
                  <a:pt x="0" y="0"/>
                </a:lnTo>
                <a:lnTo>
                  <a:pt x="0" y="5112639"/>
                </a:lnTo>
                <a:lnTo>
                  <a:pt x="9143492" y="5112639"/>
                </a:lnTo>
                <a:lnTo>
                  <a:pt x="9143492" y="0"/>
                </a:lnTo>
                <a:close/>
              </a:path>
            </a:pathLst>
          </a:custGeom>
          <a:solidFill>
            <a:srgbClr val="F0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859" y="3048"/>
            <a:ext cx="9098280" cy="5114543"/>
            <a:chOff x="22859" y="3048"/>
            <a:chExt cx="9098280" cy="511454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8551" y="4570"/>
              <a:ext cx="7752588" cy="51130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" y="4570"/>
              <a:ext cx="2907792" cy="51130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0684" y="3048"/>
              <a:ext cx="8219694" cy="511225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59" y="4571"/>
              <a:ext cx="4657725" cy="5113020"/>
            </a:xfrm>
            <a:custGeom>
              <a:avLst/>
              <a:gdLst/>
              <a:ahLst/>
              <a:cxnLst/>
              <a:rect l="l" t="t" r="r" b="b"/>
              <a:pathLst>
                <a:path w="4657725" h="5113020">
                  <a:moveTo>
                    <a:pt x="4020312" y="0"/>
                  </a:moveTo>
                  <a:lnTo>
                    <a:pt x="0" y="0"/>
                  </a:lnTo>
                  <a:lnTo>
                    <a:pt x="0" y="5113020"/>
                  </a:lnTo>
                  <a:lnTo>
                    <a:pt x="4023861" y="5113020"/>
                  </a:lnTo>
                  <a:lnTo>
                    <a:pt x="4039489" y="5086182"/>
                  </a:lnTo>
                  <a:lnTo>
                    <a:pt x="4062176" y="5044285"/>
                  </a:lnTo>
                  <a:lnTo>
                    <a:pt x="4084472" y="5002038"/>
                  </a:lnTo>
                  <a:lnTo>
                    <a:pt x="4106374" y="4959447"/>
                  </a:lnTo>
                  <a:lnTo>
                    <a:pt x="4127882" y="4916516"/>
                  </a:lnTo>
                  <a:lnTo>
                    <a:pt x="4148993" y="4873251"/>
                  </a:lnTo>
                  <a:lnTo>
                    <a:pt x="4169705" y="4829656"/>
                  </a:lnTo>
                  <a:lnTo>
                    <a:pt x="4190016" y="4785739"/>
                  </a:lnTo>
                  <a:lnTo>
                    <a:pt x="4209924" y="4741502"/>
                  </a:lnTo>
                  <a:lnTo>
                    <a:pt x="4229427" y="4696953"/>
                  </a:lnTo>
                  <a:lnTo>
                    <a:pt x="4248524" y="4652095"/>
                  </a:lnTo>
                  <a:lnTo>
                    <a:pt x="4267211" y="4606935"/>
                  </a:lnTo>
                  <a:lnTo>
                    <a:pt x="4285488" y="4561478"/>
                  </a:lnTo>
                  <a:lnTo>
                    <a:pt x="4303353" y="4515728"/>
                  </a:lnTo>
                  <a:lnTo>
                    <a:pt x="4320803" y="4469691"/>
                  </a:lnTo>
                  <a:lnTo>
                    <a:pt x="4337836" y="4423372"/>
                  </a:lnTo>
                  <a:lnTo>
                    <a:pt x="4354451" y="4376778"/>
                  </a:lnTo>
                  <a:lnTo>
                    <a:pt x="4370645" y="4329912"/>
                  </a:lnTo>
                  <a:lnTo>
                    <a:pt x="4386417" y="4282780"/>
                  </a:lnTo>
                  <a:lnTo>
                    <a:pt x="4401764" y="4235387"/>
                  </a:lnTo>
                  <a:lnTo>
                    <a:pt x="4416685" y="4187739"/>
                  </a:lnTo>
                  <a:lnTo>
                    <a:pt x="4431178" y="4139840"/>
                  </a:lnTo>
                  <a:lnTo>
                    <a:pt x="4445240" y="4091697"/>
                  </a:lnTo>
                  <a:lnTo>
                    <a:pt x="4458871" y="4043314"/>
                  </a:lnTo>
                  <a:lnTo>
                    <a:pt x="4472067" y="3994697"/>
                  </a:lnTo>
                  <a:lnTo>
                    <a:pt x="4484827" y="3945850"/>
                  </a:lnTo>
                  <a:lnTo>
                    <a:pt x="4497149" y="3896780"/>
                  </a:lnTo>
                  <a:lnTo>
                    <a:pt x="4509031" y="3847491"/>
                  </a:lnTo>
                  <a:lnTo>
                    <a:pt x="4520471" y="3797988"/>
                  </a:lnTo>
                  <a:lnTo>
                    <a:pt x="4531467" y="3748278"/>
                  </a:lnTo>
                  <a:lnTo>
                    <a:pt x="4542017" y="3698364"/>
                  </a:lnTo>
                  <a:lnTo>
                    <a:pt x="4552119" y="3648253"/>
                  </a:lnTo>
                  <a:lnTo>
                    <a:pt x="4561771" y="3597949"/>
                  </a:lnTo>
                  <a:lnTo>
                    <a:pt x="4570972" y="3547458"/>
                  </a:lnTo>
                  <a:lnTo>
                    <a:pt x="4579719" y="3496785"/>
                  </a:lnTo>
                  <a:lnTo>
                    <a:pt x="4588010" y="3445936"/>
                  </a:lnTo>
                  <a:lnTo>
                    <a:pt x="4595843" y="3394915"/>
                  </a:lnTo>
                  <a:lnTo>
                    <a:pt x="4603217" y="3343728"/>
                  </a:lnTo>
                  <a:lnTo>
                    <a:pt x="4610130" y="3292380"/>
                  </a:lnTo>
                  <a:lnTo>
                    <a:pt x="4616578" y="3240877"/>
                  </a:lnTo>
                  <a:lnTo>
                    <a:pt x="4622562" y="3189223"/>
                  </a:lnTo>
                  <a:lnTo>
                    <a:pt x="4628078" y="3137424"/>
                  </a:lnTo>
                  <a:lnTo>
                    <a:pt x="4633124" y="3085485"/>
                  </a:lnTo>
                  <a:lnTo>
                    <a:pt x="4637700" y="3033412"/>
                  </a:lnTo>
                  <a:lnTo>
                    <a:pt x="4641802" y="2981209"/>
                  </a:lnTo>
                  <a:lnTo>
                    <a:pt x="4645428" y="2928882"/>
                  </a:lnTo>
                  <a:lnTo>
                    <a:pt x="4648578" y="2876436"/>
                  </a:lnTo>
                  <a:lnTo>
                    <a:pt x="4651248" y="2823876"/>
                  </a:lnTo>
                  <a:lnTo>
                    <a:pt x="4653437" y="2771208"/>
                  </a:lnTo>
                  <a:lnTo>
                    <a:pt x="4655143" y="2718437"/>
                  </a:lnTo>
                  <a:lnTo>
                    <a:pt x="4656364" y="2665568"/>
                  </a:lnTo>
                  <a:lnTo>
                    <a:pt x="4657098" y="2612606"/>
                  </a:lnTo>
                  <a:lnTo>
                    <a:pt x="4657344" y="2559558"/>
                  </a:lnTo>
                  <a:lnTo>
                    <a:pt x="4657098" y="2506508"/>
                  </a:lnTo>
                  <a:lnTo>
                    <a:pt x="4656364" y="2453547"/>
                  </a:lnTo>
                  <a:lnTo>
                    <a:pt x="4655143" y="2400678"/>
                  </a:lnTo>
                  <a:lnTo>
                    <a:pt x="4653437" y="2347906"/>
                  </a:lnTo>
                  <a:lnTo>
                    <a:pt x="4651248" y="2295238"/>
                  </a:lnTo>
                  <a:lnTo>
                    <a:pt x="4648578" y="2242678"/>
                  </a:lnTo>
                  <a:lnTo>
                    <a:pt x="4645428" y="2190231"/>
                  </a:lnTo>
                  <a:lnTo>
                    <a:pt x="4641802" y="2137903"/>
                  </a:lnTo>
                  <a:lnTo>
                    <a:pt x="4637700" y="2085699"/>
                  </a:lnTo>
                  <a:lnTo>
                    <a:pt x="4633124" y="2033625"/>
                  </a:lnTo>
                  <a:lnTo>
                    <a:pt x="4628078" y="1981685"/>
                  </a:lnTo>
                  <a:lnTo>
                    <a:pt x="4622562" y="1929885"/>
                  </a:lnTo>
                  <a:lnTo>
                    <a:pt x="4616578" y="1878230"/>
                  </a:lnTo>
                  <a:lnTo>
                    <a:pt x="4610130" y="1826726"/>
                  </a:lnTo>
                  <a:lnTo>
                    <a:pt x="4603217" y="1775377"/>
                  </a:lnTo>
                  <a:lnTo>
                    <a:pt x="4595843" y="1724189"/>
                  </a:lnTo>
                  <a:lnTo>
                    <a:pt x="4588010" y="1673167"/>
                  </a:lnTo>
                  <a:lnTo>
                    <a:pt x="4579719" y="1622316"/>
                  </a:lnTo>
                  <a:lnTo>
                    <a:pt x="4570972" y="1571642"/>
                  </a:lnTo>
                  <a:lnTo>
                    <a:pt x="4561771" y="1521150"/>
                  </a:lnTo>
                  <a:lnTo>
                    <a:pt x="4552119" y="1470845"/>
                  </a:lnTo>
                  <a:lnTo>
                    <a:pt x="4542017" y="1420732"/>
                  </a:lnTo>
                  <a:lnTo>
                    <a:pt x="4531467" y="1370817"/>
                  </a:lnTo>
                  <a:lnTo>
                    <a:pt x="4520471" y="1321105"/>
                  </a:lnTo>
                  <a:lnTo>
                    <a:pt x="4509031" y="1271601"/>
                  </a:lnTo>
                  <a:lnTo>
                    <a:pt x="4497149" y="1222311"/>
                  </a:lnTo>
                  <a:lnTo>
                    <a:pt x="4484827" y="1173239"/>
                  </a:lnTo>
                  <a:lnTo>
                    <a:pt x="4472067" y="1124391"/>
                  </a:lnTo>
                  <a:lnTo>
                    <a:pt x="4458871" y="1075773"/>
                  </a:lnTo>
                  <a:lnTo>
                    <a:pt x="4445240" y="1027389"/>
                  </a:lnTo>
                  <a:lnTo>
                    <a:pt x="4431178" y="979244"/>
                  </a:lnTo>
                  <a:lnTo>
                    <a:pt x="4416685" y="931345"/>
                  </a:lnTo>
                  <a:lnTo>
                    <a:pt x="4401764" y="883695"/>
                  </a:lnTo>
                  <a:lnTo>
                    <a:pt x="4386417" y="836302"/>
                  </a:lnTo>
                  <a:lnTo>
                    <a:pt x="4370645" y="789169"/>
                  </a:lnTo>
                  <a:lnTo>
                    <a:pt x="4354451" y="742301"/>
                  </a:lnTo>
                  <a:lnTo>
                    <a:pt x="4337836" y="695706"/>
                  </a:lnTo>
                  <a:lnTo>
                    <a:pt x="4320803" y="649386"/>
                  </a:lnTo>
                  <a:lnTo>
                    <a:pt x="4303353" y="603349"/>
                  </a:lnTo>
                  <a:lnTo>
                    <a:pt x="4285488" y="557598"/>
                  </a:lnTo>
                  <a:lnTo>
                    <a:pt x="4267211" y="512140"/>
                  </a:lnTo>
                  <a:lnTo>
                    <a:pt x="4248524" y="466979"/>
                  </a:lnTo>
                  <a:lnTo>
                    <a:pt x="4229427" y="422121"/>
                  </a:lnTo>
                  <a:lnTo>
                    <a:pt x="4209924" y="377571"/>
                  </a:lnTo>
                  <a:lnTo>
                    <a:pt x="4190016" y="333335"/>
                  </a:lnTo>
                  <a:lnTo>
                    <a:pt x="4169705" y="289417"/>
                  </a:lnTo>
                  <a:lnTo>
                    <a:pt x="4148993" y="245822"/>
                  </a:lnTo>
                  <a:lnTo>
                    <a:pt x="4127882" y="202557"/>
                  </a:lnTo>
                  <a:lnTo>
                    <a:pt x="4106374" y="159626"/>
                  </a:lnTo>
                  <a:lnTo>
                    <a:pt x="4084472" y="117035"/>
                  </a:lnTo>
                  <a:lnTo>
                    <a:pt x="4062176" y="74789"/>
                  </a:lnTo>
                  <a:lnTo>
                    <a:pt x="4039489" y="32893"/>
                  </a:lnTo>
                  <a:lnTo>
                    <a:pt x="4020312" y="0"/>
                  </a:lnTo>
                  <a:close/>
                </a:path>
              </a:pathLst>
            </a:custGeom>
            <a:solidFill>
              <a:srgbClr val="00AC99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13419" y="4861559"/>
              <a:ext cx="758951" cy="1447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27" y="1839467"/>
              <a:ext cx="3219450" cy="75819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69544" y="1785706"/>
            <a:ext cx="3861435" cy="557204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165"/>
              </a:spcBef>
            </a:pPr>
            <a:r>
              <a:rPr lang="es-ES" sz="2650" dirty="0">
                <a:solidFill>
                  <a:srgbClr val="FFFFFF"/>
                </a:solidFill>
                <a:latin typeface="Calibri"/>
                <a:cs typeface="Calibri"/>
              </a:rPr>
              <a:t>MUCHAS GRACIAS</a:t>
            </a:r>
            <a:endParaRPr sz="265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5928" y="0"/>
            <a:ext cx="8935592" cy="5118100"/>
            <a:chOff x="185928" y="0"/>
            <a:chExt cx="8935592" cy="5118100"/>
          </a:xfrm>
        </p:grpSpPr>
        <p:sp>
          <p:nvSpPr>
            <p:cNvPr id="18" name="object 18"/>
            <p:cNvSpPr/>
            <p:nvPr/>
          </p:nvSpPr>
          <p:spPr>
            <a:xfrm>
              <a:off x="7389875" y="0"/>
              <a:ext cx="1731645" cy="5118100"/>
            </a:xfrm>
            <a:custGeom>
              <a:avLst/>
              <a:gdLst/>
              <a:ahLst/>
              <a:cxnLst/>
              <a:rect l="l" t="t" r="r" b="b"/>
              <a:pathLst>
                <a:path w="1731645" h="5118100">
                  <a:moveTo>
                    <a:pt x="1731264" y="0"/>
                  </a:moveTo>
                  <a:lnTo>
                    <a:pt x="4375" y="0"/>
                  </a:lnTo>
                  <a:lnTo>
                    <a:pt x="39624" y="36829"/>
                  </a:lnTo>
                  <a:lnTo>
                    <a:pt x="70398" y="71066"/>
                  </a:lnTo>
                  <a:lnTo>
                    <a:pt x="100749" y="105843"/>
                  </a:lnTo>
                  <a:lnTo>
                    <a:pt x="130669" y="141154"/>
                  </a:lnTo>
                  <a:lnTo>
                    <a:pt x="160153" y="176993"/>
                  </a:lnTo>
                  <a:lnTo>
                    <a:pt x="189197" y="213353"/>
                  </a:lnTo>
                  <a:lnTo>
                    <a:pt x="217796" y="250228"/>
                  </a:lnTo>
                  <a:lnTo>
                    <a:pt x="245943" y="287612"/>
                  </a:lnTo>
                  <a:lnTo>
                    <a:pt x="273634" y="325498"/>
                  </a:lnTo>
                  <a:lnTo>
                    <a:pt x="300863" y="363880"/>
                  </a:lnTo>
                  <a:lnTo>
                    <a:pt x="327626" y="402752"/>
                  </a:lnTo>
                  <a:lnTo>
                    <a:pt x="353917" y="442108"/>
                  </a:lnTo>
                  <a:lnTo>
                    <a:pt x="379731" y="481940"/>
                  </a:lnTo>
                  <a:lnTo>
                    <a:pt x="405062" y="522244"/>
                  </a:lnTo>
                  <a:lnTo>
                    <a:pt x="429906" y="563012"/>
                  </a:lnTo>
                  <a:lnTo>
                    <a:pt x="454257" y="604238"/>
                  </a:lnTo>
                  <a:lnTo>
                    <a:pt x="478110" y="645916"/>
                  </a:lnTo>
                  <a:lnTo>
                    <a:pt x="501459" y="688040"/>
                  </a:lnTo>
                  <a:lnTo>
                    <a:pt x="524300" y="730603"/>
                  </a:lnTo>
                  <a:lnTo>
                    <a:pt x="546628" y="773599"/>
                  </a:lnTo>
                  <a:lnTo>
                    <a:pt x="568436" y="817022"/>
                  </a:lnTo>
                  <a:lnTo>
                    <a:pt x="589720" y="860864"/>
                  </a:lnTo>
                  <a:lnTo>
                    <a:pt x="610475" y="905121"/>
                  </a:lnTo>
                  <a:lnTo>
                    <a:pt x="630695" y="949786"/>
                  </a:lnTo>
                  <a:lnTo>
                    <a:pt x="650376" y="994852"/>
                  </a:lnTo>
                  <a:lnTo>
                    <a:pt x="669511" y="1040313"/>
                  </a:lnTo>
                  <a:lnTo>
                    <a:pt x="688096" y="1086162"/>
                  </a:lnTo>
                  <a:lnTo>
                    <a:pt x="706125" y="1132394"/>
                  </a:lnTo>
                  <a:lnTo>
                    <a:pt x="723594" y="1179002"/>
                  </a:lnTo>
                  <a:lnTo>
                    <a:pt x="740497" y="1225980"/>
                  </a:lnTo>
                  <a:lnTo>
                    <a:pt x="756828" y="1273322"/>
                  </a:lnTo>
                  <a:lnTo>
                    <a:pt x="772583" y="1321020"/>
                  </a:lnTo>
                  <a:lnTo>
                    <a:pt x="787756" y="1369070"/>
                  </a:lnTo>
                  <a:lnTo>
                    <a:pt x="802343" y="1417464"/>
                  </a:lnTo>
                  <a:lnTo>
                    <a:pt x="816337" y="1466196"/>
                  </a:lnTo>
                  <a:lnTo>
                    <a:pt x="829734" y="1515260"/>
                  </a:lnTo>
                  <a:lnTo>
                    <a:pt x="842529" y="1564649"/>
                  </a:lnTo>
                  <a:lnTo>
                    <a:pt x="854715" y="1614358"/>
                  </a:lnTo>
                  <a:lnTo>
                    <a:pt x="866289" y="1664380"/>
                  </a:lnTo>
                  <a:lnTo>
                    <a:pt x="877244" y="1714708"/>
                  </a:lnTo>
                  <a:lnTo>
                    <a:pt x="887576" y="1765337"/>
                  </a:lnTo>
                  <a:lnTo>
                    <a:pt x="897279" y="1816260"/>
                  </a:lnTo>
                  <a:lnTo>
                    <a:pt x="906348" y="1867470"/>
                  </a:lnTo>
                  <a:lnTo>
                    <a:pt x="914778" y="1918962"/>
                  </a:lnTo>
                  <a:lnTo>
                    <a:pt x="922564" y="1970728"/>
                  </a:lnTo>
                  <a:lnTo>
                    <a:pt x="929700" y="2022764"/>
                  </a:lnTo>
                  <a:lnTo>
                    <a:pt x="936181" y="2075062"/>
                  </a:lnTo>
                  <a:lnTo>
                    <a:pt x="942003" y="2127616"/>
                  </a:lnTo>
                  <a:lnTo>
                    <a:pt x="947159" y="2180420"/>
                  </a:lnTo>
                  <a:lnTo>
                    <a:pt x="951644" y="2233467"/>
                  </a:lnTo>
                  <a:lnTo>
                    <a:pt x="955454" y="2286751"/>
                  </a:lnTo>
                  <a:lnTo>
                    <a:pt x="958583" y="2340266"/>
                  </a:lnTo>
                  <a:lnTo>
                    <a:pt x="961025" y="2394006"/>
                  </a:lnTo>
                  <a:lnTo>
                    <a:pt x="962776" y="2447964"/>
                  </a:lnTo>
                  <a:lnTo>
                    <a:pt x="963831" y="2502134"/>
                  </a:lnTo>
                  <a:lnTo>
                    <a:pt x="964183" y="2556509"/>
                  </a:lnTo>
                  <a:lnTo>
                    <a:pt x="963831" y="2610885"/>
                  </a:lnTo>
                  <a:lnTo>
                    <a:pt x="962776" y="2665055"/>
                  </a:lnTo>
                  <a:lnTo>
                    <a:pt x="961025" y="2719012"/>
                  </a:lnTo>
                  <a:lnTo>
                    <a:pt x="958583" y="2772752"/>
                  </a:lnTo>
                  <a:lnTo>
                    <a:pt x="955454" y="2826267"/>
                  </a:lnTo>
                  <a:lnTo>
                    <a:pt x="951644" y="2879551"/>
                  </a:lnTo>
                  <a:lnTo>
                    <a:pt x="947159" y="2932599"/>
                  </a:lnTo>
                  <a:lnTo>
                    <a:pt x="942003" y="2985402"/>
                  </a:lnTo>
                  <a:lnTo>
                    <a:pt x="936181" y="3037956"/>
                  </a:lnTo>
                  <a:lnTo>
                    <a:pt x="929700" y="3090254"/>
                  </a:lnTo>
                  <a:lnTo>
                    <a:pt x="922564" y="3142289"/>
                  </a:lnTo>
                  <a:lnTo>
                    <a:pt x="914778" y="3194055"/>
                  </a:lnTo>
                  <a:lnTo>
                    <a:pt x="906348" y="3245547"/>
                  </a:lnTo>
                  <a:lnTo>
                    <a:pt x="897279" y="3296757"/>
                  </a:lnTo>
                  <a:lnTo>
                    <a:pt x="887576" y="3347679"/>
                  </a:lnTo>
                  <a:lnTo>
                    <a:pt x="877244" y="3398308"/>
                  </a:lnTo>
                  <a:lnTo>
                    <a:pt x="866289" y="3448636"/>
                  </a:lnTo>
                  <a:lnTo>
                    <a:pt x="854715" y="3498657"/>
                  </a:lnTo>
                  <a:lnTo>
                    <a:pt x="842529" y="3548365"/>
                  </a:lnTo>
                  <a:lnTo>
                    <a:pt x="829734" y="3597755"/>
                  </a:lnTo>
                  <a:lnTo>
                    <a:pt x="816337" y="3646818"/>
                  </a:lnTo>
                  <a:lnTo>
                    <a:pt x="802343" y="3695550"/>
                  </a:lnTo>
                  <a:lnTo>
                    <a:pt x="787756" y="3743943"/>
                  </a:lnTo>
                  <a:lnTo>
                    <a:pt x="772583" y="3791992"/>
                  </a:lnTo>
                  <a:lnTo>
                    <a:pt x="756828" y="3839690"/>
                  </a:lnTo>
                  <a:lnTo>
                    <a:pt x="740497" y="3887031"/>
                  </a:lnTo>
                  <a:lnTo>
                    <a:pt x="723594" y="3934009"/>
                  </a:lnTo>
                  <a:lnTo>
                    <a:pt x="706125" y="3980616"/>
                  </a:lnTo>
                  <a:lnTo>
                    <a:pt x="688096" y="4026848"/>
                  </a:lnTo>
                  <a:lnTo>
                    <a:pt x="669511" y="4072697"/>
                  </a:lnTo>
                  <a:lnTo>
                    <a:pt x="650376" y="4118157"/>
                  </a:lnTo>
                  <a:lnTo>
                    <a:pt x="630695" y="4163223"/>
                  </a:lnTo>
                  <a:lnTo>
                    <a:pt x="610475" y="4207887"/>
                  </a:lnTo>
                  <a:lnTo>
                    <a:pt x="589720" y="4252143"/>
                  </a:lnTo>
                  <a:lnTo>
                    <a:pt x="568436" y="4295985"/>
                  </a:lnTo>
                  <a:lnTo>
                    <a:pt x="546628" y="4339407"/>
                  </a:lnTo>
                  <a:lnTo>
                    <a:pt x="524300" y="4382402"/>
                  </a:lnTo>
                  <a:lnTo>
                    <a:pt x="501459" y="4424965"/>
                  </a:lnTo>
                  <a:lnTo>
                    <a:pt x="478110" y="4467088"/>
                  </a:lnTo>
                  <a:lnTo>
                    <a:pt x="454257" y="4508765"/>
                  </a:lnTo>
                  <a:lnTo>
                    <a:pt x="429906" y="4549991"/>
                  </a:lnTo>
                  <a:lnTo>
                    <a:pt x="405062" y="4590758"/>
                  </a:lnTo>
                  <a:lnTo>
                    <a:pt x="379731" y="4631061"/>
                  </a:lnTo>
                  <a:lnTo>
                    <a:pt x="353917" y="4670893"/>
                  </a:lnTo>
                  <a:lnTo>
                    <a:pt x="327626" y="4710248"/>
                  </a:lnTo>
                  <a:lnTo>
                    <a:pt x="300863" y="4749119"/>
                  </a:lnTo>
                  <a:lnTo>
                    <a:pt x="273634" y="4787501"/>
                  </a:lnTo>
                  <a:lnTo>
                    <a:pt x="245943" y="4825387"/>
                  </a:lnTo>
                  <a:lnTo>
                    <a:pt x="217796" y="4862770"/>
                  </a:lnTo>
                  <a:lnTo>
                    <a:pt x="189197" y="4899644"/>
                  </a:lnTo>
                  <a:lnTo>
                    <a:pt x="160153" y="4936003"/>
                  </a:lnTo>
                  <a:lnTo>
                    <a:pt x="130669" y="4971841"/>
                  </a:lnTo>
                  <a:lnTo>
                    <a:pt x="100749" y="5007152"/>
                  </a:lnTo>
                  <a:lnTo>
                    <a:pt x="70398" y="5041928"/>
                  </a:lnTo>
                  <a:lnTo>
                    <a:pt x="39624" y="5076164"/>
                  </a:lnTo>
                  <a:lnTo>
                    <a:pt x="0" y="5117591"/>
                  </a:lnTo>
                  <a:lnTo>
                    <a:pt x="1731264" y="5117591"/>
                  </a:lnTo>
                  <a:lnTo>
                    <a:pt x="1731264" y="0"/>
                  </a:lnTo>
                  <a:close/>
                </a:path>
              </a:pathLst>
            </a:custGeom>
            <a:solidFill>
              <a:srgbClr val="30859C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928" y="131063"/>
              <a:ext cx="1514856" cy="344424"/>
            </a:xfrm>
            <a:prstGeom prst="rect">
              <a:avLst/>
            </a:prstGeom>
          </p:spPr>
        </p:pic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CF2179DA-EB8F-F4E5-2012-C84540D039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27" y="87633"/>
            <a:ext cx="949307" cy="9382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/>
        </p:nvSpPr>
        <p:spPr>
          <a:xfrm>
            <a:off x="946680" y="840358"/>
            <a:ext cx="2488301" cy="71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68230" rIns="68230" bIns="68230" anchor="t" anchorCtr="0">
            <a:spAutoFit/>
          </a:bodyPr>
          <a:lstStyle/>
          <a:p>
            <a:pPr algn="l" defTabSz="909919" rtl="0">
              <a:buClr>
                <a:prstClr val="black"/>
              </a:buClr>
              <a:buSzPts val="1100"/>
            </a:pPr>
            <a:r>
              <a:rPr lang="es-ES" sz="3732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Propósito</a:t>
            </a:r>
            <a:endParaRPr sz="2239" b="1" dirty="0">
              <a:solidFill>
                <a:srgbClr val="B635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1941866" y="4495130"/>
            <a:ext cx="312773" cy="338744"/>
          </a:xfrm>
          <a:prstGeom prst="ellipse">
            <a:avLst/>
          </a:pr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68230" rIns="68230" bIns="68230" anchor="ctr" anchorCtr="0">
            <a:noAutofit/>
          </a:bodyPr>
          <a:lstStyle/>
          <a:p>
            <a:pPr algn="l" defTabSz="909919" rtl="0">
              <a:buClr>
                <a:srgbClr val="000000"/>
              </a:buClr>
              <a:buSzPts val="1400"/>
            </a:pPr>
            <a:endParaRPr sz="1045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8160" y="191674"/>
            <a:ext cx="1880182" cy="4136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/>
          <p:nvPr/>
        </p:nvSpPr>
        <p:spPr>
          <a:xfrm>
            <a:off x="-5745" y="-4347"/>
            <a:ext cx="1535430" cy="5118100"/>
          </a:xfrm>
          <a:prstGeom prst="rtTriangle">
            <a:avLst/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68230" rIns="68230" bIns="68230" anchor="ctr" anchorCtr="0">
            <a:noAutofit/>
          </a:bodyPr>
          <a:lstStyle/>
          <a:p>
            <a:pPr algn="l" defTabSz="909919" rtl="0">
              <a:buClr>
                <a:srgbClr val="000000"/>
              </a:buClr>
              <a:buSzPts val="1400"/>
            </a:pPr>
            <a:endParaRPr sz="1045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449086" y="3667972"/>
            <a:ext cx="469271" cy="497705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68230" rIns="68230" bIns="68230" anchor="ctr" anchorCtr="0">
            <a:noAutofit/>
          </a:bodyPr>
          <a:lstStyle/>
          <a:p>
            <a:pPr algn="l" defTabSz="909919" rtl="0">
              <a:buClr>
                <a:srgbClr val="000000"/>
              </a:buClr>
              <a:buSzPts val="1400"/>
            </a:pPr>
            <a:endParaRPr sz="1045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633907" y="4566214"/>
            <a:ext cx="312773" cy="338744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68230" rIns="68230" bIns="68230" anchor="ctr" anchorCtr="0">
            <a:noAutofit/>
          </a:bodyPr>
          <a:lstStyle/>
          <a:p>
            <a:pPr algn="l" defTabSz="909919" rtl="0">
              <a:buClr>
                <a:srgbClr val="000000"/>
              </a:buClr>
              <a:buSzPts val="1400"/>
            </a:pPr>
            <a:endParaRPr sz="1045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131500" y="4179782"/>
            <a:ext cx="469271" cy="497705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230" tIns="68230" rIns="68230" bIns="68230" anchor="ctr" anchorCtr="0">
            <a:noAutofit/>
          </a:bodyPr>
          <a:lstStyle/>
          <a:p>
            <a:pPr algn="l" defTabSz="909919" rtl="0">
              <a:buClr>
                <a:srgbClr val="000000"/>
              </a:buClr>
              <a:buSzPts val="1400"/>
            </a:pPr>
            <a:endParaRPr sz="1045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784DB5-438D-1A96-27BC-1D487ACA9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0" b="97314" l="3602" r="98230">
                        <a14:foregroundMark x1="36325" y1="10867" x2="25885" y2="17155"/>
                        <a14:foregroundMark x1="25885" y1="17155" x2="12882" y2="37179"/>
                        <a14:foregroundMark x1="12882" y1="37179" x2="12393" y2="40659"/>
                        <a14:foregroundMark x1="18742" y1="18071" x2="18742" y2="18071"/>
                        <a14:foregroundMark x1="17766" y1="18681" x2="17766" y2="18681"/>
                        <a14:foregroundMark x1="17766" y1="18681" x2="7753" y2="38584"/>
                        <a14:foregroundMark x1="7753" y1="38584" x2="6899" y2="50244"/>
                        <a14:foregroundMark x1="6899" y1="50244" x2="8974" y2="53602"/>
                        <a14:foregroundMark x1="7387" y1="54396" x2="17460" y2="76801"/>
                        <a14:foregroundMark x1="17460" y1="76801" x2="23993" y2="85714"/>
                        <a14:foregroundMark x1="23993" y1="85714" x2="39744" y2="93346"/>
                        <a14:foregroundMark x1="3785" y1="81563" x2="32723" y2="90720"/>
                        <a14:foregroundMark x1="6960" y1="95543" x2="63065" y2="92735"/>
                        <a14:foregroundMark x1="96398" y1="96337" x2="57875" y2="82540"/>
                        <a14:foregroundMark x1="82418" y1="80525" x2="91209" y2="57509"/>
                        <a14:foregroundMark x1="91209" y1="57509" x2="92430" y2="44994"/>
                        <a14:foregroundMark x1="90415" y1="40049" x2="82845" y2="30830"/>
                        <a14:foregroundMark x1="82845" y1="30830" x2="58913" y2="18498"/>
                        <a14:foregroundMark x1="58913" y1="18498" x2="41514" y2="16300"/>
                        <a14:foregroundMark x1="70635" y1="14896" x2="58425" y2="9951"/>
                        <a14:foregroundMark x1="58425" y1="9951" x2="31807" y2="12149"/>
                        <a14:foregroundMark x1="31807" y1="12149" x2="26557" y2="14896"/>
                        <a14:foregroundMark x1="49878" y1="13675" x2="37546" y2="14652"/>
                        <a14:foregroundMark x1="37546" y1="14652" x2="25824" y2="22527"/>
                        <a14:foregroundMark x1="25824" y1="22527" x2="10806" y2="47619"/>
                        <a14:foregroundMark x1="12576" y1="50427" x2="14713" y2="63309"/>
                        <a14:foregroundMark x1="14713" y1="63309" x2="26313" y2="82173"/>
                        <a14:foregroundMark x1="26313" y1="82173" x2="31136" y2="83150"/>
                        <a14:foregroundMark x1="6410" y1="59402" x2="16300" y2="78388"/>
                        <a14:foregroundMark x1="16300" y1="78388" x2="25153" y2="83150"/>
                        <a14:foregroundMark x1="94994" y1="52991" x2="85653" y2="72955"/>
                        <a14:foregroundMark x1="85653" y1="72955" x2="85653" y2="72955"/>
                        <a14:foregroundMark x1="88828" y1="52808" x2="78022" y2="85165"/>
                        <a14:foregroundMark x1="94628" y1="61172" x2="87851" y2="74786"/>
                        <a14:foregroundMark x1="93407" y1="42613" x2="85653" y2="22650"/>
                        <a14:foregroundMark x1="85653" y1="22650" x2="85653" y2="22650"/>
                        <a14:foregroundMark x1="83455" y1="22466" x2="68254" y2="10317"/>
                        <a14:foregroundMark x1="74237" y1="23077" x2="54029" y2="13736"/>
                        <a14:foregroundMark x1="54029" y1="13736" x2="51893" y2="13675"/>
                        <a14:foregroundMark x1="75031" y1="20085" x2="90232" y2="39805"/>
                        <a14:foregroundMark x1="86020" y1="31624" x2="92002" y2="51038"/>
                        <a14:foregroundMark x1="74847" y1="97314" x2="41941" y2="97131"/>
                        <a14:foregroundMark x1="6593" y1="38339" x2="4762" y2="44933"/>
                        <a14:foregroundMark x1="98230" y1="80952" x2="98230" y2="80952"/>
                        <a14:foregroundMark x1="81685" y1="49023" x2="72100" y2="46398"/>
                        <a14:foregroundMark x1="53785" y1="5983" x2="46825" y2="5800"/>
                        <a14:foregroundMark x1="44261" y1="6044" x2="36203" y2="7875"/>
                        <a14:foregroundMark x1="56532" y1="6288" x2="66789" y2="8425"/>
                        <a14:foregroundMark x1="88095" y1="25580" x2="90781" y2="31136"/>
                        <a14:foregroundMark x1="93101" y1="34860" x2="94750" y2="40842"/>
                        <a14:foregroundMark x1="95421" y1="44139" x2="96215" y2="51160"/>
                        <a14:foregroundMark x1="4579" y1="48474" x2="4518" y2="53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592" y="78151"/>
            <a:ext cx="640686" cy="64068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599A12-0DEF-31F7-DCC6-A87A30287257}"/>
              </a:ext>
            </a:extLst>
          </p:cNvPr>
          <p:cNvSpPr/>
          <p:nvPr/>
        </p:nvSpPr>
        <p:spPr>
          <a:xfrm>
            <a:off x="-7422" y="78151"/>
            <a:ext cx="4211347" cy="293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919" rtl="0">
              <a:buClr>
                <a:srgbClr val="000000"/>
              </a:buClr>
            </a:pPr>
            <a:r>
              <a:rPr lang="es-MX" sz="1095" b="1" dirty="0">
                <a:solidFill>
                  <a:prstClr val="white"/>
                </a:solidFill>
                <a:latin typeface="Calibri" panose="020F0502020204030204"/>
                <a:sym typeface="Arial"/>
              </a:rPr>
              <a:t>Asistencia Técnica a Directivos y docentes del nivel primaria  2023</a:t>
            </a:r>
            <a:endParaRPr lang="es-PE" sz="1095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2" name="Imagen 11" descr="Objetivo Flecha Ojo De Buey - Gráficos vectoriales gratis en Pixabay">
            <a:extLst>
              <a:ext uri="{FF2B5EF4-FFF2-40B4-BE49-F238E27FC236}">
                <a16:creationId xmlns:a16="http://schemas.microsoft.com/office/drawing/2014/main" id="{26C9F7E9-D016-4956-A604-DF470BE9818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35" y="1818133"/>
            <a:ext cx="1918790" cy="17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3BAB548-0CBD-45FF-9C00-1F8B8A55CCE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681684" y="1552382"/>
            <a:ext cx="5087526" cy="2267702"/>
          </a:xfrm>
          <a:prstGeom prst="rect">
            <a:avLst/>
          </a:prstGeom>
          <a:noFill/>
        </p:spPr>
        <p:txBody>
          <a:bodyPr vert="horz" lIns="90988" tIns="45494" rIns="90988" bIns="45494" rtlCol="0">
            <a:normAutofit fontScale="92500"/>
          </a:bodyPr>
          <a:lstStyle>
            <a:lvl1pPr marL="273844" indent="-273844" algn="l" rtl="0" eaLnBrk="0" fontAlgn="base" hangingPunct="0">
              <a:spcBef>
                <a:spcPct val="20000"/>
              </a:spcBef>
              <a:spcAft>
                <a:spcPts val="450"/>
              </a:spcAft>
              <a:buSzPct val="160000"/>
              <a:buFont typeface="Wingdings" panose="05000000000000000000" pitchFamily="2" charset="2"/>
              <a:buChar char="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47688" indent="-273844" algn="l" rtl="0" eaLnBrk="0" fontAlgn="base" hangingPunct="0">
              <a:spcBef>
                <a:spcPct val="20000"/>
              </a:spcBef>
              <a:spcAft>
                <a:spcPts val="450"/>
              </a:spcAft>
              <a:buSzPct val="160000"/>
              <a:buFont typeface="Wingdings" panose="05000000000000000000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22722" indent="-239316" algn="l" rtl="0" eaLnBrk="0" fontAlgn="base" hangingPunct="0">
              <a:spcBef>
                <a:spcPct val="20000"/>
              </a:spcBef>
              <a:spcAft>
                <a:spcPts val="450"/>
              </a:spcAft>
              <a:buSzPct val="160000"/>
              <a:buFont typeface="Wingdings" panose="05000000000000000000" pitchFamily="2" charset="2"/>
              <a:buChar char="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028700" indent="-204788" algn="l" rtl="0" eaLnBrk="0" fontAlgn="base" hangingPunct="0">
              <a:spcBef>
                <a:spcPct val="20000"/>
              </a:spcBef>
              <a:spcAft>
                <a:spcPts val="450"/>
              </a:spcAft>
              <a:buSzPct val="160000"/>
              <a:buFont typeface="Wingdings" panose="05000000000000000000" pitchFamily="2" charset="2"/>
              <a:buChar char=""/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233488" indent="-204788" algn="l" rtl="0" eaLnBrk="0" fontAlgn="base" hangingPunct="0">
              <a:spcBef>
                <a:spcPct val="20000"/>
              </a:spcBef>
              <a:spcAft>
                <a:spcPts val="450"/>
              </a:spcAft>
              <a:buSzPct val="160000"/>
              <a:buFont typeface="Wingdings" panose="05000000000000000000" pitchFamily="2" charset="2"/>
              <a:buChar char=""/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440180" indent="-171450" algn="l" defTabSz="685800" rtl="0" eaLnBrk="1" latinLnBrk="0" hangingPunct="1">
              <a:spcBef>
                <a:spcPts val="18"/>
              </a:spcBef>
              <a:spcAft>
                <a:spcPts val="450"/>
              </a:spcAft>
              <a:buClrTx/>
              <a:buSzPct val="130000"/>
              <a:buFont typeface="Wingdings" pitchFamily="2" charset="2"/>
              <a:buChar char=""/>
              <a:defRPr sz="12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spcBef>
                <a:spcPts val="18"/>
              </a:spcBef>
              <a:spcAft>
                <a:spcPts val="450"/>
              </a:spcAft>
              <a:buClrTx/>
              <a:buSzPct val="130000"/>
              <a:buFont typeface="Wingdings" pitchFamily="2" charset="2"/>
              <a:buChar char=""/>
              <a:defRPr sz="12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51660" indent="-171450" algn="l" defTabSz="685800" rtl="0" eaLnBrk="1" latinLnBrk="0" hangingPunct="1">
              <a:spcBef>
                <a:spcPts val="18"/>
              </a:spcBef>
              <a:spcAft>
                <a:spcPts val="450"/>
              </a:spcAft>
              <a:buClrTx/>
              <a:buSzPct val="130000"/>
              <a:buFont typeface="Wingdings" pitchFamily="2" charset="2"/>
              <a:buChar char=""/>
              <a:defRPr sz="12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57400" indent="-171450" algn="l" defTabSz="685800" rtl="0" eaLnBrk="1" latinLnBrk="0" hangingPunct="1">
              <a:spcBef>
                <a:spcPts val="18"/>
              </a:spcBef>
              <a:spcAft>
                <a:spcPts val="450"/>
              </a:spcAft>
              <a:buClrTx/>
              <a:buSzPct val="130000"/>
              <a:buFont typeface="Wingdings" pitchFamily="2" charset="2"/>
              <a:buChar char=""/>
              <a:defRPr sz="12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909919">
              <a:spcAft>
                <a:spcPts val="448"/>
              </a:spcAft>
              <a:buClr>
                <a:srgbClr val="000000"/>
              </a:buClr>
              <a:buNone/>
              <a:defRPr/>
            </a:pPr>
            <a:r>
              <a:rPr lang="es-ES" sz="2400" dirty="0">
                <a:solidFill>
                  <a:srgbClr val="002060"/>
                </a:solidFill>
                <a:effectLst/>
                <a:latin typeface="Segoe UI"/>
                <a:sym typeface="Arial"/>
              </a:rPr>
              <a:t>Fortalecer las capacidades pedagógicas del equipo directivo  en la Estrategia Nacional de </a:t>
            </a:r>
            <a:r>
              <a:rPr lang="es-ES" sz="2400" b="1" dirty="0">
                <a:solidFill>
                  <a:srgbClr val="002060"/>
                </a:solidFill>
                <a:effectLst/>
                <a:latin typeface="Segoe UI"/>
                <a:sym typeface="Arial"/>
              </a:rPr>
              <a:t>Refuerzo Escolar </a:t>
            </a:r>
            <a:r>
              <a:rPr lang="es-ES" sz="2400" dirty="0">
                <a:solidFill>
                  <a:srgbClr val="002060"/>
                </a:solidFill>
                <a:effectLst/>
                <a:latin typeface="Segoe UI"/>
                <a:sym typeface="Arial"/>
              </a:rPr>
              <a:t>para estudiantes de los niveles de Educación Primaria y Secundaria de Educación Básica de la UGEL Huaraz</a:t>
            </a:r>
          </a:p>
        </p:txBody>
      </p:sp>
      <p:sp>
        <p:nvSpPr>
          <p:cNvPr id="14" name="Google Shape;114;p3"/>
          <p:cNvSpPr/>
          <p:nvPr/>
        </p:nvSpPr>
        <p:spPr>
          <a:xfrm>
            <a:off x="4044320" y="157366"/>
            <a:ext cx="3575058" cy="24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t" anchorCtr="0">
            <a:noAutofit/>
          </a:bodyPr>
          <a:lstStyle/>
          <a:p>
            <a:pPr marL="341220" indent="-341220" algn="ctr" defTabSz="909919" rtl="0">
              <a:buClr>
                <a:srgbClr val="000000"/>
              </a:buClr>
              <a:buSzPts val="1500"/>
            </a:pPr>
            <a:r>
              <a:rPr lang="es-ES" sz="1119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Calibri"/>
                <a:sym typeface="Calibri"/>
              </a:rPr>
              <a:t>Asistencia Técnica a Directivos y docentes 2025</a:t>
            </a:r>
          </a:p>
          <a:p>
            <a:pPr marL="341220" indent="-341220" algn="ctr" defTabSz="909919" rtl="0">
              <a:buClr>
                <a:srgbClr val="000000"/>
              </a:buClr>
              <a:buSzPts val="1500"/>
            </a:pPr>
            <a:endParaRPr sz="1045" dirty="0">
              <a:solidFill>
                <a:prstClr val="white">
                  <a:lumMod val="50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5B5C2543-6A9D-4104-BF70-398B32876DFF}"/>
              </a:ext>
            </a:extLst>
          </p:cNvPr>
          <p:cNvSpPr txBox="1">
            <a:spLocks/>
          </p:cNvSpPr>
          <p:nvPr/>
        </p:nvSpPr>
        <p:spPr>
          <a:xfrm>
            <a:off x="757709" y="1038339"/>
            <a:ext cx="7525320" cy="1679965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2440">
              <a:spcBef>
                <a:spcPts val="746"/>
              </a:spcBef>
              <a:buNone/>
              <a:defRPr/>
            </a:pPr>
            <a:endParaRPr lang="es-ES" sz="4213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682440">
              <a:spcBef>
                <a:spcPts val="746"/>
              </a:spcBef>
              <a:buNone/>
              <a:defRPr/>
            </a:pPr>
            <a:r>
              <a:rPr lang="es-ES" sz="4179" b="1" dirty="0">
                <a:solidFill>
                  <a:prstClr val="white"/>
                </a:solidFill>
                <a:latin typeface="Calibri" panose="020F0502020204030204"/>
              </a:rPr>
              <a:t>¿QUÉ ES EL REFUERZO ESCOLAR?</a:t>
            </a:r>
            <a:endParaRPr lang="es-PE" sz="4179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ctr" defTabSz="682440">
              <a:spcBef>
                <a:spcPts val="746"/>
              </a:spcBef>
              <a:buNone/>
              <a:defRPr/>
            </a:pPr>
            <a:endParaRPr lang="es-ES" sz="4213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indent="0" algn="ctr" defTabSz="682440">
              <a:spcBef>
                <a:spcPts val="746"/>
              </a:spcBef>
              <a:buNone/>
              <a:defRPr/>
            </a:pPr>
            <a:endParaRPr lang="es-PE" sz="421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CD5979AF-0680-4345-BFE6-4D70FE3F2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96" y="2828790"/>
            <a:ext cx="3480121" cy="198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278775-AB82-4490-ABBB-13C4375E3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0" y="139898"/>
            <a:ext cx="1880182" cy="4136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E0F1AC-A8E5-7BEB-DFD6-F03547969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0" b="97314" l="3602" r="98230">
                        <a14:foregroundMark x1="36325" y1="10867" x2="25885" y2="17155"/>
                        <a14:foregroundMark x1="25885" y1="17155" x2="12882" y2="37179"/>
                        <a14:foregroundMark x1="12882" y1="37179" x2="12393" y2="40659"/>
                        <a14:foregroundMark x1="18742" y1="18071" x2="18742" y2="18071"/>
                        <a14:foregroundMark x1="17766" y1="18681" x2="17766" y2="18681"/>
                        <a14:foregroundMark x1="17766" y1="18681" x2="7753" y2="38584"/>
                        <a14:foregroundMark x1="7753" y1="38584" x2="6899" y2="50244"/>
                        <a14:foregroundMark x1="6899" y1="50244" x2="8974" y2="53602"/>
                        <a14:foregroundMark x1="7387" y1="54396" x2="17460" y2="76801"/>
                        <a14:foregroundMark x1="17460" y1="76801" x2="23993" y2="85714"/>
                        <a14:foregroundMark x1="23993" y1="85714" x2="39744" y2="93346"/>
                        <a14:foregroundMark x1="3785" y1="81563" x2="32723" y2="90720"/>
                        <a14:foregroundMark x1="6960" y1="95543" x2="63065" y2="92735"/>
                        <a14:foregroundMark x1="96398" y1="96337" x2="57875" y2="82540"/>
                        <a14:foregroundMark x1="82418" y1="80525" x2="91209" y2="57509"/>
                        <a14:foregroundMark x1="91209" y1="57509" x2="92430" y2="44994"/>
                        <a14:foregroundMark x1="90415" y1="40049" x2="82845" y2="30830"/>
                        <a14:foregroundMark x1="82845" y1="30830" x2="58913" y2="18498"/>
                        <a14:foregroundMark x1="58913" y1="18498" x2="41514" y2="16300"/>
                        <a14:foregroundMark x1="70635" y1="14896" x2="58425" y2="9951"/>
                        <a14:foregroundMark x1="58425" y1="9951" x2="31807" y2="12149"/>
                        <a14:foregroundMark x1="31807" y1="12149" x2="26557" y2="14896"/>
                        <a14:foregroundMark x1="49878" y1="13675" x2="37546" y2="14652"/>
                        <a14:foregroundMark x1="37546" y1="14652" x2="25824" y2="22527"/>
                        <a14:foregroundMark x1="25824" y1="22527" x2="10806" y2="47619"/>
                        <a14:foregroundMark x1="12576" y1="50427" x2="14713" y2="63309"/>
                        <a14:foregroundMark x1="14713" y1="63309" x2="26313" y2="82173"/>
                        <a14:foregroundMark x1="26313" y1="82173" x2="31136" y2="83150"/>
                        <a14:foregroundMark x1="6410" y1="59402" x2="16300" y2="78388"/>
                        <a14:foregroundMark x1="16300" y1="78388" x2="25153" y2="83150"/>
                        <a14:foregroundMark x1="94994" y1="52991" x2="85653" y2="72955"/>
                        <a14:foregroundMark x1="85653" y1="72955" x2="85653" y2="72955"/>
                        <a14:foregroundMark x1="88828" y1="52808" x2="78022" y2="85165"/>
                        <a14:foregroundMark x1="94628" y1="61172" x2="87851" y2="74786"/>
                        <a14:foregroundMark x1="93407" y1="42613" x2="85653" y2="22650"/>
                        <a14:foregroundMark x1="85653" y1="22650" x2="85653" y2="22650"/>
                        <a14:foregroundMark x1="83455" y1="22466" x2="68254" y2="10317"/>
                        <a14:foregroundMark x1="74237" y1="23077" x2="54029" y2="13736"/>
                        <a14:foregroundMark x1="54029" y1="13736" x2="51893" y2="13675"/>
                        <a14:foregroundMark x1="75031" y1="20085" x2="90232" y2="39805"/>
                        <a14:foregroundMark x1="86020" y1="31624" x2="92002" y2="51038"/>
                        <a14:foregroundMark x1="74847" y1="97314" x2="41941" y2="97131"/>
                        <a14:foregroundMark x1="6593" y1="38339" x2="4762" y2="44933"/>
                        <a14:foregroundMark x1="98230" y1="80952" x2="98230" y2="80952"/>
                        <a14:foregroundMark x1="81685" y1="49023" x2="72100" y2="46398"/>
                        <a14:foregroundMark x1="53785" y1="5983" x2="46825" y2="5800"/>
                        <a14:foregroundMark x1="44261" y1="6044" x2="36203" y2="7875"/>
                        <a14:foregroundMark x1="56532" y1="6288" x2="66789" y2="8425"/>
                        <a14:foregroundMark x1="88095" y1="25580" x2="90781" y2="31136"/>
                        <a14:foregroundMark x1="93101" y1="34860" x2="94750" y2="40842"/>
                        <a14:foregroundMark x1="95421" y1="44139" x2="96215" y2="51160"/>
                        <a14:foregroundMark x1="4579" y1="48474" x2="4518" y2="53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9796" y="122876"/>
            <a:ext cx="672537" cy="672537"/>
          </a:xfrm>
          <a:prstGeom prst="rect">
            <a:avLst/>
          </a:prstGeom>
        </p:spPr>
      </p:pic>
      <p:sp>
        <p:nvSpPr>
          <p:cNvPr id="7" name="Google Shape;114;p3"/>
          <p:cNvSpPr/>
          <p:nvPr/>
        </p:nvSpPr>
        <p:spPr>
          <a:xfrm>
            <a:off x="4035014" y="139898"/>
            <a:ext cx="3575058" cy="24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t" anchorCtr="0">
            <a:noAutofit/>
          </a:bodyPr>
          <a:lstStyle/>
          <a:p>
            <a:pPr marL="341220" indent="-341220" algn="ctr">
              <a:buSzPts val="1500"/>
            </a:pPr>
            <a:r>
              <a:rPr lang="es-ES" sz="1119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Asistencia Técnica a Directivos y docentes 2025</a:t>
            </a:r>
          </a:p>
          <a:p>
            <a:pPr marL="341220" indent="-341220" algn="ctr">
              <a:buSzPts val="1500"/>
            </a:pPr>
            <a:endParaRPr sz="104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8526" y="709720"/>
            <a:ext cx="6501867" cy="36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79541">
              <a:defRPr/>
            </a:pPr>
            <a:r>
              <a:rPr lang="es-ES" sz="1784" b="1" kern="1200" dirty="0">
                <a:solidFill>
                  <a:srgbClr val="253E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¿QUÉ ES EL REFUERZO ESCOLAR EN EL MARCO DE LA RVM 045?</a:t>
            </a:r>
            <a:endParaRPr lang="es-PE" sz="1784" b="1" kern="1200" dirty="0">
              <a:solidFill>
                <a:srgbClr val="253E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E25E281-CF65-46C3-9BE6-6B5E7D47EDF2}"/>
              </a:ext>
            </a:extLst>
          </p:cNvPr>
          <p:cNvSpPr/>
          <p:nvPr/>
        </p:nvSpPr>
        <p:spPr>
          <a:xfrm>
            <a:off x="741729" y="1346809"/>
            <a:ext cx="3228861" cy="119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79541">
              <a:defRPr/>
            </a:pPr>
            <a:r>
              <a:rPr lang="es-E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Refuerzo Escolar es una estrategia que consiste en desarrollar </a:t>
            </a:r>
            <a:r>
              <a:rPr lang="es-ES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pedagógicas y de gestión</a:t>
            </a:r>
            <a:endParaRPr lang="es-PE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ACCC785-5C4A-4DAA-BD69-634D7D154B20}"/>
              </a:ext>
            </a:extLst>
          </p:cNvPr>
          <p:cNvSpPr/>
          <p:nvPr/>
        </p:nvSpPr>
        <p:spPr>
          <a:xfrm>
            <a:off x="170518" y="3849051"/>
            <a:ext cx="2261824" cy="1125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79541">
              <a:defRPr/>
            </a:pPr>
            <a:r>
              <a:rPr lang="es-ES" sz="1343" b="1" kern="1200" dirty="0">
                <a:solidFill>
                  <a:prstClr val="black"/>
                </a:solidFill>
                <a:latin typeface="Calibri Light"/>
                <a:ea typeface="+mn-ea"/>
                <a:cs typeface="+mn-cs"/>
              </a:rPr>
              <a:t>Tiene un enfoque territorial, a fin de que las gestiones de los actores, las formas de participación se realizan a nivel de las IGEDS </a:t>
            </a:r>
            <a:endParaRPr lang="es-ES" sz="1343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279A71F-DFA5-48C4-B606-9145185202D6}"/>
              </a:ext>
            </a:extLst>
          </p:cNvPr>
          <p:cNvSpPr/>
          <p:nvPr/>
        </p:nvSpPr>
        <p:spPr>
          <a:xfrm>
            <a:off x="2686183" y="3739945"/>
            <a:ext cx="3445226" cy="1378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393" dirty="0"/>
              <a:t>Es un proceso pedagógico planificado y </a:t>
            </a:r>
            <a:r>
              <a:rPr lang="es-PE" sz="1393" b="1" dirty="0"/>
              <a:t>diferenciado</a:t>
            </a:r>
            <a:r>
              <a:rPr lang="es-PE" sz="1393" dirty="0"/>
              <a:t> que tiene por finalidad responder a </a:t>
            </a:r>
            <a:r>
              <a:rPr lang="es-PE" sz="1393" b="1" dirty="0"/>
              <a:t>las necesidades de aprendizaje identificadas </a:t>
            </a:r>
            <a:r>
              <a:rPr lang="es-PE" sz="1393" dirty="0"/>
              <a:t>en los estudiantes, según su grado/ciclo en el nivel primaria y secundaria.</a:t>
            </a:r>
            <a:endParaRPr lang="es-PE" sz="1393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85FA20A-DB15-4CB8-B30B-3E35D26D3531}"/>
              </a:ext>
            </a:extLst>
          </p:cNvPr>
          <p:cNvSpPr/>
          <p:nvPr/>
        </p:nvSpPr>
        <p:spPr>
          <a:xfrm>
            <a:off x="4227654" y="1050200"/>
            <a:ext cx="3687415" cy="177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393" dirty="0"/>
              <a:t>Para el desarrollo de los aprendizajes se contempla una </a:t>
            </a:r>
            <a:r>
              <a:rPr lang="es-MX" sz="1393" b="1" dirty="0"/>
              <a:t>evaluación diagnóstica</a:t>
            </a:r>
            <a:r>
              <a:rPr lang="es-MX" sz="1393" dirty="0"/>
              <a:t>, para la</a:t>
            </a:r>
            <a:r>
              <a:rPr lang="es-MX" dirty="0"/>
              <a:t> </a:t>
            </a:r>
            <a:r>
              <a:rPr lang="es-MX" b="1" dirty="0"/>
              <a:t>identificación del nivel real de aprendizaje</a:t>
            </a:r>
            <a:r>
              <a:rPr lang="es-MX" dirty="0"/>
              <a:t> del estudiante,</a:t>
            </a:r>
            <a:r>
              <a:rPr lang="es-MX" sz="1393" dirty="0"/>
              <a:t> como </a:t>
            </a:r>
            <a:r>
              <a:rPr lang="es-MX" sz="1393" b="1" dirty="0"/>
              <a:t>punto de partida </a:t>
            </a:r>
            <a:r>
              <a:rPr lang="es-MX" sz="1393" dirty="0"/>
              <a:t>(al inicio de la intervención) y </a:t>
            </a:r>
            <a:r>
              <a:rPr lang="es-MX" sz="1393" b="1" dirty="0"/>
              <a:t>durante el proceso</a:t>
            </a:r>
            <a:r>
              <a:rPr lang="es-MX" sz="1393" dirty="0"/>
              <a:t>.</a:t>
            </a:r>
            <a:endParaRPr lang="es-PE" sz="1393" dirty="0"/>
          </a:p>
        </p:txBody>
      </p:sp>
      <p:grpSp>
        <p:nvGrpSpPr>
          <p:cNvPr id="156" name="Group 66">
            <a:extLst>
              <a:ext uri="{FF2B5EF4-FFF2-40B4-BE49-F238E27FC236}">
                <a16:creationId xmlns:a16="http://schemas.microsoft.com/office/drawing/2014/main" id="{36C07E54-A5F1-4AAE-ABDB-B3D669D9F432}"/>
              </a:ext>
            </a:extLst>
          </p:cNvPr>
          <p:cNvGrpSpPr/>
          <p:nvPr/>
        </p:nvGrpSpPr>
        <p:grpSpPr>
          <a:xfrm rot="16200000">
            <a:off x="6649108" y="2186345"/>
            <a:ext cx="3800695" cy="1093899"/>
            <a:chOff x="3960971" y="2767117"/>
            <a:chExt cx="4267200" cy="1321489"/>
          </a:xfrm>
        </p:grpSpPr>
        <p:sp>
          <p:nvSpPr>
            <p:cNvPr id="157" name="Freeform: Shape 67">
              <a:extLst>
                <a:ext uri="{FF2B5EF4-FFF2-40B4-BE49-F238E27FC236}">
                  <a16:creationId xmlns:a16="http://schemas.microsoft.com/office/drawing/2014/main" id="{6A1293B5-E765-4ECD-9BA9-01CD51F948BF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892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68">
              <a:extLst>
                <a:ext uri="{FF2B5EF4-FFF2-40B4-BE49-F238E27FC236}">
                  <a16:creationId xmlns:a16="http://schemas.microsoft.com/office/drawing/2014/main" id="{7BDC081F-347A-4DC9-B44A-63CFB12B5079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892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: Shape 69">
              <a:extLst>
                <a:ext uri="{FF2B5EF4-FFF2-40B4-BE49-F238E27FC236}">
                  <a16:creationId xmlns:a16="http://schemas.microsoft.com/office/drawing/2014/main" id="{6C76A205-1109-41D7-900A-18B1282CB223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892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: Shape 70">
              <a:extLst>
                <a:ext uri="{FF2B5EF4-FFF2-40B4-BE49-F238E27FC236}">
                  <a16:creationId xmlns:a16="http://schemas.microsoft.com/office/drawing/2014/main" id="{38299FE3-FCB4-42CE-B6EE-796673338293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892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1" name="Graphic 3">
            <a:extLst>
              <a:ext uri="{FF2B5EF4-FFF2-40B4-BE49-F238E27FC236}">
                <a16:creationId xmlns:a16="http://schemas.microsoft.com/office/drawing/2014/main" id="{50187CC4-AFF9-48D9-9389-78D24CAE8767}"/>
              </a:ext>
            </a:extLst>
          </p:cNvPr>
          <p:cNvGrpSpPr/>
          <p:nvPr/>
        </p:nvGrpSpPr>
        <p:grpSpPr>
          <a:xfrm rot="21305829" flipH="1">
            <a:off x="204308" y="2422688"/>
            <a:ext cx="1032727" cy="834944"/>
            <a:chOff x="8338752" y="1211990"/>
            <a:chExt cx="3851961" cy="3114252"/>
          </a:xfrm>
        </p:grpSpPr>
        <p:sp>
          <p:nvSpPr>
            <p:cNvPr id="162" name="Freeform: Shape 83">
              <a:extLst>
                <a:ext uri="{FF2B5EF4-FFF2-40B4-BE49-F238E27FC236}">
                  <a16:creationId xmlns:a16="http://schemas.microsoft.com/office/drawing/2014/main" id="{C1223141-0CB7-4690-A6FD-E73894CA9304}"/>
                </a:ext>
              </a:extLst>
            </p:cNvPr>
            <p:cNvSpPr/>
            <p:nvPr/>
          </p:nvSpPr>
          <p:spPr>
            <a:xfrm>
              <a:off x="8338752" y="1211990"/>
              <a:ext cx="3831088" cy="3114252"/>
            </a:xfrm>
            <a:custGeom>
              <a:avLst/>
              <a:gdLst>
                <a:gd name="connsiteX0" fmla="*/ 3817888 w 3831088"/>
                <a:gd name="connsiteY0" fmla="*/ 722004 h 3114252"/>
                <a:gd name="connsiteX1" fmla="*/ 3452269 w 3831088"/>
                <a:gd name="connsiteY1" fmla="*/ 280008 h 3114252"/>
                <a:gd name="connsiteX2" fmla="*/ 2264893 w 3831088"/>
                <a:gd name="connsiteY2" fmla="*/ 2082 h 3114252"/>
                <a:gd name="connsiteX3" fmla="*/ 1600132 w 3831088"/>
                <a:gd name="connsiteY3" fmla="*/ 195852 h 3114252"/>
                <a:gd name="connsiteX4" fmla="*/ 1027306 w 3831088"/>
                <a:gd name="connsiteY4" fmla="*/ 642091 h 3114252"/>
                <a:gd name="connsiteX5" fmla="*/ 513884 w 3831088"/>
                <a:gd name="connsiteY5" fmla="*/ 1130054 h 3114252"/>
                <a:gd name="connsiteX6" fmla="*/ 66231 w 3831088"/>
                <a:gd name="connsiteY6" fmla="*/ 1725510 h 3114252"/>
                <a:gd name="connsiteX7" fmla="*/ 25921 w 3831088"/>
                <a:gd name="connsiteY7" fmla="*/ 2132146 h 3114252"/>
                <a:gd name="connsiteX8" fmla="*/ 907790 w 3831088"/>
                <a:gd name="connsiteY8" fmla="*/ 2922787 h 3114252"/>
                <a:gd name="connsiteX9" fmla="*/ 1745106 w 3831088"/>
                <a:gd name="connsiteY9" fmla="*/ 3109486 h 3114252"/>
                <a:gd name="connsiteX10" fmla="*/ 2197710 w 3831088"/>
                <a:gd name="connsiteY10" fmla="*/ 2873283 h 3114252"/>
                <a:gd name="connsiteX11" fmla="*/ 2551306 w 3831088"/>
                <a:gd name="connsiteY11" fmla="*/ 2477255 h 3114252"/>
                <a:gd name="connsiteX12" fmla="*/ 3064728 w 3831088"/>
                <a:gd name="connsiteY12" fmla="*/ 1989293 h 3114252"/>
                <a:gd name="connsiteX13" fmla="*/ 3629068 w 3831088"/>
                <a:gd name="connsiteY13" fmla="*/ 1458898 h 3114252"/>
                <a:gd name="connsiteX14" fmla="*/ 3817888 w 3831088"/>
                <a:gd name="connsiteY14" fmla="*/ 1005588 h 3114252"/>
                <a:gd name="connsiteX15" fmla="*/ 3817888 w 3831088"/>
                <a:gd name="connsiteY15" fmla="*/ 722004 h 311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1088" h="3114252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rgbClr val="000000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84">
              <a:extLst>
                <a:ext uri="{FF2B5EF4-FFF2-40B4-BE49-F238E27FC236}">
                  <a16:creationId xmlns:a16="http://schemas.microsoft.com/office/drawing/2014/main" id="{E8F19A5C-F75F-4FEC-80FA-F219AC048FA8}"/>
                </a:ext>
              </a:extLst>
            </p:cNvPr>
            <p:cNvSpPr/>
            <p:nvPr/>
          </p:nvSpPr>
          <p:spPr>
            <a:xfrm>
              <a:off x="8338752" y="1947152"/>
              <a:ext cx="1882301" cy="1882825"/>
            </a:xfrm>
            <a:custGeom>
              <a:avLst/>
              <a:gdLst>
                <a:gd name="connsiteX0" fmla="*/ 1040743 w 1882301"/>
                <a:gd name="connsiteY0" fmla="*/ 1158660 h 1882825"/>
                <a:gd name="connsiteX1" fmla="*/ 1544970 w 1882301"/>
                <a:gd name="connsiteY1" fmla="*/ 517237 h 1882825"/>
                <a:gd name="connsiteX2" fmla="*/ 1882302 w 1882301"/>
                <a:gd name="connsiteY2" fmla="*/ 8765 h 1882825"/>
                <a:gd name="connsiteX3" fmla="*/ 1492638 w 1882301"/>
                <a:gd name="connsiteY3" fmla="*/ 143839 h 1882825"/>
                <a:gd name="connsiteX4" fmla="*/ 1486981 w 1882301"/>
                <a:gd name="connsiteY4" fmla="*/ 149497 h 1882825"/>
                <a:gd name="connsiteX5" fmla="*/ 1482030 w 1882301"/>
                <a:gd name="connsiteY5" fmla="*/ 143132 h 1882825"/>
                <a:gd name="connsiteX6" fmla="*/ 915569 w 1882301"/>
                <a:gd name="connsiteY6" fmla="*/ 12301 h 1882825"/>
                <a:gd name="connsiteX7" fmla="*/ 513884 w 1882301"/>
                <a:gd name="connsiteY7" fmla="*/ 395600 h 1882825"/>
                <a:gd name="connsiteX8" fmla="*/ 66231 w 1882301"/>
                <a:gd name="connsiteY8" fmla="*/ 991056 h 1882825"/>
                <a:gd name="connsiteX9" fmla="*/ 25921 w 1882301"/>
                <a:gd name="connsiteY9" fmla="*/ 1397692 h 1882825"/>
                <a:gd name="connsiteX10" fmla="*/ 375274 w 1882301"/>
                <a:gd name="connsiteY10" fmla="*/ 1727950 h 1882825"/>
                <a:gd name="connsiteX11" fmla="*/ 673710 w 1882301"/>
                <a:gd name="connsiteY11" fmla="*/ 1882826 h 1882825"/>
                <a:gd name="connsiteX12" fmla="*/ 937492 w 1882301"/>
                <a:gd name="connsiteY12" fmla="*/ 1276762 h 1882825"/>
                <a:gd name="connsiteX13" fmla="*/ 1040743 w 1882301"/>
                <a:gd name="connsiteY13" fmla="*/ 1158660 h 188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2301" h="1882825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85">
              <a:extLst>
                <a:ext uri="{FF2B5EF4-FFF2-40B4-BE49-F238E27FC236}">
                  <a16:creationId xmlns:a16="http://schemas.microsoft.com/office/drawing/2014/main" id="{415CA58A-BDE2-45F9-B093-4684545672A6}"/>
                </a:ext>
              </a:extLst>
            </p:cNvPr>
            <p:cNvSpPr/>
            <p:nvPr/>
          </p:nvSpPr>
          <p:spPr>
            <a:xfrm>
              <a:off x="9018827" y="1959453"/>
              <a:ext cx="2123698" cy="2134891"/>
            </a:xfrm>
            <a:custGeom>
              <a:avLst/>
              <a:gdLst>
                <a:gd name="connsiteX0" fmla="*/ 1260924 w 2123698"/>
                <a:gd name="connsiteY0" fmla="*/ 313286 h 2134891"/>
                <a:gd name="connsiteX1" fmla="*/ 1253852 w 2123698"/>
                <a:gd name="connsiteY1" fmla="*/ 310458 h 2134891"/>
                <a:gd name="connsiteX2" fmla="*/ 1256681 w 2123698"/>
                <a:gd name="connsiteY2" fmla="*/ 303386 h 2134891"/>
                <a:gd name="connsiteX3" fmla="*/ 1261631 w 2123698"/>
                <a:gd name="connsiteY3" fmla="*/ 292071 h 2134891"/>
                <a:gd name="connsiteX4" fmla="*/ 1292041 w 2123698"/>
                <a:gd name="connsiteY4" fmla="*/ 71426 h 2134891"/>
                <a:gd name="connsiteX5" fmla="*/ 1216371 w 2123698"/>
                <a:gd name="connsiteY5" fmla="*/ 0 h 2134891"/>
                <a:gd name="connsiteX6" fmla="*/ 877626 w 2123698"/>
                <a:gd name="connsiteY6" fmla="*/ 510593 h 2134891"/>
                <a:gd name="connsiteX7" fmla="*/ 371276 w 2123698"/>
                <a:gd name="connsiteY7" fmla="*/ 1155553 h 2134891"/>
                <a:gd name="connsiteX8" fmla="*/ 268733 w 2123698"/>
                <a:gd name="connsiteY8" fmla="*/ 1272239 h 2134891"/>
                <a:gd name="connsiteX9" fmla="*/ 7072 w 2123698"/>
                <a:gd name="connsiteY9" fmla="*/ 1874060 h 2134891"/>
                <a:gd name="connsiteX10" fmla="*/ 0 w 2123698"/>
                <a:gd name="connsiteY10" fmla="*/ 1872646 h 2134891"/>
                <a:gd name="connsiteX11" fmla="*/ 438459 w 2123698"/>
                <a:gd name="connsiteY11" fmla="*/ 2050151 h 2134891"/>
                <a:gd name="connsiteX12" fmla="*/ 1079883 w 2123698"/>
                <a:gd name="connsiteY12" fmla="*/ 2116627 h 2134891"/>
                <a:gd name="connsiteX13" fmla="*/ 1440551 w 2123698"/>
                <a:gd name="connsiteY13" fmla="*/ 1869110 h 2134891"/>
                <a:gd name="connsiteX14" fmla="*/ 2023985 w 2123698"/>
                <a:gd name="connsiteY14" fmla="*/ 988655 h 2134891"/>
                <a:gd name="connsiteX15" fmla="*/ 2123699 w 2123698"/>
                <a:gd name="connsiteY15" fmla="*/ 858532 h 2134891"/>
                <a:gd name="connsiteX16" fmla="*/ 1260924 w 2123698"/>
                <a:gd name="connsiteY16" fmla="*/ 313286 h 213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3698" h="2134891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86">
              <a:extLst>
                <a:ext uri="{FF2B5EF4-FFF2-40B4-BE49-F238E27FC236}">
                  <a16:creationId xmlns:a16="http://schemas.microsoft.com/office/drawing/2014/main" id="{6A465EB3-BB41-4C93-92A5-1DB41E2CC7A6}"/>
                </a:ext>
              </a:extLst>
            </p:cNvPr>
            <p:cNvSpPr/>
            <p:nvPr/>
          </p:nvSpPr>
          <p:spPr>
            <a:xfrm>
              <a:off x="9256172" y="2170520"/>
              <a:ext cx="815663" cy="1058343"/>
            </a:xfrm>
            <a:custGeom>
              <a:avLst/>
              <a:gdLst>
                <a:gd name="connsiteX0" fmla="*/ 123323 w 815663"/>
                <a:gd name="connsiteY0" fmla="*/ 935292 h 1058343"/>
                <a:gd name="connsiteX1" fmla="*/ 627551 w 815663"/>
                <a:gd name="connsiteY1" fmla="*/ 293869 h 1058343"/>
                <a:gd name="connsiteX2" fmla="*/ 815664 w 815663"/>
                <a:gd name="connsiteY2" fmla="*/ 1798 h 1058343"/>
                <a:gd name="connsiteX3" fmla="*/ 263346 w 815663"/>
                <a:gd name="connsiteY3" fmla="*/ 411970 h 1058343"/>
                <a:gd name="connsiteX4" fmla="*/ 16536 w 815663"/>
                <a:gd name="connsiteY4" fmla="*/ 1058344 h 1058343"/>
                <a:gd name="connsiteX5" fmla="*/ 20072 w 815663"/>
                <a:gd name="connsiteY5" fmla="*/ 1053393 h 1058343"/>
                <a:gd name="connsiteX6" fmla="*/ 123323 w 815663"/>
                <a:gd name="connsiteY6" fmla="*/ 935292 h 105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663" h="1058343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87">
              <a:extLst>
                <a:ext uri="{FF2B5EF4-FFF2-40B4-BE49-F238E27FC236}">
                  <a16:creationId xmlns:a16="http://schemas.microsoft.com/office/drawing/2014/main" id="{A2071742-47CA-4632-BC00-295888F18C02}"/>
                </a:ext>
              </a:extLst>
            </p:cNvPr>
            <p:cNvSpPr/>
            <p:nvPr/>
          </p:nvSpPr>
          <p:spPr>
            <a:xfrm>
              <a:off x="9281195" y="2175854"/>
              <a:ext cx="868199" cy="1097283"/>
            </a:xfrm>
            <a:custGeom>
              <a:avLst/>
              <a:gdLst>
                <a:gd name="connsiteX0" fmla="*/ 14144 w 868199"/>
                <a:gd name="connsiteY0" fmla="*/ 1079176 h 1097283"/>
                <a:gd name="connsiteX1" fmla="*/ 604650 w 868199"/>
                <a:gd name="connsiteY1" fmla="*/ 685270 h 1097283"/>
                <a:gd name="connsiteX2" fmla="*/ 828829 w 868199"/>
                <a:gd name="connsiteY2" fmla="*/ 12022 h 1097283"/>
                <a:gd name="connsiteX3" fmla="*/ 805493 w 868199"/>
                <a:gd name="connsiteY3" fmla="*/ 0 h 1097283"/>
                <a:gd name="connsiteX4" fmla="*/ 615258 w 868199"/>
                <a:gd name="connsiteY4" fmla="*/ 294899 h 1097283"/>
                <a:gd name="connsiteX5" fmla="*/ 108908 w 868199"/>
                <a:gd name="connsiteY5" fmla="*/ 939859 h 1097283"/>
                <a:gd name="connsiteX6" fmla="*/ 6365 w 868199"/>
                <a:gd name="connsiteY6" fmla="*/ 1056546 h 1097283"/>
                <a:gd name="connsiteX7" fmla="*/ 0 w 868199"/>
                <a:gd name="connsiteY7" fmla="*/ 1065739 h 1097283"/>
                <a:gd name="connsiteX8" fmla="*/ 14144 w 868199"/>
                <a:gd name="connsiteY8" fmla="*/ 1079176 h 109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8199" h="1097283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88">
              <a:extLst>
                <a:ext uri="{FF2B5EF4-FFF2-40B4-BE49-F238E27FC236}">
                  <a16:creationId xmlns:a16="http://schemas.microsoft.com/office/drawing/2014/main" id="{05FDD24E-C25B-41BE-AEEC-EE388EE37699}"/>
                </a:ext>
              </a:extLst>
            </p:cNvPr>
            <p:cNvSpPr/>
            <p:nvPr/>
          </p:nvSpPr>
          <p:spPr>
            <a:xfrm>
              <a:off x="9267758" y="1211990"/>
              <a:ext cx="2922955" cy="1595386"/>
            </a:xfrm>
            <a:custGeom>
              <a:avLst/>
              <a:gdLst>
                <a:gd name="connsiteX0" fmla="*/ 2888882 w 2922955"/>
                <a:gd name="connsiteY0" fmla="*/ 722004 h 1595386"/>
                <a:gd name="connsiteX1" fmla="*/ 2523264 w 2922955"/>
                <a:gd name="connsiteY1" fmla="*/ 280008 h 1595386"/>
                <a:gd name="connsiteX2" fmla="*/ 1335887 w 2922955"/>
                <a:gd name="connsiteY2" fmla="*/ 2082 h 1595386"/>
                <a:gd name="connsiteX3" fmla="*/ 671126 w 2922955"/>
                <a:gd name="connsiteY3" fmla="*/ 195852 h 1595386"/>
                <a:gd name="connsiteX4" fmla="*/ 98300 w 2922955"/>
                <a:gd name="connsiteY4" fmla="*/ 642091 h 1595386"/>
                <a:gd name="connsiteX5" fmla="*/ 0 w 2922955"/>
                <a:gd name="connsiteY5" fmla="*/ 734026 h 1595386"/>
                <a:gd name="connsiteX6" fmla="*/ 559389 w 2922955"/>
                <a:gd name="connsiteY6" fmla="*/ 863442 h 1595386"/>
                <a:gd name="connsiteX7" fmla="*/ 967440 w 2922955"/>
                <a:gd name="connsiteY7" fmla="*/ 732612 h 1595386"/>
                <a:gd name="connsiteX8" fmla="*/ 968147 w 2922955"/>
                <a:gd name="connsiteY8" fmla="*/ 732612 h 1595386"/>
                <a:gd name="connsiteX9" fmla="*/ 1057253 w 2922955"/>
                <a:gd name="connsiteY9" fmla="*/ 813939 h 1595386"/>
                <a:gd name="connsiteX10" fmla="*/ 1026136 w 2922955"/>
                <a:gd name="connsiteY10" fmla="*/ 1045898 h 1595386"/>
                <a:gd name="connsiteX11" fmla="*/ 1024722 w 2922955"/>
                <a:gd name="connsiteY11" fmla="*/ 1050141 h 1595386"/>
                <a:gd name="connsiteX12" fmla="*/ 1884668 w 2922955"/>
                <a:gd name="connsiteY12" fmla="*/ 1595386 h 1595386"/>
                <a:gd name="connsiteX13" fmla="*/ 2581960 w 2922955"/>
                <a:gd name="connsiteY13" fmla="*/ 1103888 h 1595386"/>
                <a:gd name="connsiteX14" fmla="*/ 2888882 w 2922955"/>
                <a:gd name="connsiteY14" fmla="*/ 722004 h 15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2955" h="1595386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chemeClr val="accent5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89">
              <a:extLst>
                <a:ext uri="{FF2B5EF4-FFF2-40B4-BE49-F238E27FC236}">
                  <a16:creationId xmlns:a16="http://schemas.microsoft.com/office/drawing/2014/main" id="{E548F5BE-1E91-4A45-B65F-CFA9415B6093}"/>
                </a:ext>
              </a:extLst>
            </p:cNvPr>
            <p:cNvSpPr/>
            <p:nvPr/>
          </p:nvSpPr>
          <p:spPr>
            <a:xfrm>
              <a:off x="9012462" y="3829270"/>
              <a:ext cx="7071" cy="2828"/>
            </a:xfrm>
            <a:custGeom>
              <a:avLst/>
              <a:gdLst>
                <a:gd name="connsiteX0" fmla="*/ 0 w 7071"/>
                <a:gd name="connsiteY0" fmla="*/ 1414 h 2828"/>
                <a:gd name="connsiteX1" fmla="*/ 7072 w 7071"/>
                <a:gd name="connsiteY1" fmla="*/ 2829 h 2828"/>
                <a:gd name="connsiteX2" fmla="*/ 707 w 7071"/>
                <a:gd name="connsiteY2" fmla="*/ 0 h 2828"/>
                <a:gd name="connsiteX3" fmla="*/ 0 w 7071"/>
                <a:gd name="connsiteY3" fmla="*/ 1414 h 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71" h="2828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90">
              <a:extLst>
                <a:ext uri="{FF2B5EF4-FFF2-40B4-BE49-F238E27FC236}">
                  <a16:creationId xmlns:a16="http://schemas.microsoft.com/office/drawing/2014/main" id="{78377A53-2916-4B68-BF57-9E879C1AAFB3}"/>
                </a:ext>
              </a:extLst>
            </p:cNvPr>
            <p:cNvSpPr/>
            <p:nvPr/>
          </p:nvSpPr>
          <p:spPr>
            <a:xfrm>
              <a:off x="9233651" y="2347195"/>
              <a:ext cx="817443" cy="889403"/>
            </a:xfrm>
            <a:custGeom>
              <a:avLst/>
              <a:gdLst>
                <a:gd name="connsiteX0" fmla="*/ 676189 w 817443"/>
                <a:gd name="connsiteY0" fmla="*/ 114374 h 889403"/>
                <a:gd name="connsiteX1" fmla="*/ 549977 w 817443"/>
                <a:gd name="connsiteY1" fmla="*/ 559076 h 889403"/>
                <a:gd name="connsiteX2" fmla="*/ 141255 w 817443"/>
                <a:gd name="connsiteY2" fmla="*/ 775029 h 889403"/>
                <a:gd name="connsiteX3" fmla="*/ 267467 w 817443"/>
                <a:gd name="connsiteY3" fmla="*/ 330328 h 889403"/>
                <a:gd name="connsiteX4" fmla="*/ 676189 w 817443"/>
                <a:gd name="connsiteY4" fmla="*/ 114374 h 889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443" h="889403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70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79541">
                <a:defRPr/>
              </a:pPr>
              <a:endParaRPr lang="en-US" sz="1338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0" name="Group 7">
            <a:extLst>
              <a:ext uri="{FF2B5EF4-FFF2-40B4-BE49-F238E27FC236}">
                <a16:creationId xmlns:a16="http://schemas.microsoft.com/office/drawing/2014/main" id="{4E91102C-3691-4893-9DA2-F67994D1FB07}"/>
              </a:ext>
            </a:extLst>
          </p:cNvPr>
          <p:cNvGrpSpPr/>
          <p:nvPr/>
        </p:nvGrpSpPr>
        <p:grpSpPr>
          <a:xfrm>
            <a:off x="961313" y="2129540"/>
            <a:ext cx="7825723" cy="1945214"/>
            <a:chOff x="1427713" y="2852132"/>
            <a:chExt cx="10061655" cy="2617601"/>
          </a:xfrm>
        </p:grpSpPr>
        <p:grpSp>
          <p:nvGrpSpPr>
            <p:cNvPr id="171" name="Group 5">
              <a:extLst>
                <a:ext uri="{FF2B5EF4-FFF2-40B4-BE49-F238E27FC236}">
                  <a16:creationId xmlns:a16="http://schemas.microsoft.com/office/drawing/2014/main" id="{72610A67-C0D1-4D5E-8F58-CAE1A62F8D02}"/>
                </a:ext>
              </a:extLst>
            </p:cNvPr>
            <p:cNvGrpSpPr/>
            <p:nvPr/>
          </p:nvGrpSpPr>
          <p:grpSpPr>
            <a:xfrm>
              <a:off x="1427713" y="2852132"/>
              <a:ext cx="9478349" cy="2617601"/>
              <a:chOff x="2895898" y="2601320"/>
              <a:chExt cx="9478349" cy="2617601"/>
            </a:xfrm>
          </p:grpSpPr>
          <p:sp>
            <p:nvSpPr>
              <p:cNvPr id="173" name="Block Arc 108">
                <a:extLst>
                  <a:ext uri="{FF2B5EF4-FFF2-40B4-BE49-F238E27FC236}">
                    <a16:creationId xmlns:a16="http://schemas.microsoft.com/office/drawing/2014/main" id="{91545AF1-626E-407E-99AA-A660BB84DD4C}"/>
                  </a:ext>
                </a:extLst>
              </p:cNvPr>
              <p:cNvSpPr/>
              <p:nvPr/>
            </p:nvSpPr>
            <p:spPr>
              <a:xfrm>
                <a:off x="10539544" y="3374995"/>
                <a:ext cx="1834703" cy="1834703"/>
              </a:xfrm>
              <a:prstGeom prst="blockArc">
                <a:avLst>
                  <a:gd name="adj1" fmla="val 12399071"/>
                  <a:gd name="adj2" fmla="val 16243311"/>
                  <a:gd name="adj3" fmla="val 6643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79541">
                  <a:defRPr/>
                </a:pPr>
                <a:endParaRPr lang="ko-KR" altLang="en-US" sz="2006" b="1" kern="1200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4" name="Block Arc 109">
                <a:extLst>
                  <a:ext uri="{FF2B5EF4-FFF2-40B4-BE49-F238E27FC236}">
                    <a16:creationId xmlns:a16="http://schemas.microsoft.com/office/drawing/2014/main" id="{A7E6950D-4124-4575-B242-8C989CC91C31}"/>
                  </a:ext>
                </a:extLst>
              </p:cNvPr>
              <p:cNvSpPr/>
              <p:nvPr/>
            </p:nvSpPr>
            <p:spPr>
              <a:xfrm rot="10800000">
                <a:off x="2895898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79541">
                  <a:defRPr/>
                </a:pPr>
                <a:endParaRPr lang="ko-KR" altLang="en-US" sz="2006" b="1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5" name="Block Arc 110">
                <a:extLst>
                  <a:ext uri="{FF2B5EF4-FFF2-40B4-BE49-F238E27FC236}">
                    <a16:creationId xmlns:a16="http://schemas.microsoft.com/office/drawing/2014/main" id="{8542E075-B408-4DA6-ABF4-3788F953403A}"/>
                  </a:ext>
                </a:extLst>
              </p:cNvPr>
              <p:cNvSpPr/>
              <p:nvPr/>
            </p:nvSpPr>
            <p:spPr>
              <a:xfrm>
                <a:off x="747756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79541">
                  <a:defRPr/>
                </a:pPr>
                <a:endParaRPr lang="ko-KR" altLang="en-US" sz="2006" b="1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6" name="Block Arc 111">
                <a:extLst>
                  <a:ext uri="{FF2B5EF4-FFF2-40B4-BE49-F238E27FC236}">
                    <a16:creationId xmlns:a16="http://schemas.microsoft.com/office/drawing/2014/main" id="{D968D297-AD6E-4A43-B3A9-D6B11B2AE84F}"/>
                  </a:ext>
                </a:extLst>
              </p:cNvPr>
              <p:cNvSpPr/>
              <p:nvPr/>
            </p:nvSpPr>
            <p:spPr>
              <a:xfrm>
                <a:off x="4416280" y="3384218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79541">
                  <a:defRPr/>
                </a:pPr>
                <a:endParaRPr lang="ko-KR" altLang="en-US" sz="2006" b="1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7" name="Block Arc 112">
                <a:extLst>
                  <a:ext uri="{FF2B5EF4-FFF2-40B4-BE49-F238E27FC236}">
                    <a16:creationId xmlns:a16="http://schemas.microsoft.com/office/drawing/2014/main" id="{7951EF4F-24E0-476E-8990-382F71748B24}"/>
                  </a:ext>
                </a:extLst>
              </p:cNvPr>
              <p:cNvSpPr/>
              <p:nvPr/>
            </p:nvSpPr>
            <p:spPr>
              <a:xfrm rot="10800000">
                <a:off x="5946920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79541">
                  <a:defRPr/>
                </a:pPr>
                <a:endParaRPr lang="ko-KR" altLang="en-US" sz="2006" b="1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78" name="Block Arc 160">
                <a:extLst>
                  <a:ext uri="{FF2B5EF4-FFF2-40B4-BE49-F238E27FC236}">
                    <a16:creationId xmlns:a16="http://schemas.microsoft.com/office/drawing/2014/main" id="{ED79D80F-7B4D-4FE5-A010-198CF2D67887}"/>
                  </a:ext>
                </a:extLst>
              </p:cNvPr>
              <p:cNvSpPr/>
              <p:nvPr/>
            </p:nvSpPr>
            <p:spPr>
              <a:xfrm rot="10800000">
                <a:off x="9008904" y="2601320"/>
                <a:ext cx="1834703" cy="1834703"/>
              </a:xfrm>
              <a:prstGeom prst="blockArc">
                <a:avLst>
                  <a:gd name="adj1" fmla="val 12399071"/>
                  <a:gd name="adj2" fmla="val 20021087"/>
                  <a:gd name="adj3" fmla="val 648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79541">
                  <a:defRPr/>
                </a:pPr>
                <a:endParaRPr lang="ko-KR" altLang="en-US" sz="2006" b="1" kern="12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172" name="Rectangle 6">
              <a:extLst>
                <a:ext uri="{FF2B5EF4-FFF2-40B4-BE49-F238E27FC236}">
                  <a16:creationId xmlns:a16="http://schemas.microsoft.com/office/drawing/2014/main" id="{7BE7FA88-B496-4556-AA76-9541D2162AF3}"/>
                </a:ext>
              </a:extLst>
            </p:cNvPr>
            <p:cNvSpPr/>
            <p:nvPr/>
          </p:nvSpPr>
          <p:spPr>
            <a:xfrm>
              <a:off x="9988709" y="3625806"/>
              <a:ext cx="1500659" cy="1180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9541">
                <a:defRPr/>
              </a:pPr>
              <a:endParaRPr lang="en-US" sz="1338" b="1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0" name="Oval 115">
            <a:extLst>
              <a:ext uri="{FF2B5EF4-FFF2-40B4-BE49-F238E27FC236}">
                <a16:creationId xmlns:a16="http://schemas.microsoft.com/office/drawing/2014/main" id="{87D4E786-A4AC-47B2-BC53-871BCF546437}"/>
              </a:ext>
            </a:extLst>
          </p:cNvPr>
          <p:cNvSpPr/>
          <p:nvPr/>
        </p:nvSpPr>
        <p:spPr>
          <a:xfrm>
            <a:off x="2436688" y="3214273"/>
            <a:ext cx="515296" cy="5152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541">
              <a:defRPr/>
            </a:pPr>
            <a:endParaRPr lang="ko-KR" altLang="en-US" sz="2006" b="1" kern="120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81" name="Oval 116">
            <a:extLst>
              <a:ext uri="{FF2B5EF4-FFF2-40B4-BE49-F238E27FC236}">
                <a16:creationId xmlns:a16="http://schemas.microsoft.com/office/drawing/2014/main" id="{1CDCC01E-CD8A-4658-9768-63526BC24929}"/>
              </a:ext>
            </a:extLst>
          </p:cNvPr>
          <p:cNvSpPr/>
          <p:nvPr/>
        </p:nvSpPr>
        <p:spPr>
          <a:xfrm>
            <a:off x="1482179" y="2613987"/>
            <a:ext cx="515296" cy="5152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541">
              <a:defRPr/>
            </a:pPr>
            <a:endParaRPr lang="ko-KR" altLang="en-US" sz="2006" b="1" kern="120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82" name="Oval 118">
            <a:extLst>
              <a:ext uri="{FF2B5EF4-FFF2-40B4-BE49-F238E27FC236}">
                <a16:creationId xmlns:a16="http://schemas.microsoft.com/office/drawing/2014/main" id="{D7507B53-C27A-4CD3-B39D-42ABCF6E543F}"/>
              </a:ext>
            </a:extLst>
          </p:cNvPr>
          <p:cNvSpPr/>
          <p:nvPr/>
        </p:nvSpPr>
        <p:spPr>
          <a:xfrm>
            <a:off x="5030803" y="3166263"/>
            <a:ext cx="515296" cy="5152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541">
              <a:defRPr/>
            </a:pPr>
            <a:endParaRPr lang="ko-KR" altLang="en-US" sz="2006" b="1" kern="120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83" name="Oval 100">
            <a:extLst>
              <a:ext uri="{FF2B5EF4-FFF2-40B4-BE49-F238E27FC236}">
                <a16:creationId xmlns:a16="http://schemas.microsoft.com/office/drawing/2014/main" id="{58F20F1B-96BE-461E-99E0-212A5E114E87}"/>
              </a:ext>
            </a:extLst>
          </p:cNvPr>
          <p:cNvSpPr/>
          <p:nvPr/>
        </p:nvSpPr>
        <p:spPr>
          <a:xfrm>
            <a:off x="6131409" y="2577264"/>
            <a:ext cx="515296" cy="5152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9541">
              <a:defRPr/>
            </a:pPr>
            <a:endParaRPr lang="ko-KR" altLang="en-US" sz="2006" b="1" kern="120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84" name="Rounded Rectangle 5">
            <a:extLst>
              <a:ext uri="{FF2B5EF4-FFF2-40B4-BE49-F238E27FC236}">
                <a16:creationId xmlns:a16="http://schemas.microsoft.com/office/drawing/2014/main" id="{210C1C2C-1796-4822-8360-977157773305}"/>
              </a:ext>
            </a:extLst>
          </p:cNvPr>
          <p:cNvSpPr/>
          <p:nvPr/>
        </p:nvSpPr>
        <p:spPr>
          <a:xfrm flipH="1">
            <a:off x="5182821" y="3290726"/>
            <a:ext cx="291069" cy="240115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440">
              <a:defRPr/>
            </a:pPr>
            <a:endParaRPr lang="ko-KR" altLang="en-US" sz="1338" b="1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85" name="Teardrop 1">
            <a:extLst>
              <a:ext uri="{FF2B5EF4-FFF2-40B4-BE49-F238E27FC236}">
                <a16:creationId xmlns:a16="http://schemas.microsoft.com/office/drawing/2014/main" id="{41FD44FA-9D6A-40FA-A0B2-5DE908D59443}"/>
              </a:ext>
            </a:extLst>
          </p:cNvPr>
          <p:cNvSpPr/>
          <p:nvPr/>
        </p:nvSpPr>
        <p:spPr>
          <a:xfrm rot="18805991">
            <a:off x="6249030" y="2696344"/>
            <a:ext cx="280057" cy="277135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7952" tIns="33976" rIns="67952" bIns="339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440">
              <a:defRPr/>
            </a:pPr>
            <a:endParaRPr lang="ko-KR" altLang="en-US" sz="1338" b="1" dirty="0">
              <a:solidFill>
                <a:prstClr val="black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86" name="Donut 39">
            <a:extLst>
              <a:ext uri="{FF2B5EF4-FFF2-40B4-BE49-F238E27FC236}">
                <a16:creationId xmlns:a16="http://schemas.microsoft.com/office/drawing/2014/main" id="{B6A5B1C7-0C17-48A8-A088-BCBA6FEC022B}"/>
              </a:ext>
            </a:extLst>
          </p:cNvPr>
          <p:cNvSpPr/>
          <p:nvPr/>
        </p:nvSpPr>
        <p:spPr>
          <a:xfrm>
            <a:off x="1589665" y="2721473"/>
            <a:ext cx="300322" cy="30032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7952" tIns="33976" rIns="67952" bIns="339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440">
              <a:defRPr/>
            </a:pPr>
            <a:endParaRPr lang="ko-KR" altLang="en-US" sz="1338" b="1" dirty="0">
              <a:solidFill>
                <a:prstClr val="black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188" name="Chord 15">
            <a:extLst>
              <a:ext uri="{FF2B5EF4-FFF2-40B4-BE49-F238E27FC236}">
                <a16:creationId xmlns:a16="http://schemas.microsoft.com/office/drawing/2014/main" id="{68EEF67E-962F-4EDB-AB50-D8DFBCBC19D9}"/>
              </a:ext>
            </a:extLst>
          </p:cNvPr>
          <p:cNvSpPr/>
          <p:nvPr/>
        </p:nvSpPr>
        <p:spPr>
          <a:xfrm>
            <a:off x="2636107" y="3299758"/>
            <a:ext cx="147976" cy="32262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7952" tIns="33976" rIns="67952" bIns="3397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440">
              <a:defRPr/>
            </a:pPr>
            <a:endParaRPr lang="ko-KR" altLang="en-US" sz="1338" b="1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6284E77-147A-F44C-12B5-4C638E772BD7}"/>
              </a:ext>
            </a:extLst>
          </p:cNvPr>
          <p:cNvSpPr txBox="1"/>
          <p:nvPr/>
        </p:nvSpPr>
        <p:spPr>
          <a:xfrm>
            <a:off x="6290940" y="3714733"/>
            <a:ext cx="2201945" cy="1087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79541">
              <a:defRPr/>
            </a:pPr>
            <a:r>
              <a:rPr lang="es-ES" sz="12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Fortalecimiento de su autoestima, </a:t>
            </a:r>
            <a:r>
              <a:rPr lang="es-ES" sz="1294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brindando soporte socioemocional </a:t>
            </a:r>
            <a:r>
              <a:rPr lang="es-ES" sz="1294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 favorecer el progreso de sus aprendizajes. 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75278775-AB82-4490-ABBB-13C4375E3F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27" y="204348"/>
            <a:ext cx="1880182" cy="4136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8C924C8-53C7-9C57-B057-D7987D185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0" b="97314" l="3602" r="98230">
                        <a14:foregroundMark x1="36325" y1="10867" x2="25885" y2="17155"/>
                        <a14:foregroundMark x1="25885" y1="17155" x2="12882" y2="37179"/>
                        <a14:foregroundMark x1="12882" y1="37179" x2="12393" y2="40659"/>
                        <a14:foregroundMark x1="18742" y1="18071" x2="18742" y2="18071"/>
                        <a14:foregroundMark x1="17766" y1="18681" x2="17766" y2="18681"/>
                        <a14:foregroundMark x1="17766" y1="18681" x2="7753" y2="38584"/>
                        <a14:foregroundMark x1="7753" y1="38584" x2="6899" y2="50244"/>
                        <a14:foregroundMark x1="6899" y1="50244" x2="8974" y2="53602"/>
                        <a14:foregroundMark x1="7387" y1="54396" x2="17460" y2="76801"/>
                        <a14:foregroundMark x1="17460" y1="76801" x2="23993" y2="85714"/>
                        <a14:foregroundMark x1="23993" y1="85714" x2="39744" y2="93346"/>
                        <a14:foregroundMark x1="3785" y1="81563" x2="32723" y2="90720"/>
                        <a14:foregroundMark x1="6960" y1="95543" x2="63065" y2="92735"/>
                        <a14:foregroundMark x1="96398" y1="96337" x2="57875" y2="82540"/>
                        <a14:foregroundMark x1="82418" y1="80525" x2="91209" y2="57509"/>
                        <a14:foregroundMark x1="91209" y1="57509" x2="92430" y2="44994"/>
                        <a14:foregroundMark x1="90415" y1="40049" x2="82845" y2="30830"/>
                        <a14:foregroundMark x1="82845" y1="30830" x2="58913" y2="18498"/>
                        <a14:foregroundMark x1="58913" y1="18498" x2="41514" y2="16300"/>
                        <a14:foregroundMark x1="70635" y1="14896" x2="58425" y2="9951"/>
                        <a14:foregroundMark x1="58425" y1="9951" x2="31807" y2="12149"/>
                        <a14:foregroundMark x1="31807" y1="12149" x2="26557" y2="14896"/>
                        <a14:foregroundMark x1="49878" y1="13675" x2="37546" y2="14652"/>
                        <a14:foregroundMark x1="37546" y1="14652" x2="25824" y2="22527"/>
                        <a14:foregroundMark x1="25824" y1="22527" x2="10806" y2="47619"/>
                        <a14:foregroundMark x1="12576" y1="50427" x2="14713" y2="63309"/>
                        <a14:foregroundMark x1="14713" y1="63309" x2="26313" y2="82173"/>
                        <a14:foregroundMark x1="26313" y1="82173" x2="31136" y2="83150"/>
                        <a14:foregroundMark x1="6410" y1="59402" x2="16300" y2="78388"/>
                        <a14:foregroundMark x1="16300" y1="78388" x2="25153" y2="83150"/>
                        <a14:foregroundMark x1="94994" y1="52991" x2="85653" y2="72955"/>
                        <a14:foregroundMark x1="85653" y1="72955" x2="85653" y2="72955"/>
                        <a14:foregroundMark x1="88828" y1="52808" x2="78022" y2="85165"/>
                        <a14:foregroundMark x1="94628" y1="61172" x2="87851" y2="74786"/>
                        <a14:foregroundMark x1="93407" y1="42613" x2="85653" y2="22650"/>
                        <a14:foregroundMark x1="85653" y1="22650" x2="85653" y2="22650"/>
                        <a14:foregroundMark x1="83455" y1="22466" x2="68254" y2="10317"/>
                        <a14:foregroundMark x1="74237" y1="23077" x2="54029" y2="13736"/>
                        <a14:foregroundMark x1="54029" y1="13736" x2="51893" y2="13675"/>
                        <a14:foregroundMark x1="75031" y1="20085" x2="90232" y2="39805"/>
                        <a14:foregroundMark x1="86020" y1="31624" x2="92002" y2="51038"/>
                        <a14:foregroundMark x1="74847" y1="97314" x2="41941" y2="97131"/>
                        <a14:foregroundMark x1="6593" y1="38339" x2="4762" y2="44933"/>
                        <a14:foregroundMark x1="98230" y1="80952" x2="98230" y2="80952"/>
                        <a14:foregroundMark x1="81685" y1="49023" x2="72100" y2="46398"/>
                        <a14:foregroundMark x1="53785" y1="5983" x2="46825" y2="5800"/>
                        <a14:foregroundMark x1="44261" y1="6044" x2="36203" y2="7875"/>
                        <a14:foregroundMark x1="56532" y1="6288" x2="66789" y2="8425"/>
                        <a14:foregroundMark x1="88095" y1="25580" x2="90781" y2="31136"/>
                        <a14:foregroundMark x1="93101" y1="34860" x2="94750" y2="40842"/>
                        <a14:foregroundMark x1="95421" y1="44139" x2="96215" y2="51160"/>
                        <a14:foregroundMark x1="4579" y1="48474" x2="4518" y2="53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9796" y="122876"/>
            <a:ext cx="672537" cy="672537"/>
          </a:xfrm>
          <a:prstGeom prst="rect">
            <a:avLst/>
          </a:prstGeom>
        </p:spPr>
      </p:pic>
      <p:sp>
        <p:nvSpPr>
          <p:cNvPr id="42" name="Google Shape;114;p3"/>
          <p:cNvSpPr/>
          <p:nvPr/>
        </p:nvSpPr>
        <p:spPr>
          <a:xfrm>
            <a:off x="3927393" y="166536"/>
            <a:ext cx="3575058" cy="24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t" anchorCtr="0">
            <a:noAutofit/>
          </a:bodyPr>
          <a:lstStyle/>
          <a:p>
            <a:pPr marL="341220" indent="-341220" algn="ctr">
              <a:buSzPts val="1500"/>
            </a:pPr>
            <a:r>
              <a:rPr lang="es-ES" sz="1119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Asistencia Técnica a Directivos y docentes 2025</a:t>
            </a:r>
          </a:p>
          <a:p>
            <a:pPr marL="341220" indent="-341220" algn="ctr">
              <a:buSzPts val="1500"/>
            </a:pPr>
            <a:endParaRPr sz="104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0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23">
            <a:extLst>
              <a:ext uri="{FF2B5EF4-FFF2-40B4-BE49-F238E27FC236}">
                <a16:creationId xmlns:a16="http://schemas.microsoft.com/office/drawing/2014/main" id="{70F567E2-6F42-76CE-2EED-33B670CAB3CB}"/>
              </a:ext>
            </a:extLst>
          </p:cNvPr>
          <p:cNvSpPr txBox="1"/>
          <p:nvPr/>
        </p:nvSpPr>
        <p:spPr>
          <a:xfrm>
            <a:off x="709451" y="615406"/>
            <a:ext cx="5636588" cy="47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ctr" anchorCtr="0">
            <a:normAutofit fontScale="85000" lnSpcReduction="10000"/>
          </a:bodyPr>
          <a:lstStyle/>
          <a:p>
            <a:pPr algn="r" defTabSz="909919" rtl="0">
              <a:lnSpc>
                <a:spcPct val="90000"/>
              </a:lnSpc>
              <a:buClr>
                <a:srgbClr val="011643"/>
              </a:buClr>
              <a:buSzPts val="4000"/>
            </a:pPr>
            <a:r>
              <a:rPr lang="es-PE" sz="2388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propósito tiene el Refuerzo Escolar?</a:t>
            </a:r>
            <a:endParaRPr sz="2388" b="1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27;p23">
            <a:extLst>
              <a:ext uri="{FF2B5EF4-FFF2-40B4-BE49-F238E27FC236}">
                <a16:creationId xmlns:a16="http://schemas.microsoft.com/office/drawing/2014/main" id="{A21F5AE2-4DF6-7801-8C2F-37050917680D}"/>
              </a:ext>
            </a:extLst>
          </p:cNvPr>
          <p:cNvSpPr/>
          <p:nvPr/>
        </p:nvSpPr>
        <p:spPr>
          <a:xfrm>
            <a:off x="491665" y="1598208"/>
            <a:ext cx="2724978" cy="115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just" defTabSz="909919" rtl="0">
              <a:buClr>
                <a:srgbClr val="000000"/>
              </a:buClr>
              <a:buSzPts val="2400"/>
            </a:pPr>
            <a:r>
              <a:rPr lang="es-PE" sz="179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Busca contribuir con disminución </a:t>
            </a:r>
            <a:r>
              <a:rPr lang="es-PE" sz="179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brecha de aprendizaje.</a:t>
            </a:r>
            <a:endParaRPr sz="1791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32;p23">
            <a:extLst>
              <a:ext uri="{FF2B5EF4-FFF2-40B4-BE49-F238E27FC236}">
                <a16:creationId xmlns:a16="http://schemas.microsoft.com/office/drawing/2014/main" id="{F98C5180-6BA3-4E26-29E8-827F40082A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86033" y="1922843"/>
            <a:ext cx="1371935" cy="12724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8;p23">
            <a:extLst>
              <a:ext uri="{FF2B5EF4-FFF2-40B4-BE49-F238E27FC236}">
                <a16:creationId xmlns:a16="http://schemas.microsoft.com/office/drawing/2014/main" id="{D9804D57-6334-A7C6-41FC-84E6F04AC08A}"/>
              </a:ext>
            </a:extLst>
          </p:cNvPr>
          <p:cNvSpPr/>
          <p:nvPr/>
        </p:nvSpPr>
        <p:spPr>
          <a:xfrm>
            <a:off x="6129723" y="1504130"/>
            <a:ext cx="2445314" cy="134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just" defTabSz="909919" rtl="0">
              <a:buClr>
                <a:prstClr val="black"/>
              </a:buClr>
              <a:buSzPts val="2400"/>
            </a:pPr>
            <a:r>
              <a:rPr lang="es-PE" sz="179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PE" sz="179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romover </a:t>
            </a:r>
            <a:r>
              <a:rPr lang="es-PE" sz="179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igualdad de oportunidades </a:t>
            </a:r>
            <a:r>
              <a:rPr lang="es-PE" sz="179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aprendizaje.</a:t>
            </a:r>
            <a:endParaRPr sz="179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30;p23">
            <a:extLst>
              <a:ext uri="{FF2B5EF4-FFF2-40B4-BE49-F238E27FC236}">
                <a16:creationId xmlns:a16="http://schemas.microsoft.com/office/drawing/2014/main" id="{146AADE9-358F-1A81-639C-77E2E0D3DA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431" y="3008212"/>
            <a:ext cx="1622939" cy="145723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6;p23">
            <a:extLst>
              <a:ext uri="{FF2B5EF4-FFF2-40B4-BE49-F238E27FC236}">
                <a16:creationId xmlns:a16="http://schemas.microsoft.com/office/drawing/2014/main" id="{9CA9A2A2-ADA8-8DDE-EE9D-9EC14D7EB88B}"/>
              </a:ext>
            </a:extLst>
          </p:cNvPr>
          <p:cNvSpPr/>
          <p:nvPr/>
        </p:nvSpPr>
        <p:spPr>
          <a:xfrm>
            <a:off x="2915725" y="3392141"/>
            <a:ext cx="3074414" cy="16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ctr" anchorCtr="0">
            <a:noAutofit/>
          </a:bodyPr>
          <a:lstStyle/>
          <a:p>
            <a:pPr algn="just" defTabSz="909919" rtl="0">
              <a:buClr>
                <a:srgbClr val="000000"/>
              </a:buClr>
              <a:buSzPts val="2400"/>
            </a:pPr>
            <a:r>
              <a:rPr lang="es-PE" sz="179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Atender de manera específica las </a:t>
            </a:r>
            <a:r>
              <a:rPr lang="es-PE" sz="1791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necesidades de aprendizaje </a:t>
            </a:r>
            <a:r>
              <a:rPr lang="es-PE" sz="179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los estudiantes a partir de una evaluación diagnóstica.</a:t>
            </a:r>
            <a:endParaRPr sz="179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31;p23">
            <a:extLst>
              <a:ext uri="{FF2B5EF4-FFF2-40B4-BE49-F238E27FC236}">
                <a16:creationId xmlns:a16="http://schemas.microsoft.com/office/drawing/2014/main" id="{EB8B210B-45F1-3F44-42D0-86548DA7C8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5089" y="3258647"/>
            <a:ext cx="1450128" cy="121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0180D6-11DF-5604-CA8D-849DA8569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0" b="97314" l="3602" r="98230">
                        <a14:foregroundMark x1="36325" y1="10867" x2="25885" y2="17155"/>
                        <a14:foregroundMark x1="25885" y1="17155" x2="12882" y2="37179"/>
                        <a14:foregroundMark x1="12882" y1="37179" x2="12393" y2="40659"/>
                        <a14:foregroundMark x1="18742" y1="18071" x2="18742" y2="18071"/>
                        <a14:foregroundMark x1="17766" y1="18681" x2="17766" y2="18681"/>
                        <a14:foregroundMark x1="17766" y1="18681" x2="7753" y2="38584"/>
                        <a14:foregroundMark x1="7753" y1="38584" x2="6899" y2="50244"/>
                        <a14:foregroundMark x1="6899" y1="50244" x2="8974" y2="53602"/>
                        <a14:foregroundMark x1="7387" y1="54396" x2="17460" y2="76801"/>
                        <a14:foregroundMark x1="17460" y1="76801" x2="23993" y2="85714"/>
                        <a14:foregroundMark x1="23993" y1="85714" x2="39744" y2="93346"/>
                        <a14:foregroundMark x1="3785" y1="81563" x2="32723" y2="90720"/>
                        <a14:foregroundMark x1="6960" y1="95543" x2="63065" y2="92735"/>
                        <a14:foregroundMark x1="96398" y1="96337" x2="57875" y2="82540"/>
                        <a14:foregroundMark x1="82418" y1="80525" x2="91209" y2="57509"/>
                        <a14:foregroundMark x1="91209" y1="57509" x2="92430" y2="44994"/>
                        <a14:foregroundMark x1="90415" y1="40049" x2="82845" y2="30830"/>
                        <a14:foregroundMark x1="82845" y1="30830" x2="58913" y2="18498"/>
                        <a14:foregroundMark x1="58913" y1="18498" x2="41514" y2="16300"/>
                        <a14:foregroundMark x1="70635" y1="14896" x2="58425" y2="9951"/>
                        <a14:foregroundMark x1="58425" y1="9951" x2="31807" y2="12149"/>
                        <a14:foregroundMark x1="31807" y1="12149" x2="26557" y2="14896"/>
                        <a14:foregroundMark x1="49878" y1="13675" x2="37546" y2="14652"/>
                        <a14:foregroundMark x1="37546" y1="14652" x2="25824" y2="22527"/>
                        <a14:foregroundMark x1="25824" y1="22527" x2="10806" y2="47619"/>
                        <a14:foregroundMark x1="12576" y1="50427" x2="14713" y2="63309"/>
                        <a14:foregroundMark x1="14713" y1="63309" x2="26313" y2="82173"/>
                        <a14:foregroundMark x1="26313" y1="82173" x2="31136" y2="83150"/>
                        <a14:foregroundMark x1="6410" y1="59402" x2="16300" y2="78388"/>
                        <a14:foregroundMark x1="16300" y1="78388" x2="25153" y2="83150"/>
                        <a14:foregroundMark x1="94994" y1="52991" x2="85653" y2="72955"/>
                        <a14:foregroundMark x1="85653" y1="72955" x2="85653" y2="72955"/>
                        <a14:foregroundMark x1="88828" y1="52808" x2="78022" y2="85165"/>
                        <a14:foregroundMark x1="94628" y1="61172" x2="87851" y2="74786"/>
                        <a14:foregroundMark x1="93407" y1="42613" x2="85653" y2="22650"/>
                        <a14:foregroundMark x1="85653" y1="22650" x2="85653" y2="22650"/>
                        <a14:foregroundMark x1="83455" y1="22466" x2="68254" y2="10317"/>
                        <a14:foregroundMark x1="74237" y1="23077" x2="54029" y2="13736"/>
                        <a14:foregroundMark x1="54029" y1="13736" x2="51893" y2="13675"/>
                        <a14:foregroundMark x1="75031" y1="20085" x2="90232" y2="39805"/>
                        <a14:foregroundMark x1="86020" y1="31624" x2="92002" y2="51038"/>
                        <a14:foregroundMark x1="74847" y1="97314" x2="41941" y2="97131"/>
                        <a14:foregroundMark x1="6593" y1="38339" x2="4762" y2="44933"/>
                        <a14:foregroundMark x1="98230" y1="80952" x2="98230" y2="80952"/>
                        <a14:foregroundMark x1="81685" y1="49023" x2="72100" y2="46398"/>
                        <a14:foregroundMark x1="53785" y1="5983" x2="46825" y2="5800"/>
                        <a14:foregroundMark x1="44261" y1="6044" x2="36203" y2="7875"/>
                        <a14:foregroundMark x1="56532" y1="6288" x2="66789" y2="8425"/>
                        <a14:foregroundMark x1="88095" y1="25580" x2="90781" y2="31136"/>
                        <a14:foregroundMark x1="93101" y1="34860" x2="94750" y2="40842"/>
                        <a14:foregroundMark x1="95421" y1="44139" x2="96215" y2="51160"/>
                        <a14:foregroundMark x1="4579" y1="48474" x2="4518" y2="53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9796" y="122876"/>
            <a:ext cx="672537" cy="6725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B6FD83-B4A2-9CDD-9363-634635A2FB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27" y="204348"/>
            <a:ext cx="1880182" cy="413640"/>
          </a:xfrm>
          <a:prstGeom prst="rect">
            <a:avLst/>
          </a:prstGeom>
        </p:spPr>
      </p:pic>
      <p:sp>
        <p:nvSpPr>
          <p:cNvPr id="13" name="Google Shape;114;p3"/>
          <p:cNvSpPr/>
          <p:nvPr/>
        </p:nvSpPr>
        <p:spPr>
          <a:xfrm>
            <a:off x="3927393" y="166536"/>
            <a:ext cx="3575058" cy="24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t" anchorCtr="0">
            <a:noAutofit/>
          </a:bodyPr>
          <a:lstStyle/>
          <a:p>
            <a:pPr marL="341220" indent="-341220" algn="ctr" defTabSz="909919" rtl="0">
              <a:buClr>
                <a:srgbClr val="000000"/>
              </a:buClr>
              <a:buSzPts val="1500"/>
            </a:pPr>
            <a:r>
              <a:rPr lang="es-ES" sz="1119" dirty="0">
                <a:solidFill>
                  <a:prstClr val="white">
                    <a:lumMod val="50000"/>
                  </a:prstClr>
                </a:solidFill>
                <a:latin typeface="Calibri"/>
                <a:ea typeface="Calibri"/>
                <a:cs typeface="Calibri"/>
                <a:sym typeface="Calibri"/>
              </a:rPr>
              <a:t>Asistencia Técnica a Directivos y docentes 2025</a:t>
            </a:r>
          </a:p>
          <a:p>
            <a:pPr marL="341220" indent="-341220" algn="ctr" defTabSz="909919" rtl="0">
              <a:buClr>
                <a:srgbClr val="000000"/>
              </a:buClr>
              <a:buSzPts val="1500"/>
            </a:pPr>
            <a:endParaRPr sz="1045" dirty="0">
              <a:solidFill>
                <a:prstClr val="white">
                  <a:lumMod val="50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05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20;p18">
            <a:extLst>
              <a:ext uri="{FF2B5EF4-FFF2-40B4-BE49-F238E27FC236}">
                <a16:creationId xmlns:a16="http://schemas.microsoft.com/office/drawing/2014/main" id="{FF350665-425C-4BB5-819F-766A231D5E8C}"/>
              </a:ext>
            </a:extLst>
          </p:cNvPr>
          <p:cNvSpPr txBox="1">
            <a:spLocks/>
          </p:cNvSpPr>
          <p:nvPr/>
        </p:nvSpPr>
        <p:spPr>
          <a:xfrm>
            <a:off x="271346" y="419625"/>
            <a:ext cx="7013255" cy="3197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vert="horz" wrap="square" lIns="68230" tIns="34106" rIns="68230" bIns="3410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09919">
              <a:spcBef>
                <a:spcPts val="0"/>
              </a:spcBef>
              <a:buClr>
                <a:srgbClr val="000000"/>
              </a:buClr>
              <a:buSzPts val="2800"/>
            </a:pPr>
            <a:br>
              <a:rPr lang="es-ES" sz="209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79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¿QUIENES SON LOS ACTORES EN LA ESTRATEGIA DEL RE?</a:t>
            </a:r>
            <a:br>
              <a:rPr lang="es-ES" sz="179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1791" dirty="0">
              <a:solidFill>
                <a:prstClr val="white"/>
              </a:solidFill>
              <a:latin typeface="Calibri Light" panose="020F0302020204030204"/>
              <a:sym typeface="Arial"/>
            </a:endParaRPr>
          </a:p>
        </p:txBody>
      </p:sp>
      <p:pic>
        <p:nvPicPr>
          <p:cNvPr id="15" name="Picture 2" descr="Mapa de regiones y provincias de Perú - OrangeSmile.com">
            <a:extLst>
              <a:ext uri="{FF2B5EF4-FFF2-40B4-BE49-F238E27FC236}">
                <a16:creationId xmlns:a16="http://schemas.microsoft.com/office/drawing/2014/main" id="{C0AA633A-A0DB-4E68-B095-B2E8CC20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1" y="1087746"/>
            <a:ext cx="1020282" cy="14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cono Del Edificio Escuela Y Diseño De La Educación Gráfico De Vector  Ilustración del Vector - Ilustración de fresco, interactuando: 73570394">
            <a:extLst>
              <a:ext uri="{FF2B5EF4-FFF2-40B4-BE49-F238E27FC236}">
                <a16:creationId xmlns:a16="http://schemas.microsoft.com/office/drawing/2014/main" id="{2C9F3812-B4F6-4BB7-B591-050B50C4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71" y="1615820"/>
            <a:ext cx="1021307" cy="10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scuela Icono Vector PNG , Iconos De La Escuela, Colegio, Educativo PNG y  Vector para Descargar Gratis | Pngtree">
            <a:extLst>
              <a:ext uri="{FF2B5EF4-FFF2-40B4-BE49-F238E27FC236}">
                <a16:creationId xmlns:a16="http://schemas.microsoft.com/office/drawing/2014/main" id="{7AE42231-841E-4078-9248-2890F4CE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5" y="969249"/>
            <a:ext cx="1487050" cy="14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F78BE03-E750-4FB5-BBD2-834558F96E45}"/>
              </a:ext>
            </a:extLst>
          </p:cNvPr>
          <p:cNvSpPr txBox="1"/>
          <p:nvPr/>
        </p:nvSpPr>
        <p:spPr>
          <a:xfrm>
            <a:off x="1285740" y="1372724"/>
            <a:ext cx="1352707" cy="29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2440" rtl="0">
              <a:defRPr/>
            </a:pPr>
            <a:r>
              <a:rPr lang="es-MX" sz="1343" b="1" kern="1200" dirty="0">
                <a:solidFill>
                  <a:prstClr val="black"/>
                </a:solidFill>
                <a:latin typeface="Segoe UI"/>
                <a:ea typeface="+mn-ea"/>
                <a:cs typeface="Arial"/>
                <a:sym typeface="Arial"/>
              </a:rPr>
              <a:t>DRE y UGEL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B9F790-0E04-47C4-8348-1F89ABC27807}"/>
              </a:ext>
            </a:extLst>
          </p:cNvPr>
          <p:cNvSpPr txBox="1"/>
          <p:nvPr/>
        </p:nvSpPr>
        <p:spPr>
          <a:xfrm>
            <a:off x="931980" y="2684984"/>
            <a:ext cx="1443096" cy="413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2440" rtl="0">
              <a:defRPr/>
            </a:pPr>
            <a:r>
              <a:rPr lang="es-MX" sz="1045" b="1" kern="1200" dirty="0">
                <a:solidFill>
                  <a:srgbClr val="002060"/>
                </a:solidFill>
                <a:latin typeface="Segoe UI"/>
                <a:ea typeface="+mn-ea"/>
                <a:cs typeface="Arial"/>
                <a:sym typeface="Arial"/>
              </a:rPr>
              <a:t>Comité Regional</a:t>
            </a:r>
          </a:p>
          <a:p>
            <a:pPr algn="l" defTabSz="682440" rtl="0">
              <a:defRPr/>
            </a:pPr>
            <a:r>
              <a:rPr lang="es-MX" sz="1045" b="1" kern="1200" dirty="0">
                <a:solidFill>
                  <a:srgbClr val="002060"/>
                </a:solidFill>
                <a:latin typeface="Segoe UI"/>
                <a:ea typeface="+mn-ea"/>
                <a:cs typeface="Arial"/>
                <a:sym typeface="Arial"/>
              </a:rPr>
              <a:t>Equipo técnico local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A6A6F77-532C-4FB7-B9C8-265B307CDAFC}"/>
              </a:ext>
            </a:extLst>
          </p:cNvPr>
          <p:cNvSpPr txBox="1"/>
          <p:nvPr/>
        </p:nvSpPr>
        <p:spPr>
          <a:xfrm>
            <a:off x="679170" y="3104356"/>
            <a:ext cx="1979122" cy="160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2440" rtl="0">
              <a:defRPr/>
            </a:pPr>
            <a:r>
              <a:rPr lang="es-MX" sz="896" b="1" kern="1200" dirty="0">
                <a:solidFill>
                  <a:srgbClr val="002060"/>
                </a:solidFill>
                <a:latin typeface="Segoe UI"/>
                <a:ea typeface="+mn-ea"/>
                <a:cs typeface="Arial"/>
                <a:sym typeface="Arial"/>
              </a:rPr>
              <a:t>Plan de refuerzo escolar en territorio</a:t>
            </a:r>
          </a:p>
          <a:p>
            <a:pPr algn="l" defTabSz="682440" rtl="0">
              <a:defRPr/>
            </a:pPr>
            <a:endParaRPr lang="es-MX" sz="896" b="1" kern="1200" dirty="0">
              <a:solidFill>
                <a:srgbClr val="002060"/>
              </a:solidFill>
              <a:latin typeface="Segoe UI"/>
              <a:ea typeface="+mn-ea"/>
              <a:cs typeface="Arial"/>
              <a:sym typeface="Arial"/>
            </a:endParaRPr>
          </a:p>
          <a:p>
            <a:pPr marL="127958" indent="-127958" algn="l" defTabSz="682440" rtl="0">
              <a:buFont typeface="Wingdings" panose="05000000000000000000" pitchFamily="2" charset="2"/>
              <a:buChar char="ü"/>
              <a:defRPr/>
            </a:pPr>
            <a:r>
              <a:rPr lang="es-MX" sz="896" kern="1200" dirty="0">
                <a:solidFill>
                  <a:srgbClr val="002060"/>
                </a:solidFill>
                <a:latin typeface="Segoe UI"/>
                <a:ea typeface="+mn-ea"/>
                <a:cs typeface="Arial"/>
                <a:sym typeface="Arial"/>
              </a:rPr>
              <a:t>Coordinar y garantizar condiciones</a:t>
            </a:r>
          </a:p>
          <a:p>
            <a:pPr marL="127958" indent="-127958" algn="l" defTabSz="682440" rtl="0">
              <a:buFont typeface="Wingdings" panose="05000000000000000000" pitchFamily="2" charset="2"/>
              <a:buChar char="ü"/>
              <a:defRPr/>
            </a:pPr>
            <a:r>
              <a:rPr lang="es-MX" sz="896" kern="1200" dirty="0">
                <a:solidFill>
                  <a:srgbClr val="002060"/>
                </a:solidFill>
                <a:latin typeface="Segoe UI"/>
                <a:ea typeface="+mn-ea"/>
                <a:cs typeface="Arial"/>
                <a:sym typeface="Arial"/>
              </a:rPr>
              <a:t>Monitorear y acompañar los planes del RE en territorio</a:t>
            </a:r>
          </a:p>
          <a:p>
            <a:pPr marL="127958" indent="-127958" algn="l" defTabSz="682440" rtl="0">
              <a:buFont typeface="Wingdings" panose="05000000000000000000" pitchFamily="2" charset="2"/>
              <a:buChar char="ü"/>
              <a:defRPr/>
            </a:pPr>
            <a:r>
              <a:rPr lang="es-MX" sz="896" kern="1200" dirty="0">
                <a:solidFill>
                  <a:srgbClr val="002060"/>
                </a:solidFill>
                <a:latin typeface="Segoe UI"/>
                <a:ea typeface="+mn-ea"/>
                <a:cs typeface="Arial"/>
                <a:sym typeface="Arial"/>
              </a:rPr>
              <a:t>Fortalecer las capacidades docentes en Matemática y Comunicación</a:t>
            </a:r>
          </a:p>
          <a:p>
            <a:pPr algn="l" defTabSz="682440" rtl="0">
              <a:defRPr/>
            </a:pPr>
            <a:endParaRPr lang="es-PE" sz="896" kern="1200" dirty="0">
              <a:solidFill>
                <a:srgbClr val="002060"/>
              </a:solidFill>
              <a:latin typeface="Segoe UI"/>
              <a:ea typeface="+mn-ea"/>
              <a:cs typeface="Arial"/>
              <a:sym typeface="Arial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403838D-38F6-4D22-B0C8-1500135E2E10}"/>
              </a:ext>
            </a:extLst>
          </p:cNvPr>
          <p:cNvSpPr txBox="1"/>
          <p:nvPr/>
        </p:nvSpPr>
        <p:spPr>
          <a:xfrm>
            <a:off x="3331061" y="938446"/>
            <a:ext cx="539332" cy="29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2440" rtl="0">
              <a:defRPr/>
            </a:pPr>
            <a:r>
              <a:rPr lang="es-MX" sz="1343" b="1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IE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6512E46-EA78-492F-B960-495E2AADD67F}"/>
              </a:ext>
            </a:extLst>
          </p:cNvPr>
          <p:cNvSpPr txBox="1"/>
          <p:nvPr/>
        </p:nvSpPr>
        <p:spPr>
          <a:xfrm>
            <a:off x="2627886" y="2439245"/>
            <a:ext cx="232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2440" rtl="0">
              <a:defRPr/>
            </a:pPr>
            <a:r>
              <a:rPr lang="es-MX" sz="1200" b="1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Directores, subdirectores y coordinadores pedagógicos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7AF8731-5CFB-4D8D-8639-771CA8FD45A7}"/>
              </a:ext>
            </a:extLst>
          </p:cNvPr>
          <p:cNvSpPr txBox="1"/>
          <p:nvPr/>
        </p:nvSpPr>
        <p:spPr>
          <a:xfrm>
            <a:off x="2698070" y="2980485"/>
            <a:ext cx="2065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2440" rtl="0">
              <a:defRPr/>
            </a:pPr>
            <a:r>
              <a:rPr lang="es-PE" sz="1100" b="1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Plan Anual de trabajo</a:t>
            </a:r>
          </a:p>
          <a:p>
            <a:pPr algn="l" defTabSz="682440" rtl="0">
              <a:defRPr/>
            </a:pPr>
            <a:r>
              <a:rPr lang="es-PE" sz="1100" b="1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Anexo</a:t>
            </a:r>
          </a:p>
          <a:p>
            <a:pPr algn="l" defTabSz="682440" rtl="0">
              <a:defRPr/>
            </a:pPr>
            <a:r>
              <a:rPr lang="es-PE" sz="1100" b="1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Plan de Refuerzo Escolar</a:t>
            </a:r>
          </a:p>
          <a:p>
            <a:pPr algn="l" defTabSz="682440" rtl="0">
              <a:defRPr/>
            </a:pPr>
            <a:endParaRPr lang="es-PE" sz="1100" kern="1200" dirty="0">
              <a:solidFill>
                <a:srgbClr val="0E7426"/>
              </a:solidFill>
              <a:latin typeface="Segoe UI"/>
              <a:ea typeface="+mn-ea"/>
              <a:cs typeface="Arial"/>
              <a:sym typeface="Arial"/>
            </a:endParaRPr>
          </a:p>
          <a:p>
            <a:pPr marL="127958" indent="-127958" algn="l" defTabSz="682440" rtl="0">
              <a:buFont typeface="Wingdings" panose="05000000000000000000" pitchFamily="2" charset="2"/>
              <a:buChar char="ü"/>
              <a:defRPr/>
            </a:pPr>
            <a:r>
              <a:rPr lang="es-PE" sz="1100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Diagnóstico</a:t>
            </a:r>
          </a:p>
          <a:p>
            <a:pPr marL="127958" indent="-127958" algn="l" defTabSz="682440" rtl="0">
              <a:buFont typeface="Wingdings" panose="05000000000000000000" pitchFamily="2" charset="2"/>
              <a:buChar char="ü"/>
              <a:defRPr/>
            </a:pPr>
            <a:r>
              <a:rPr lang="es-PE" sz="1100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Implementación de RE</a:t>
            </a:r>
          </a:p>
          <a:p>
            <a:pPr marL="127958" indent="-127958" algn="l" defTabSz="682440" rtl="0">
              <a:buFont typeface="Wingdings" panose="05000000000000000000" pitchFamily="2" charset="2"/>
              <a:buChar char="ü"/>
              <a:defRPr/>
            </a:pPr>
            <a:r>
              <a:rPr lang="es-PE" sz="1100" kern="1200" dirty="0">
                <a:solidFill>
                  <a:srgbClr val="0E7426"/>
                </a:solidFill>
                <a:latin typeface="Segoe UI"/>
                <a:ea typeface="+mn-ea"/>
                <a:cs typeface="Arial"/>
                <a:sym typeface="Arial"/>
              </a:rPr>
              <a:t>Monitoreo, acompañamiento y evaluación</a:t>
            </a:r>
          </a:p>
          <a:p>
            <a:pPr algn="l" defTabSz="682440" rtl="0">
              <a:defRPr/>
            </a:pPr>
            <a:endParaRPr lang="es-PE" sz="1100" kern="1200" dirty="0">
              <a:solidFill>
                <a:srgbClr val="002060"/>
              </a:solidFill>
              <a:latin typeface="Segoe UI"/>
              <a:ea typeface="+mn-ea"/>
              <a:cs typeface="Arial"/>
              <a:sym typeface="Arial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83F5342-D18E-478C-BC7D-3965DB115B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43" y="2637127"/>
            <a:ext cx="1554459" cy="1557493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9E3EDC97-DD2C-4A32-8BA0-F44C6C4877AE}"/>
              </a:ext>
            </a:extLst>
          </p:cNvPr>
          <p:cNvSpPr txBox="1"/>
          <p:nvPr/>
        </p:nvSpPr>
        <p:spPr>
          <a:xfrm>
            <a:off x="4763778" y="847357"/>
            <a:ext cx="2320815" cy="153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2440" rtl="0">
              <a:defRPr/>
            </a:pPr>
            <a:r>
              <a:rPr lang="es-MX" sz="1045" b="1" kern="1200" dirty="0">
                <a:solidFill>
                  <a:prstClr val="black"/>
                </a:solidFill>
                <a:latin typeface="Segoe UI"/>
                <a:ea typeface="+mn-ea"/>
                <a:cs typeface="Arial"/>
                <a:sym typeface="Arial"/>
              </a:rPr>
              <a:t>RECURSOS PARA LA GESTIÓN DEL DOCENTE</a:t>
            </a:r>
          </a:p>
          <a:p>
            <a:pPr algn="l" defTabSz="682440" rtl="0">
              <a:defRPr/>
            </a:pPr>
            <a:endParaRPr lang="es-MX" sz="1045" kern="1200" dirty="0">
              <a:solidFill>
                <a:prstClr val="black"/>
              </a:solidFill>
              <a:latin typeface="Segoe UI"/>
              <a:ea typeface="+mn-ea"/>
              <a:cs typeface="Arial"/>
              <a:sym typeface="Arial"/>
            </a:endParaRPr>
          </a:p>
          <a:p>
            <a:pPr algn="l" defTabSz="682440" rtl="0">
              <a:defRPr/>
            </a:pPr>
            <a:r>
              <a:rPr lang="es-MX" sz="1045" kern="1200" dirty="0">
                <a:solidFill>
                  <a:prstClr val="black"/>
                </a:solidFill>
                <a:latin typeface="Segoe UI"/>
                <a:ea typeface="+mn-ea"/>
                <a:cs typeface="Arial"/>
                <a:sym typeface="Arial"/>
              </a:rPr>
              <a:t>Ruta formativa (Orientaciones-Guía)</a:t>
            </a:r>
          </a:p>
          <a:p>
            <a:pPr algn="l" defTabSz="682440" rtl="0">
              <a:defRPr/>
            </a:pPr>
            <a:r>
              <a:rPr lang="es-MX" sz="1045" kern="1200" dirty="0">
                <a:solidFill>
                  <a:prstClr val="black"/>
                </a:solidFill>
                <a:latin typeface="Segoe UI"/>
                <a:ea typeface="+mn-ea"/>
                <a:cs typeface="Arial"/>
                <a:sym typeface="Arial"/>
              </a:rPr>
              <a:t>Metodología de formación</a:t>
            </a:r>
          </a:p>
          <a:p>
            <a:pPr algn="l" defTabSz="682440" rtl="0">
              <a:defRPr/>
            </a:pPr>
            <a:r>
              <a:rPr lang="es-MX" sz="1045" kern="1200" dirty="0">
                <a:solidFill>
                  <a:prstClr val="black"/>
                </a:solidFill>
                <a:latin typeface="Segoe UI"/>
                <a:ea typeface="+mn-ea"/>
                <a:cs typeface="Arial"/>
                <a:sym typeface="Arial"/>
              </a:rPr>
              <a:t>Actividades organizadas en módulos flexibles para su uso (Fichas)</a:t>
            </a:r>
          </a:p>
          <a:p>
            <a:pPr algn="l" defTabSz="682440" rtl="0">
              <a:defRPr/>
            </a:pPr>
            <a:endParaRPr lang="es-PE" sz="1045" kern="1200" dirty="0">
              <a:solidFill>
                <a:prstClr val="black"/>
              </a:solidFill>
              <a:latin typeface="Segoe UI"/>
              <a:ea typeface="+mn-ea"/>
              <a:cs typeface="Arial"/>
              <a:sym typeface="Arial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B96AD57-D3E6-45B6-B551-C00D700BEBA9}"/>
              </a:ext>
            </a:extLst>
          </p:cNvPr>
          <p:cNvSpPr txBox="1"/>
          <p:nvPr/>
        </p:nvSpPr>
        <p:spPr>
          <a:xfrm>
            <a:off x="7284601" y="1764674"/>
            <a:ext cx="1154440" cy="41395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2440" rtl="0">
              <a:defRPr/>
            </a:pPr>
            <a:r>
              <a:rPr lang="es-MX" sz="1045" b="1" kern="1200" dirty="0">
                <a:solidFill>
                  <a:srgbClr val="8E410C"/>
                </a:solidFill>
                <a:latin typeface="Segoe UI"/>
                <a:ea typeface="+mn-ea"/>
                <a:cs typeface="Arial"/>
                <a:sym typeface="Arial"/>
              </a:rPr>
              <a:t>Gestión flexible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C169BAC-9C8A-4F2C-8806-679E655B813F}"/>
              </a:ext>
            </a:extLst>
          </p:cNvPr>
          <p:cNvSpPr txBox="1"/>
          <p:nvPr/>
        </p:nvSpPr>
        <p:spPr>
          <a:xfrm>
            <a:off x="7094998" y="2329485"/>
            <a:ext cx="1461202" cy="2526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2440" rtl="0">
              <a:defRPr/>
            </a:pPr>
            <a:r>
              <a:rPr lang="es-MX" sz="1045" b="1" kern="1200" dirty="0">
                <a:solidFill>
                  <a:srgbClr val="8E410C"/>
                </a:solidFill>
                <a:latin typeface="Segoe UI"/>
                <a:ea typeface="+mn-ea"/>
                <a:cs typeface="Arial"/>
                <a:sym typeface="Arial"/>
              </a:rPr>
              <a:t>Practicas colegiadas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2664A7A-E3E3-4C36-9E8A-036D293B33A4}"/>
              </a:ext>
            </a:extLst>
          </p:cNvPr>
          <p:cNvSpPr txBox="1"/>
          <p:nvPr/>
        </p:nvSpPr>
        <p:spPr>
          <a:xfrm>
            <a:off x="6983300" y="2798733"/>
            <a:ext cx="1757042" cy="2526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2440" rtl="0">
              <a:defRPr/>
            </a:pPr>
            <a:r>
              <a:rPr lang="es-MX" sz="1045" b="1" kern="1200" dirty="0">
                <a:solidFill>
                  <a:srgbClr val="8E410C"/>
                </a:solidFill>
                <a:latin typeface="Segoe UI"/>
                <a:ea typeface="+mn-ea"/>
                <a:cs typeface="Arial"/>
                <a:sym typeface="Arial"/>
              </a:rPr>
              <a:t>Acciones de mediación</a:t>
            </a:r>
            <a:endParaRPr lang="es-PE" sz="1045" b="1" kern="1200" dirty="0">
              <a:solidFill>
                <a:srgbClr val="8E410C"/>
              </a:solidFill>
              <a:latin typeface="Segoe UI"/>
              <a:ea typeface="+mn-ea"/>
              <a:cs typeface="Arial"/>
              <a:sym typeface="Arial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41EBC56-E59A-442E-932E-EC67A6DC2655}"/>
              </a:ext>
            </a:extLst>
          </p:cNvPr>
          <p:cNvSpPr txBox="1"/>
          <p:nvPr/>
        </p:nvSpPr>
        <p:spPr>
          <a:xfrm>
            <a:off x="7084592" y="3254619"/>
            <a:ext cx="1554460" cy="2526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2440" rtl="0">
              <a:defRPr/>
            </a:pPr>
            <a:r>
              <a:rPr lang="es-MX" sz="1045" b="1" kern="1200" dirty="0">
                <a:solidFill>
                  <a:srgbClr val="8E410C"/>
                </a:solidFill>
                <a:latin typeface="Segoe UI"/>
                <a:ea typeface="+mn-ea"/>
                <a:cs typeface="Arial"/>
                <a:sym typeface="Arial"/>
              </a:rPr>
              <a:t>Gestión del portafolio</a:t>
            </a:r>
            <a:endParaRPr lang="es-PE" sz="1045" b="1" kern="1200" dirty="0">
              <a:solidFill>
                <a:srgbClr val="8E410C"/>
              </a:solidFill>
              <a:latin typeface="Segoe UI"/>
              <a:ea typeface="+mn-ea"/>
              <a:cs typeface="Arial"/>
              <a:sym typeface="Arial"/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D3F3378-730B-481F-8F8D-CA02ADD2D3ED}"/>
              </a:ext>
            </a:extLst>
          </p:cNvPr>
          <p:cNvSpPr/>
          <p:nvPr/>
        </p:nvSpPr>
        <p:spPr>
          <a:xfrm>
            <a:off x="82631" y="66514"/>
            <a:ext cx="8978739" cy="4985069"/>
          </a:xfrm>
          <a:prstGeom prst="rect">
            <a:avLst/>
          </a:prstGeom>
          <a:noFill/>
          <a:ln w="228600">
            <a:solidFill>
              <a:srgbClr val="243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919" rtl="0">
              <a:buClr>
                <a:srgbClr val="000000"/>
              </a:buClr>
            </a:pPr>
            <a:endParaRPr lang="es-PE" sz="1045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40180D6-11DF-5604-CA8D-849DA8569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0" b="97314" l="3602" r="98230">
                        <a14:foregroundMark x1="36325" y1="10867" x2="25885" y2="17155"/>
                        <a14:foregroundMark x1="25885" y1="17155" x2="12882" y2="37179"/>
                        <a14:foregroundMark x1="12882" y1="37179" x2="12393" y2="40659"/>
                        <a14:foregroundMark x1="18742" y1="18071" x2="18742" y2="18071"/>
                        <a14:foregroundMark x1="17766" y1="18681" x2="17766" y2="18681"/>
                        <a14:foregroundMark x1="17766" y1="18681" x2="7753" y2="38584"/>
                        <a14:foregroundMark x1="7753" y1="38584" x2="6899" y2="50244"/>
                        <a14:foregroundMark x1="6899" y1="50244" x2="8974" y2="53602"/>
                        <a14:foregroundMark x1="7387" y1="54396" x2="17460" y2="76801"/>
                        <a14:foregroundMark x1="17460" y1="76801" x2="23993" y2="85714"/>
                        <a14:foregroundMark x1="23993" y1="85714" x2="39744" y2="93346"/>
                        <a14:foregroundMark x1="3785" y1="81563" x2="32723" y2="90720"/>
                        <a14:foregroundMark x1="6960" y1="95543" x2="63065" y2="92735"/>
                        <a14:foregroundMark x1="96398" y1="96337" x2="57875" y2="82540"/>
                        <a14:foregroundMark x1="82418" y1="80525" x2="91209" y2="57509"/>
                        <a14:foregroundMark x1="91209" y1="57509" x2="92430" y2="44994"/>
                        <a14:foregroundMark x1="90415" y1="40049" x2="82845" y2="30830"/>
                        <a14:foregroundMark x1="82845" y1="30830" x2="58913" y2="18498"/>
                        <a14:foregroundMark x1="58913" y1="18498" x2="41514" y2="16300"/>
                        <a14:foregroundMark x1="70635" y1="14896" x2="58425" y2="9951"/>
                        <a14:foregroundMark x1="58425" y1="9951" x2="31807" y2="12149"/>
                        <a14:foregroundMark x1="31807" y1="12149" x2="26557" y2="14896"/>
                        <a14:foregroundMark x1="49878" y1="13675" x2="37546" y2="14652"/>
                        <a14:foregroundMark x1="37546" y1="14652" x2="25824" y2="22527"/>
                        <a14:foregroundMark x1="25824" y1="22527" x2="10806" y2="47619"/>
                        <a14:foregroundMark x1="12576" y1="50427" x2="14713" y2="63309"/>
                        <a14:foregroundMark x1="14713" y1="63309" x2="26313" y2="82173"/>
                        <a14:foregroundMark x1="26313" y1="82173" x2="31136" y2="83150"/>
                        <a14:foregroundMark x1="6410" y1="59402" x2="16300" y2="78388"/>
                        <a14:foregroundMark x1="16300" y1="78388" x2="25153" y2="83150"/>
                        <a14:foregroundMark x1="94994" y1="52991" x2="85653" y2="72955"/>
                        <a14:foregroundMark x1="85653" y1="72955" x2="85653" y2="72955"/>
                        <a14:foregroundMark x1="88828" y1="52808" x2="78022" y2="85165"/>
                        <a14:foregroundMark x1="94628" y1="61172" x2="87851" y2="74786"/>
                        <a14:foregroundMark x1="93407" y1="42613" x2="85653" y2="22650"/>
                        <a14:foregroundMark x1="85653" y1="22650" x2="85653" y2="22650"/>
                        <a14:foregroundMark x1="83455" y1="22466" x2="68254" y2="10317"/>
                        <a14:foregroundMark x1="74237" y1="23077" x2="54029" y2="13736"/>
                        <a14:foregroundMark x1="54029" y1="13736" x2="51893" y2="13675"/>
                        <a14:foregroundMark x1="75031" y1="20085" x2="90232" y2="39805"/>
                        <a14:foregroundMark x1="86020" y1="31624" x2="92002" y2="51038"/>
                        <a14:foregroundMark x1="74847" y1="97314" x2="41941" y2="97131"/>
                        <a14:foregroundMark x1="6593" y1="38339" x2="4762" y2="44933"/>
                        <a14:foregroundMark x1="98230" y1="80952" x2="98230" y2="80952"/>
                        <a14:foregroundMark x1="81685" y1="49023" x2="72100" y2="46398"/>
                        <a14:foregroundMark x1="53785" y1="5983" x2="46825" y2="5800"/>
                        <a14:foregroundMark x1="44261" y1="6044" x2="36203" y2="7875"/>
                        <a14:foregroundMark x1="56532" y1="6288" x2="66789" y2="8425"/>
                        <a14:foregroundMark x1="88095" y1="25580" x2="90781" y2="31136"/>
                        <a14:foregroundMark x1="93101" y1="34860" x2="94750" y2="40842"/>
                        <a14:foregroundMark x1="95421" y1="44139" x2="96215" y2="51160"/>
                        <a14:foregroundMark x1="4579" y1="48474" x2="4518" y2="53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9526" y="202395"/>
            <a:ext cx="672537" cy="6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FD8A3D1F-3390-4029-A541-B28A53131A9F}"/>
              </a:ext>
            </a:extLst>
          </p:cNvPr>
          <p:cNvGrpSpPr/>
          <p:nvPr/>
        </p:nvGrpSpPr>
        <p:grpSpPr>
          <a:xfrm>
            <a:off x="28979" y="-32128"/>
            <a:ext cx="9098844" cy="5118100"/>
            <a:chOff x="0" y="0"/>
            <a:chExt cx="12192000" cy="6858000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ADEE2B63-33BA-44F5-B43F-EA0FDE7F302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3068355" y="74036"/>
              <a:chExt cx="12192000" cy="6858000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AB095438-765E-429A-9388-DDAE6AD1F1CB}"/>
                  </a:ext>
                </a:extLst>
              </p:cNvPr>
              <p:cNvSpPr/>
              <p:nvPr/>
            </p:nvSpPr>
            <p:spPr>
              <a:xfrm>
                <a:off x="-3068355" y="74036"/>
                <a:ext cx="12192000" cy="6858000"/>
              </a:xfrm>
              <a:prstGeom prst="rect">
                <a:avLst/>
              </a:prstGeom>
              <a:solidFill>
                <a:srgbClr val="243E7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045"/>
              </a:p>
            </p:txBody>
          </p:sp>
          <p:sp>
            <p:nvSpPr>
              <p:cNvPr id="18" name="Rectángulo: esquinas redondeadas 17">
                <a:extLst>
                  <a:ext uri="{FF2B5EF4-FFF2-40B4-BE49-F238E27FC236}">
                    <a16:creationId xmlns:a16="http://schemas.microsoft.com/office/drawing/2014/main" id="{EFA32CB1-55CC-4908-A753-AC67E5882F98}"/>
                  </a:ext>
                </a:extLst>
              </p:cNvPr>
              <p:cNvSpPr/>
              <p:nvPr/>
            </p:nvSpPr>
            <p:spPr>
              <a:xfrm>
                <a:off x="-2776912" y="296622"/>
                <a:ext cx="11626271" cy="6388658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045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5DD92A99-3944-47E6-AC24-E60F0C0FA767}"/>
                  </a:ext>
                </a:extLst>
              </p:cNvPr>
              <p:cNvSpPr/>
              <p:nvPr/>
            </p:nvSpPr>
            <p:spPr>
              <a:xfrm>
                <a:off x="8483601" y="1098831"/>
                <a:ext cx="629920" cy="868659"/>
              </a:xfrm>
              <a:prstGeom prst="ellipse">
                <a:avLst/>
              </a:prstGeom>
              <a:solidFill>
                <a:srgbClr val="243E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045" dirty="0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1597CDCA-9B5B-4183-B9D5-BB84ECE9A326}"/>
                  </a:ext>
                </a:extLst>
              </p:cNvPr>
              <p:cNvSpPr/>
              <p:nvPr/>
            </p:nvSpPr>
            <p:spPr>
              <a:xfrm>
                <a:off x="-2052320" y="6428302"/>
                <a:ext cx="932838" cy="498036"/>
              </a:xfrm>
              <a:prstGeom prst="ellipse">
                <a:avLst/>
              </a:prstGeom>
              <a:solidFill>
                <a:srgbClr val="243E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045" dirty="0"/>
              </a:p>
            </p:txBody>
          </p:sp>
        </p:grp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22073A1-5626-4601-9080-AB9144193100}"/>
                </a:ext>
              </a:extLst>
            </p:cNvPr>
            <p:cNvSpPr/>
            <p:nvPr/>
          </p:nvSpPr>
          <p:spPr>
            <a:xfrm>
              <a:off x="2669310" y="6114473"/>
              <a:ext cx="2612294" cy="701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045"/>
            </a:p>
          </p:txBody>
        </p:sp>
      </p:grpSp>
      <p:sp>
        <p:nvSpPr>
          <p:cNvPr id="2" name="Google Shape;120;p18">
            <a:extLst>
              <a:ext uri="{FF2B5EF4-FFF2-40B4-BE49-F238E27FC236}">
                <a16:creationId xmlns:a16="http://schemas.microsoft.com/office/drawing/2014/main" id="{0A51FF2F-6932-4721-8AF4-190BE8BB4B35}"/>
              </a:ext>
            </a:extLst>
          </p:cNvPr>
          <p:cNvSpPr txBox="1">
            <a:spLocks/>
          </p:cNvSpPr>
          <p:nvPr/>
        </p:nvSpPr>
        <p:spPr>
          <a:xfrm>
            <a:off x="4934009" y="560125"/>
            <a:ext cx="2818819" cy="13275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230" tIns="34106" rIns="68230" bIns="3410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2800"/>
            </a:pPr>
            <a:br>
              <a:rPr lang="es-ES" sz="209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s-ES" sz="1791" dirty="0">
                <a:solidFill>
                  <a:srgbClr val="C00000"/>
                </a:solidFill>
                <a:latin typeface="Arial"/>
                <a:ea typeface="Arial"/>
                <a:cs typeface="Arial"/>
              </a:rPr>
              <a:t>¿QUÉ DEBERÍA OCURRIR EN TODA LAS IE CON LA  ESTRATEGIA DEL RE?</a:t>
            </a:r>
            <a:br>
              <a:rPr lang="es-ES" sz="179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endParaRPr lang="es-ES" sz="179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ECD23-F8B0-4349-8861-21123333596E}"/>
              </a:ext>
            </a:extLst>
          </p:cNvPr>
          <p:cNvSpPr txBox="1"/>
          <p:nvPr/>
        </p:nvSpPr>
        <p:spPr>
          <a:xfrm>
            <a:off x="3569541" y="3792985"/>
            <a:ext cx="1364468" cy="50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440">
              <a:defRPr/>
            </a:pPr>
            <a:r>
              <a:rPr lang="es-MX" sz="896" b="1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Reflexión de los resultados y la práctica docente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96773C-F1FD-4465-A65B-20191FB10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644" y="2235492"/>
            <a:ext cx="1554459" cy="155749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1E7D1CD-899F-4569-8929-333CA0CDAC3A}"/>
              </a:ext>
            </a:extLst>
          </p:cNvPr>
          <p:cNvSpPr txBox="1"/>
          <p:nvPr/>
        </p:nvSpPr>
        <p:spPr>
          <a:xfrm>
            <a:off x="628289" y="2467371"/>
            <a:ext cx="1238453" cy="91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440">
              <a:defRPr/>
            </a:pPr>
            <a:r>
              <a:rPr lang="es-MX" sz="896" b="1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Gestión pedagógica (sesiones de RE, Jornadas de trabajo colegiado, </a:t>
            </a:r>
            <a:r>
              <a:rPr lang="es-MX" sz="896" b="1" kern="1200" dirty="0" err="1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GIAs</a:t>
            </a:r>
            <a:r>
              <a:rPr lang="es-MX" sz="896" b="1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, </a:t>
            </a:r>
            <a:r>
              <a:rPr lang="es-MX" sz="896" b="1" kern="1200" dirty="0" err="1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etc</a:t>
            </a:r>
            <a:r>
              <a:rPr lang="es-MX" sz="896" b="1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08B978B-DB9F-43A1-9E6D-1E1CEE13A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0348" y="1843144"/>
            <a:ext cx="2343525" cy="2342186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274A3E2-7451-49F1-B841-8B744A6CEF01}"/>
              </a:ext>
            </a:extLst>
          </p:cNvPr>
          <p:cNvSpPr/>
          <p:nvPr/>
        </p:nvSpPr>
        <p:spPr>
          <a:xfrm>
            <a:off x="644584" y="764144"/>
            <a:ext cx="4675051" cy="42163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2440">
              <a:defRPr/>
            </a:pPr>
            <a:endParaRPr lang="es-PE" sz="1343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728153-3CD3-4482-94E1-F7E2FD34A526}"/>
              </a:ext>
            </a:extLst>
          </p:cNvPr>
          <p:cNvSpPr txBox="1"/>
          <p:nvPr/>
        </p:nvSpPr>
        <p:spPr>
          <a:xfrm>
            <a:off x="3217441" y="896982"/>
            <a:ext cx="540950" cy="59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440">
              <a:defRPr/>
            </a:pPr>
            <a:r>
              <a:rPr lang="es-PE" sz="3284" b="1" kern="1200" dirty="0">
                <a:solidFill>
                  <a:srgbClr val="2EB8A8"/>
                </a:solidFill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AE6E9EC-44FD-4FA3-AB7D-F176363DD743}"/>
              </a:ext>
            </a:extLst>
          </p:cNvPr>
          <p:cNvSpPr txBox="1"/>
          <p:nvPr/>
        </p:nvSpPr>
        <p:spPr>
          <a:xfrm>
            <a:off x="4195468" y="3237038"/>
            <a:ext cx="540950" cy="59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440">
              <a:defRPr/>
            </a:pPr>
            <a:r>
              <a:rPr lang="es-PE" sz="3284" b="1" kern="1200" dirty="0">
                <a:solidFill>
                  <a:srgbClr val="2EB8A8"/>
                </a:solidFill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4F62539-5C31-46F9-BBFD-0EEEDD7EEA67}"/>
              </a:ext>
            </a:extLst>
          </p:cNvPr>
          <p:cNvSpPr txBox="1"/>
          <p:nvPr/>
        </p:nvSpPr>
        <p:spPr>
          <a:xfrm>
            <a:off x="1119077" y="1730180"/>
            <a:ext cx="540950" cy="59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440">
              <a:defRPr/>
            </a:pPr>
            <a:r>
              <a:rPr lang="es-PE" sz="3284" b="1" kern="1200" dirty="0">
                <a:solidFill>
                  <a:srgbClr val="2EB8A8"/>
                </a:solidFill>
                <a:latin typeface="Segoe UI"/>
                <a:ea typeface="+mn-ea"/>
                <a:cs typeface="+mn-cs"/>
              </a:rPr>
              <a:t>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562F1A0-0B3C-4B1E-AEF2-F7F5942E26C7}"/>
              </a:ext>
            </a:extLst>
          </p:cNvPr>
          <p:cNvSpPr txBox="1"/>
          <p:nvPr/>
        </p:nvSpPr>
        <p:spPr>
          <a:xfrm>
            <a:off x="3473380" y="1226923"/>
            <a:ext cx="1337582" cy="77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440">
              <a:defRPr/>
            </a:pPr>
            <a:r>
              <a:rPr lang="es-MX" sz="896" b="1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Evaluación diagnóstica apoyadas con recursos para sistematizar la información 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F10D9921-74BA-B006-A4D0-10DC8F398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0" b="97314" l="3602" r="98230">
                        <a14:foregroundMark x1="36325" y1="10867" x2="25885" y2="17155"/>
                        <a14:foregroundMark x1="25885" y1="17155" x2="12882" y2="37179"/>
                        <a14:foregroundMark x1="12882" y1="37179" x2="12393" y2="40659"/>
                        <a14:foregroundMark x1="18742" y1="18071" x2="18742" y2="18071"/>
                        <a14:foregroundMark x1="17766" y1="18681" x2="17766" y2="18681"/>
                        <a14:foregroundMark x1="17766" y1="18681" x2="7753" y2="38584"/>
                        <a14:foregroundMark x1="7753" y1="38584" x2="6899" y2="50244"/>
                        <a14:foregroundMark x1="6899" y1="50244" x2="8974" y2="53602"/>
                        <a14:foregroundMark x1="7387" y1="54396" x2="17460" y2="76801"/>
                        <a14:foregroundMark x1="17460" y1="76801" x2="23993" y2="85714"/>
                        <a14:foregroundMark x1="23993" y1="85714" x2="39744" y2="93346"/>
                        <a14:foregroundMark x1="3785" y1="81563" x2="32723" y2="90720"/>
                        <a14:foregroundMark x1="6960" y1="95543" x2="63065" y2="92735"/>
                        <a14:foregroundMark x1="96398" y1="96337" x2="57875" y2="82540"/>
                        <a14:foregroundMark x1="82418" y1="80525" x2="91209" y2="57509"/>
                        <a14:foregroundMark x1="91209" y1="57509" x2="92430" y2="44994"/>
                        <a14:foregroundMark x1="90415" y1="40049" x2="82845" y2="30830"/>
                        <a14:foregroundMark x1="82845" y1="30830" x2="58913" y2="18498"/>
                        <a14:foregroundMark x1="58913" y1="18498" x2="41514" y2="16300"/>
                        <a14:foregroundMark x1="70635" y1="14896" x2="58425" y2="9951"/>
                        <a14:foregroundMark x1="58425" y1="9951" x2="31807" y2="12149"/>
                        <a14:foregroundMark x1="31807" y1="12149" x2="26557" y2="14896"/>
                        <a14:foregroundMark x1="49878" y1="13675" x2="37546" y2="14652"/>
                        <a14:foregroundMark x1="37546" y1="14652" x2="25824" y2="22527"/>
                        <a14:foregroundMark x1="25824" y1="22527" x2="10806" y2="47619"/>
                        <a14:foregroundMark x1="12576" y1="50427" x2="14713" y2="63309"/>
                        <a14:foregroundMark x1="14713" y1="63309" x2="26313" y2="82173"/>
                        <a14:foregroundMark x1="26313" y1="82173" x2="31136" y2="83150"/>
                        <a14:foregroundMark x1="6410" y1="59402" x2="16300" y2="78388"/>
                        <a14:foregroundMark x1="16300" y1="78388" x2="25153" y2="83150"/>
                        <a14:foregroundMark x1="94994" y1="52991" x2="85653" y2="72955"/>
                        <a14:foregroundMark x1="85653" y1="72955" x2="85653" y2="72955"/>
                        <a14:foregroundMark x1="88828" y1="52808" x2="78022" y2="85165"/>
                        <a14:foregroundMark x1="94628" y1="61172" x2="87851" y2="74786"/>
                        <a14:foregroundMark x1="93407" y1="42613" x2="85653" y2="22650"/>
                        <a14:foregroundMark x1="85653" y1="22650" x2="85653" y2="22650"/>
                        <a14:foregroundMark x1="83455" y1="22466" x2="68254" y2="10317"/>
                        <a14:foregroundMark x1="74237" y1="23077" x2="54029" y2="13736"/>
                        <a14:foregroundMark x1="54029" y1="13736" x2="51893" y2="13675"/>
                        <a14:foregroundMark x1="75031" y1="20085" x2="90232" y2="39805"/>
                        <a14:foregroundMark x1="86020" y1="31624" x2="92002" y2="51038"/>
                        <a14:foregroundMark x1="74847" y1="97314" x2="41941" y2="97131"/>
                        <a14:foregroundMark x1="6593" y1="38339" x2="4762" y2="44933"/>
                        <a14:foregroundMark x1="98230" y1="80952" x2="98230" y2="80952"/>
                        <a14:foregroundMark x1="81685" y1="49023" x2="72100" y2="46398"/>
                        <a14:foregroundMark x1="53785" y1="5983" x2="46825" y2="5800"/>
                        <a14:foregroundMark x1="44261" y1="6044" x2="36203" y2="7875"/>
                        <a14:foregroundMark x1="56532" y1="6288" x2="66789" y2="8425"/>
                        <a14:foregroundMark x1="88095" y1="25580" x2="90781" y2="31136"/>
                        <a14:foregroundMark x1="93101" y1="34860" x2="94750" y2="40842"/>
                        <a14:foregroundMark x1="95421" y1="44139" x2="96215" y2="51160"/>
                        <a14:foregroundMark x1="4579" y1="48474" x2="4518" y2="53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6524" y="185838"/>
            <a:ext cx="672537" cy="67253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CFFCFAE-60F1-AF2F-2A21-921480F3EA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41" y="249923"/>
            <a:ext cx="1880182" cy="41364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562F1A0-0B3C-4B1E-AEF2-F7F5942E26C7}"/>
              </a:ext>
            </a:extLst>
          </p:cNvPr>
          <p:cNvSpPr txBox="1"/>
          <p:nvPr/>
        </p:nvSpPr>
        <p:spPr>
          <a:xfrm>
            <a:off x="5594842" y="2234745"/>
            <a:ext cx="3166386" cy="45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2440">
              <a:defRPr/>
            </a:pPr>
            <a:r>
              <a:rPr lang="es-MX" sz="1194" b="1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Directores, subdirectores, coordinadores pedagógicos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562F1A0-0B3C-4B1E-AEF2-F7F5942E26C7}"/>
              </a:ext>
            </a:extLst>
          </p:cNvPr>
          <p:cNvSpPr txBox="1"/>
          <p:nvPr/>
        </p:nvSpPr>
        <p:spPr>
          <a:xfrm>
            <a:off x="5809336" y="2665110"/>
            <a:ext cx="2601136" cy="160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610" indent="-170610" algn="just" defTabSz="682440">
              <a:buFont typeface="Wingdings" panose="05000000000000000000" pitchFamily="2" charset="2"/>
              <a:buChar char="Ø"/>
              <a:defRPr/>
            </a:pPr>
            <a:r>
              <a:rPr lang="es-MX" sz="1095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Asesora, orienta respecto a las acciones del RE en el PAT de las IIEE</a:t>
            </a:r>
          </a:p>
          <a:p>
            <a:pPr marL="170610" indent="-170610" algn="just" defTabSz="682440">
              <a:buFont typeface="Wingdings" panose="05000000000000000000" pitchFamily="2" charset="2"/>
              <a:buChar char="Ø"/>
              <a:defRPr/>
            </a:pPr>
            <a:endParaRPr lang="es-MX" sz="1095" kern="1200" dirty="0">
              <a:solidFill>
                <a:srgbClr val="002060"/>
              </a:solidFill>
              <a:latin typeface="Segoe UI"/>
              <a:ea typeface="+mn-ea"/>
              <a:cs typeface="+mn-cs"/>
            </a:endParaRPr>
          </a:p>
          <a:p>
            <a:pPr marL="170610" indent="-170610" algn="just" defTabSz="682440">
              <a:buFont typeface="Wingdings" panose="05000000000000000000" pitchFamily="2" charset="2"/>
              <a:buChar char="Ø"/>
              <a:defRPr/>
            </a:pPr>
            <a:r>
              <a:rPr lang="es-MX" sz="1095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Monitorea y acompaña las acciones pedagógicas en la IE</a:t>
            </a:r>
          </a:p>
          <a:p>
            <a:pPr marL="170610" indent="-170610" algn="just" defTabSz="682440">
              <a:buFont typeface="Wingdings" panose="05000000000000000000" pitchFamily="2" charset="2"/>
              <a:buChar char="Ø"/>
              <a:defRPr/>
            </a:pPr>
            <a:endParaRPr lang="es-MX" sz="1095" kern="1200" dirty="0">
              <a:solidFill>
                <a:srgbClr val="002060"/>
              </a:solidFill>
              <a:latin typeface="Segoe UI"/>
              <a:ea typeface="+mn-ea"/>
              <a:cs typeface="+mn-cs"/>
            </a:endParaRPr>
          </a:p>
          <a:p>
            <a:pPr marL="170610" indent="-170610" algn="just" defTabSz="682440">
              <a:buFont typeface="Wingdings" panose="05000000000000000000" pitchFamily="2" charset="2"/>
              <a:buChar char="Ø"/>
              <a:defRPr/>
            </a:pPr>
            <a:r>
              <a:rPr lang="es-MX" sz="1095" kern="1200" dirty="0">
                <a:solidFill>
                  <a:srgbClr val="002060"/>
                </a:solidFill>
                <a:latin typeface="Segoe UI"/>
                <a:ea typeface="+mn-ea"/>
                <a:cs typeface="+mn-cs"/>
              </a:rPr>
              <a:t>Promueve acciones de fortalecimiento de capacidades en prácticas colegiadas</a:t>
            </a:r>
          </a:p>
        </p:txBody>
      </p:sp>
      <p:sp>
        <p:nvSpPr>
          <p:cNvPr id="26" name="Google Shape;114;p3"/>
          <p:cNvSpPr/>
          <p:nvPr/>
        </p:nvSpPr>
        <p:spPr>
          <a:xfrm>
            <a:off x="3927393" y="166536"/>
            <a:ext cx="3575058" cy="24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30" tIns="34106" rIns="68230" bIns="34106" anchor="t" anchorCtr="0">
            <a:noAutofit/>
          </a:bodyPr>
          <a:lstStyle/>
          <a:p>
            <a:pPr marL="341220" indent="-341220" algn="ctr">
              <a:buSzPts val="1500"/>
            </a:pPr>
            <a:r>
              <a:rPr lang="es-ES" sz="1119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Asistencia Técnica a Directivos y docentes 2025</a:t>
            </a:r>
          </a:p>
          <a:p>
            <a:pPr marL="341220" indent="-341220" algn="ctr">
              <a:buSzPts val="1500"/>
            </a:pPr>
            <a:endParaRPr sz="104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355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92252" y="822680"/>
            <a:ext cx="3283640" cy="468927"/>
          </a:xfrm>
          <a:prstGeom prst="rect">
            <a:avLst/>
          </a:prstGeom>
        </p:spPr>
        <p:txBody>
          <a:bodyPr vert="horz" wrap="square" lIns="0" tIns="9478" rIns="0" bIns="0" rtlCol="0">
            <a:spAutoFit/>
          </a:bodyPr>
          <a:lstStyle/>
          <a:p>
            <a:pPr marL="9478">
              <a:spcBef>
                <a:spcPts val="75"/>
              </a:spcBef>
            </a:pPr>
            <a:r>
              <a:rPr sz="298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Cuenta</a:t>
            </a:r>
            <a:r>
              <a:rPr sz="2985" spc="-41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98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con</a:t>
            </a:r>
            <a:r>
              <a:rPr sz="2985" spc="-60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98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3</a:t>
            </a:r>
            <a:r>
              <a:rPr sz="2985" spc="-75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985" spc="-7" dirty="0">
                <a:solidFill>
                  <a:srgbClr val="203A79"/>
                </a:solidFill>
                <a:latin typeface="Calibri" panose="020F0502020204030204"/>
                <a:cs typeface="Calibri" panose="020F0502020204030204"/>
              </a:rPr>
              <a:t>etapas:</a:t>
            </a:r>
            <a:endParaRPr sz="2985" dirty="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31" y="167462"/>
            <a:ext cx="479981" cy="474372"/>
          </a:xfrm>
          <a:prstGeom prst="rect">
            <a:avLst/>
          </a:prstGeom>
        </p:spPr>
      </p:pic>
      <p:grpSp>
        <p:nvGrpSpPr>
          <p:cNvPr id="24" name="object 3">
            <a:extLst>
              <a:ext uri="{FF2B5EF4-FFF2-40B4-BE49-F238E27FC236}">
                <a16:creationId xmlns:a16="http://schemas.microsoft.com/office/drawing/2014/main" id="{C8677266-6C9C-916C-368E-3A6C3DD373CE}"/>
              </a:ext>
            </a:extLst>
          </p:cNvPr>
          <p:cNvGrpSpPr/>
          <p:nvPr/>
        </p:nvGrpSpPr>
        <p:grpSpPr>
          <a:xfrm>
            <a:off x="381000" y="242461"/>
            <a:ext cx="1457957" cy="293107"/>
            <a:chOff x="7755636" y="307860"/>
            <a:chExt cx="1088136" cy="220979"/>
          </a:xfrm>
        </p:grpSpPr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7C4A7DFF-C5DA-632A-351E-2F82B195F3EF}"/>
                </a:ext>
              </a:extLst>
            </p:cNvPr>
            <p:cNvSpPr/>
            <p:nvPr/>
          </p:nvSpPr>
          <p:spPr>
            <a:xfrm>
              <a:off x="7947659" y="307860"/>
              <a:ext cx="231775" cy="220979"/>
            </a:xfrm>
            <a:custGeom>
              <a:avLst/>
              <a:gdLst/>
              <a:ahLst/>
              <a:cxnLst/>
              <a:rect l="l" t="t" r="r" b="b"/>
              <a:pathLst>
                <a:path w="231775" h="220979">
                  <a:moveTo>
                    <a:pt x="231343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231343" y="220459"/>
                  </a:lnTo>
                  <a:lnTo>
                    <a:pt x="231343" y="0"/>
                  </a:lnTo>
                  <a:close/>
                </a:path>
              </a:pathLst>
            </a:custGeom>
            <a:solidFill>
              <a:srgbClr val="ED24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992D36DB-7CBF-269A-954C-78CBFD549AED}"/>
                </a:ext>
              </a:extLst>
            </p:cNvPr>
            <p:cNvSpPr/>
            <p:nvPr/>
          </p:nvSpPr>
          <p:spPr>
            <a:xfrm>
              <a:off x="8188452" y="307860"/>
              <a:ext cx="655320" cy="220979"/>
            </a:xfrm>
            <a:custGeom>
              <a:avLst/>
              <a:gdLst/>
              <a:ahLst/>
              <a:cxnLst/>
              <a:rect l="l" t="t" r="r" b="b"/>
              <a:pathLst>
                <a:path w="655320" h="220979">
                  <a:moveTo>
                    <a:pt x="655091" y="0"/>
                  </a:moveTo>
                  <a:lnTo>
                    <a:pt x="0" y="0"/>
                  </a:lnTo>
                  <a:lnTo>
                    <a:pt x="0" y="220459"/>
                  </a:lnTo>
                  <a:lnTo>
                    <a:pt x="655091" y="220459"/>
                  </a:lnTo>
                  <a:lnTo>
                    <a:pt x="655091" y="0"/>
                  </a:lnTo>
                  <a:close/>
                </a:path>
              </a:pathLst>
            </a:custGeom>
            <a:solidFill>
              <a:srgbClr val="6C6D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6">
              <a:extLst>
                <a:ext uri="{FF2B5EF4-FFF2-40B4-BE49-F238E27FC236}">
                  <a16:creationId xmlns:a16="http://schemas.microsoft.com/office/drawing/2014/main" id="{A76B257E-B0A3-A35F-4C1E-9FAB27A0CDA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6616" y="367283"/>
              <a:ext cx="176783" cy="79248"/>
            </a:xfrm>
            <a:prstGeom prst="rect">
              <a:avLst/>
            </a:prstGeom>
          </p:spPr>
        </p:pic>
        <p:pic>
          <p:nvPicPr>
            <p:cNvPr id="35" name="object 7">
              <a:extLst>
                <a:ext uri="{FF2B5EF4-FFF2-40B4-BE49-F238E27FC236}">
                  <a16:creationId xmlns:a16="http://schemas.microsoft.com/office/drawing/2014/main" id="{92CE3B2C-B53F-E0F8-4FEE-61DA8D4208D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55636" y="323087"/>
              <a:ext cx="176783" cy="193548"/>
            </a:xfrm>
            <a:prstGeom prst="rect">
              <a:avLst/>
            </a:prstGeom>
          </p:spPr>
        </p:pic>
        <p:pic>
          <p:nvPicPr>
            <p:cNvPr id="36" name="object 8">
              <a:extLst>
                <a:ext uri="{FF2B5EF4-FFF2-40B4-BE49-F238E27FC236}">
                  <a16:creationId xmlns:a16="http://schemas.microsoft.com/office/drawing/2014/main" id="{0A48B6B0-94DB-FE2E-337E-874AEF61427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32648" y="385571"/>
              <a:ext cx="336803" cy="99060"/>
            </a:xfrm>
            <a:prstGeom prst="rect">
              <a:avLst/>
            </a:prstGeom>
          </p:spPr>
        </p:pic>
      </p:grpSp>
      <p:graphicFrame>
        <p:nvGraphicFramePr>
          <p:cNvPr id="37" name="Diagrama 36">
            <a:extLst>
              <a:ext uri="{FF2B5EF4-FFF2-40B4-BE49-F238E27FC236}">
                <a16:creationId xmlns:a16="http://schemas.microsoft.com/office/drawing/2014/main" id="{B1610E3F-B94C-0911-D35F-CFE511539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224532"/>
              </p:ext>
            </p:extLst>
          </p:nvPr>
        </p:nvGraphicFramePr>
        <p:xfrm>
          <a:off x="533400" y="1568450"/>
          <a:ext cx="7924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52&quot;/&gt;&lt;lineCharCount val=&quot;51&quot;/&gt;&lt;lineCharCount val=&quot;46&quot;/&gt;&lt;lineCharCount val=&quot;49&quot;/&gt;&lt;lineCharCount val=&quot;53&quot;/&gt;&lt;lineCharCount val=&quot;49&quot;/&gt;&lt;lineCharCount val=&quot;8&quot;/&gt;&lt;/TableIndex&gt;&lt;/ShapeTextInfo&gt;"/>
  <p:tag name="HTML_SHAPEINFO" val="&lt;ThreeDShapeInfo&gt;&lt;uuid val=&quot;{296F8840-2534-420B-B3C4-51DD1402B38E}&quot;/&gt;&lt;isInvalidForFieldText val=&quot;0&quot;/&gt;&lt;Image&gt;&lt;filename val=&quot;C:\Users\CARLOS ALBERTO\AppData\Local\Temp\CP9796167858531Session\CPTrustFolder9796167858734\PPTImport9796185268984\data\asimages\{296F8840-2534-420B-B3C4-51DD1402B38E}_3.png&quot;/&gt;&lt;left val=&quot;22&quot;/&gt;&lt;top val=&quot;373&quot;/&gt;&lt;width val=&quot;920&quot;/&gt;&lt;height val=&quot;30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B9F2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6806</TotalTime>
  <Words>2606</Words>
  <Application>Microsoft Office PowerPoint</Application>
  <PresentationFormat>Personalizado</PresentationFormat>
  <Paragraphs>262</Paragraphs>
  <Slides>26</Slides>
  <Notes>3</Notes>
  <HiddenSlides>1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26</vt:i4>
      </vt:variant>
    </vt:vector>
  </HeadingPairs>
  <TitlesOfParts>
    <vt:vector size="46" baseType="lpstr">
      <vt:lpstr>Yu Gothic</vt:lpstr>
      <vt:lpstr>Yu Gothic UI</vt:lpstr>
      <vt:lpstr>Aptos</vt:lpstr>
      <vt:lpstr>AR CENA</vt:lpstr>
      <vt:lpstr>Arial</vt:lpstr>
      <vt:lpstr>Arial Black</vt:lpstr>
      <vt:lpstr>Arial MT</vt:lpstr>
      <vt:lpstr>Calibri</vt:lpstr>
      <vt:lpstr>Calibri Light</vt:lpstr>
      <vt:lpstr>Century Gothic</vt:lpstr>
      <vt:lpstr>Leelawadee UI</vt:lpstr>
      <vt:lpstr>Microsoft Tai Le</vt:lpstr>
      <vt:lpstr>Segoe UI</vt:lpstr>
      <vt:lpstr>Tahoma</vt:lpstr>
      <vt:lpstr>Times New Roman</vt:lpstr>
      <vt:lpstr>Twentieth Century</vt:lpstr>
      <vt:lpstr>Wingdings</vt:lpstr>
      <vt:lpstr>Office Theme</vt:lpstr>
      <vt:lpstr>1_Office Theme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Cuenta con 3 etapas:</vt:lpstr>
      <vt:lpstr>Cuenta con 3 etapas:</vt:lpstr>
      <vt:lpstr>Presentación de PowerPoint</vt:lpstr>
      <vt:lpstr>Presentación de PowerPoint</vt:lpstr>
      <vt:lpstr>2.1 Porcentaje de IIEE de los niveles primaria y secundaria que implementan acciones en el marco de la estrategia de Refuerzo Escolar</vt:lpstr>
      <vt:lpstr>2.1 Porcentaje de IIEE de los niveles primaria y secundaria que implementan acciones en el marco de la estrategia de Refuerzo Escolar</vt:lpstr>
      <vt:lpstr>Presentación de PowerPoint</vt:lpstr>
      <vt:lpstr>  </vt:lpstr>
      <vt:lpstr>2.1 Porcentaje de IIEE de los niveles primaria y secundaria que implementan acciones en el marco de la estrategia de Refuerzo Escolar</vt:lpstr>
      <vt:lpstr>2.1 Porcentaje de IIEE de los niveles primaria y secundaria que implementan acciones en el marco de la estrategia de Refuerzo Escolar</vt:lpstr>
      <vt:lpstr>2.1 Porcentaje de IIEE de los niveles primaria y secundaria que implementan acciones en el marco de la estrategia de Refuerzo Escolar</vt:lpstr>
      <vt:lpstr>2.1 Porcentaje de IIEE de los niveles primaria y secundaria que implementan acciones en el marco de la estrategia de Refuerzo Escolar</vt:lpstr>
      <vt:lpstr>2.1 Porcentaje de IIEE de los niveles primaria y secundaria que implementan acciones en el marco de la estrategia de Refuerzo Escolar</vt:lpstr>
      <vt:lpstr>2.1 Porcentaje de IIEE de los niveles primaria y secundaria que implementan acciones en el marco de la estrategia de Refuerzo Escolar</vt:lpstr>
      <vt:lpstr>Canales de consulta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ppt.cdr</dc:title>
  <dc:creator>Jose</dc:creator>
  <cp:lastModifiedBy>Melina Isabel Mori Lora</cp:lastModifiedBy>
  <cp:revision>15</cp:revision>
  <dcterms:created xsi:type="dcterms:W3CDTF">2025-02-25T01:31:46Z</dcterms:created>
  <dcterms:modified xsi:type="dcterms:W3CDTF">2025-02-25T17:37:16Z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2025-01-21T00:00:00Z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2025-02-25T00:00:00Z</vt:filetime>
  </property>
  <property fmtid="{D5CDD505-2E9C-101B-9397-08002B2CF9AE}" pid="5" name="Producer">
    <vt:lpwstr>Microsoft® PowerPoint® LTSC</vt:lpwstr>
  </property>
</Properties>
</file>