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2" r:id="rId8"/>
    <p:sldId id="263" r:id="rId9"/>
    <p:sldId id="264" r:id="rId10"/>
    <p:sldId id="265" r:id="rId11"/>
    <p:sldId id="261" r:id="rId1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6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1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3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32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6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8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6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9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7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6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4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9C8F97C-BA97-C3A0-0CE2-0D877B9E6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>
            <a:normAutofit/>
          </a:bodyPr>
          <a:lstStyle/>
          <a:p>
            <a:pPr algn="l"/>
            <a:r>
              <a:rPr lang="es-ES" sz="3400" dirty="0"/>
              <a:t>"Desarrollando la Competencia de Indagación Científica: Explorando el Fenómeno de la Brocheta de Globo"</a:t>
            </a:r>
            <a:endParaRPr lang="es-PE" sz="3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4C5DC2-3C27-6B6D-9855-F126B2BDF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5731" y="5389714"/>
            <a:ext cx="4206240" cy="1184584"/>
          </a:xfrm>
        </p:spPr>
        <p:txBody>
          <a:bodyPr>
            <a:normAutofit/>
          </a:bodyPr>
          <a:lstStyle/>
          <a:p>
            <a:pPr algn="r"/>
            <a:r>
              <a:rPr lang="es-ES" dirty="0"/>
              <a:t>Melina Isabel Mori Lora</a:t>
            </a:r>
            <a:endParaRPr lang="es-PE" dirty="0"/>
          </a:p>
        </p:txBody>
      </p:sp>
      <p:pic>
        <p:nvPicPr>
          <p:cNvPr id="4" name="Picture 3" descr="Patrón geométrico rojo abstracto">
            <a:extLst>
              <a:ext uri="{FF2B5EF4-FFF2-40B4-BE49-F238E27FC236}">
                <a16:creationId xmlns:a16="http://schemas.microsoft.com/office/drawing/2014/main" id="{04812D0A-A79C-A06B-9C45-B2712D8E43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82" r="31716" b="-2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AD8D165-161B-AA85-6015-ACD634E145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7516" y="134615"/>
            <a:ext cx="686665" cy="67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6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DC680C-F801-8DFA-8783-15E5DC6BA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41618C6-9534-EA75-7F88-5A1412DDB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884EBC4-90E3-0C0A-3F63-F165C66ABB5B}"/>
              </a:ext>
            </a:extLst>
          </p:cNvPr>
          <p:cNvSpPr/>
          <p:nvPr/>
        </p:nvSpPr>
        <p:spPr>
          <a:xfrm>
            <a:off x="1075592" y="2132280"/>
            <a:ext cx="10040815" cy="51917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Reflexión final: </a:t>
            </a:r>
            <a:r>
              <a:rPr lang="es-ES" sz="4600" b="1" dirty="0">
                <a:ln/>
                <a:solidFill>
                  <a:srgbClr val="00B050"/>
                </a:solidFill>
                <a:latin typeface="+mj-lt"/>
                <a:ea typeface="+mj-ea"/>
                <a:cs typeface="+mj-cs"/>
              </a:rPr>
              <a:t>¿Qué aprendieron sobre el método científico y la indagación?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Aplicación: </a:t>
            </a:r>
            <a:r>
              <a:rPr lang="es-ES" sz="4600" b="1" dirty="0">
                <a:ln/>
                <a:solidFill>
                  <a:srgbClr val="0070C0"/>
                </a:solidFill>
                <a:latin typeface="+mj-lt"/>
                <a:ea typeface="+mj-ea"/>
                <a:cs typeface="+mj-cs"/>
              </a:rPr>
              <a:t>¿Cómo pueden aplicar lo aprendido en otros contextos?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C08A9DD-E756-E2EC-CDE7-ECB1B2D37D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061" y="263924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49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6CB2A8D-ADCD-4BB2-8EF3-CE97B5EC6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3960" y="199142"/>
            <a:ext cx="5829300" cy="58293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DA23073-2C63-4125-9610-E45E10546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89" y="509020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95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DCB955A-29CF-8658-115E-33E74CD63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631820"/>
              </p:ext>
            </p:extLst>
          </p:nvPr>
        </p:nvGraphicFramePr>
        <p:xfrm>
          <a:off x="175846" y="0"/>
          <a:ext cx="11790486" cy="6761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5357">
                  <a:extLst>
                    <a:ext uri="{9D8B030D-6E8A-4147-A177-3AD203B41FA5}">
                      <a16:colId xmlns:a16="http://schemas.microsoft.com/office/drawing/2014/main" val="4264496082"/>
                    </a:ext>
                  </a:extLst>
                </a:gridCol>
                <a:gridCol w="2316451">
                  <a:extLst>
                    <a:ext uri="{9D8B030D-6E8A-4147-A177-3AD203B41FA5}">
                      <a16:colId xmlns:a16="http://schemas.microsoft.com/office/drawing/2014/main" val="559490957"/>
                    </a:ext>
                  </a:extLst>
                </a:gridCol>
                <a:gridCol w="5126027">
                  <a:extLst>
                    <a:ext uri="{9D8B030D-6E8A-4147-A177-3AD203B41FA5}">
                      <a16:colId xmlns:a16="http://schemas.microsoft.com/office/drawing/2014/main" val="796864097"/>
                    </a:ext>
                  </a:extLst>
                </a:gridCol>
                <a:gridCol w="1872651">
                  <a:extLst>
                    <a:ext uri="{9D8B030D-6E8A-4147-A177-3AD203B41FA5}">
                      <a16:colId xmlns:a16="http://schemas.microsoft.com/office/drawing/2014/main" val="2383683948"/>
                    </a:ext>
                  </a:extLst>
                </a:gridCol>
              </a:tblGrid>
              <a:tr h="32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>
                          <a:effectLst/>
                        </a:rPr>
                        <a:t>Competencias y capacidades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>
                          <a:effectLst/>
                        </a:rPr>
                        <a:t>Criterios de evaluación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>
                          <a:effectLst/>
                        </a:rPr>
                        <a:t>¿Qué nos dará evidencias de aprendizaje?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>
                          <a:effectLst/>
                        </a:rPr>
                        <a:t>Instrumento de evaluación</a:t>
                      </a: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extLst>
                  <a:ext uri="{0D108BD9-81ED-4DB2-BD59-A6C34878D82A}">
                    <a16:rowId xmlns:a16="http://schemas.microsoft.com/office/drawing/2014/main" val="3054800140"/>
                  </a:ext>
                </a:extLst>
              </a:tr>
              <a:tr h="51020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Indaga mediante métodos científicos para construir sus conocimientos.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Problematiza situaciones para hacer indagación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Diseña estrategias para hacer indagación</a:t>
                      </a:r>
                      <a:endParaRPr lang="es-P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Genera y registra datos e información</a:t>
                      </a:r>
                      <a:endParaRPr lang="es-P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Analiza datos e información</a:t>
                      </a:r>
                      <a:endParaRPr lang="es-P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808080"/>
                          </a:highlight>
                        </a:rPr>
                        <a:t>Evalúa y comunica el proceso y resultados de su indagación</a:t>
                      </a:r>
                      <a:endParaRPr lang="es-P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effectLst/>
                          <a:highlight>
                            <a:srgbClr val="FFFF00"/>
                          </a:highlight>
                        </a:rPr>
                        <a:t>Formula preguntas claras y relevantes sobre el fenómeno observado y plantea hipótesis que relacionan las variables involucradas.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effectLst/>
                          <a:highlight>
                            <a:srgbClr val="00FF00"/>
                          </a:highlight>
                        </a:rPr>
                        <a:t>Propone un plan detallado y viable para observar las variables del problema, incluyendo la selección de materiales, instrumentos y medidas de seguridad.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effectLst/>
                          <a:highlight>
                            <a:srgbClr val="FF00FF"/>
                          </a:highlight>
                        </a:rPr>
                        <a:t>Obtiene y registra datos cualitativos o cuantitativos de manera sistemática y organizada, utilizando instrumentos y técnicas adecuadas.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effectLst/>
                          <a:highlight>
                            <a:srgbClr val="00FFFF"/>
                          </a:highlight>
                        </a:rPr>
                        <a:t>Interpreta los datos obtenidos, los contrasta con sus hipótesis y elabora conclusiones basadas en evidencia.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effectLst/>
                          <a:highlight>
                            <a:srgbClr val="808080"/>
                          </a:highlight>
                        </a:rPr>
                        <a:t>Comunica claramente sus conclusiones y el proceso de indagación, evaluando las dificultades encontradas y proponiendo mejoras.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FF00"/>
                          </a:highlight>
                        </a:rPr>
                        <a:t>Preguntas Escritas</a:t>
                      </a:r>
                      <a:r>
                        <a:rPr lang="es-PE" sz="1050" dirty="0">
                          <a:effectLst/>
                          <a:highlight>
                            <a:srgbClr val="FFFF00"/>
                          </a:highlight>
                        </a:rPr>
                        <a:t>: Las preguntas formuladas por los estudiantes que incluyen claramente las variables independientes y dependientes.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FF00"/>
                          </a:highlight>
                        </a:rPr>
                        <a:t>Discusión en Clase: </a:t>
                      </a:r>
                      <a:r>
                        <a:rPr lang="es-PE" sz="1050" dirty="0">
                          <a:effectLst/>
                          <a:highlight>
                            <a:srgbClr val="FFFF00"/>
                          </a:highlight>
                        </a:rPr>
                        <a:t>Participación en discusiones donde los estudiantes explican sus preguntas y las variables involucradas.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00FF00"/>
                          </a:highlight>
                        </a:rPr>
                        <a:t>Presentación Oral: </a:t>
                      </a:r>
                      <a:r>
                        <a:rPr lang="es-PE" sz="1050" dirty="0">
                          <a:effectLst/>
                          <a:highlight>
                            <a:srgbClr val="00FF00"/>
                          </a:highlight>
                        </a:rPr>
                        <a:t>Explicación verbal del plan de indagación, incluyendo la justificación de la selección de materiales e instrumentos.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00FF00"/>
                          </a:highlight>
                        </a:rPr>
                        <a:t>Lista de Materiales: </a:t>
                      </a:r>
                      <a:r>
                        <a:rPr lang="es-PE" sz="1050" dirty="0">
                          <a:effectLst/>
                          <a:highlight>
                            <a:srgbClr val="00FF00"/>
                          </a:highlight>
                        </a:rPr>
                        <a:t>Lista detallada de materiales e instrumentos con una breve justificación de su uso.</a:t>
                      </a:r>
                      <a:r>
                        <a:rPr lang="es-PE" sz="1050" dirty="0">
                          <a:effectLst/>
                        </a:rPr>
                        <a:t> 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00FF"/>
                          </a:highlight>
                        </a:rPr>
                        <a:t>Tablas de Datos: </a:t>
                      </a:r>
                      <a:r>
                        <a:rPr lang="es-PE" sz="1050" dirty="0">
                          <a:effectLst/>
                          <a:highlight>
                            <a:srgbClr val="FF00FF"/>
                          </a:highlight>
                        </a:rPr>
                        <a:t>Tablas que registran los datos obtenidos durante el experimento.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00FF"/>
                          </a:highlight>
                        </a:rPr>
                        <a:t>Gráficos: </a:t>
                      </a:r>
                      <a:r>
                        <a:rPr lang="es-PE" sz="1050" dirty="0">
                          <a:effectLst/>
                          <a:highlight>
                            <a:srgbClr val="FF00FF"/>
                          </a:highlight>
                        </a:rPr>
                        <a:t>Representaciones gráficas de los datos (ej. gráficos de barras, líneas, etc.).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00FF"/>
                          </a:highlight>
                        </a:rPr>
                        <a:t>Registro de Observaciones: </a:t>
                      </a:r>
                      <a:r>
                        <a:rPr lang="es-PE" sz="1050" dirty="0">
                          <a:effectLst/>
                          <a:highlight>
                            <a:srgbClr val="FF00FF"/>
                          </a:highlight>
                        </a:rPr>
                        <a:t>Notas detalladas de las observaciones realizadas durante el experimento.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FF00FF"/>
                          </a:highlight>
                        </a:rPr>
                        <a:t>Fotos o Videos: </a:t>
                      </a:r>
                      <a:r>
                        <a:rPr lang="es-PE" sz="1050" dirty="0">
                          <a:effectLst/>
                          <a:highlight>
                            <a:srgbClr val="FF00FF"/>
                          </a:highlight>
                        </a:rPr>
                        <a:t>Evidencias visuales del proceso de recolección de datos.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00FFFF"/>
                          </a:highlight>
                        </a:rPr>
                        <a:t>Informe de Análisis: </a:t>
                      </a:r>
                      <a:r>
                        <a:rPr lang="es-PE" sz="1050" dirty="0">
                          <a:effectLst/>
                          <a:highlight>
                            <a:srgbClr val="00FFFF"/>
                          </a:highlight>
                        </a:rPr>
                        <a:t>Documento que incluye un análisis detallado de los datos y una explicación de cómo estos apoyan o refutan las hipótesis.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00FFFF"/>
                          </a:highlight>
                        </a:rPr>
                        <a:t>Presentación de Resultados: </a:t>
                      </a:r>
                      <a:r>
                        <a:rPr lang="es-PE" sz="1050" dirty="0">
                          <a:effectLst/>
                          <a:highlight>
                            <a:srgbClr val="00FFFF"/>
                          </a:highlight>
                        </a:rPr>
                        <a:t>Exposición oral o visual (ej. póster, presentación en PowerPoint) que muestra el análisis de los datos.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00FFFF"/>
                          </a:highlight>
                        </a:rPr>
                        <a:t>Discusión en Grupo: </a:t>
                      </a:r>
                      <a:r>
                        <a:rPr lang="es-PE" sz="1050" dirty="0">
                          <a:effectLst/>
                          <a:highlight>
                            <a:srgbClr val="00FFFF"/>
                          </a:highlight>
                        </a:rPr>
                        <a:t>Participación en discusiones donde los estudiantes explican su análisis y conclusiones.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808080"/>
                          </a:highlight>
                        </a:rPr>
                        <a:t>Informe Final: </a:t>
                      </a:r>
                      <a:r>
                        <a:rPr lang="es-PE" sz="1050" dirty="0">
                          <a:effectLst/>
                          <a:highlight>
                            <a:srgbClr val="808080"/>
                          </a:highlight>
                        </a:rPr>
                        <a:t>Documento escrito que incluye conclusiones, evaluación del proceso y sugerencias de mejora.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808080"/>
                          </a:highlight>
                        </a:rPr>
                        <a:t>Presentación Oral: </a:t>
                      </a:r>
                      <a:r>
                        <a:rPr lang="es-PE" sz="1050" dirty="0">
                          <a:effectLst/>
                          <a:highlight>
                            <a:srgbClr val="808080"/>
                          </a:highlight>
                        </a:rPr>
                        <a:t>Exposición oral donde el estudiante comunica sus conclusiones y evalúa el proceso de indagación.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808080"/>
                          </a:highlight>
                        </a:rPr>
                        <a:t>Reflexión Personal: </a:t>
                      </a:r>
                      <a:r>
                        <a:rPr lang="es-PE" sz="1050" dirty="0">
                          <a:effectLst/>
                          <a:highlight>
                            <a:srgbClr val="808080"/>
                          </a:highlight>
                        </a:rPr>
                        <a:t>Texto reflexivo donde el estudiante describe lo que aprendió, las dificultades encontradas y las mejoras propuestas.</a:t>
                      </a:r>
                      <a:endParaRPr lang="es-PE" sz="16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050" b="1" dirty="0">
                          <a:effectLst/>
                          <a:highlight>
                            <a:srgbClr val="808080"/>
                          </a:highlight>
                        </a:rPr>
                        <a:t>Retroalimentación entre Pares: </a:t>
                      </a:r>
                      <a:r>
                        <a:rPr lang="es-PE" sz="1050" dirty="0">
                          <a:effectLst/>
                          <a:highlight>
                            <a:srgbClr val="808080"/>
                          </a:highlight>
                        </a:rPr>
                        <a:t>Comentarios y sugerencias de otros estudiantes sobre el proceso y resultados de la indagación.</a:t>
                      </a:r>
                      <a:endParaRPr lang="es-P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Rúbrica de Evaluación.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Lista de Verificación (</a:t>
                      </a:r>
                      <a:r>
                        <a:rPr lang="es-PE" sz="1200" dirty="0" err="1">
                          <a:effectLst/>
                        </a:rPr>
                        <a:t>Checklist</a:t>
                      </a:r>
                      <a:r>
                        <a:rPr lang="es-PE" sz="1200" dirty="0">
                          <a:effectLst/>
                        </a:rPr>
                        <a:t>).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Rúbrica de Evaluación.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Guía de Observación.</a:t>
                      </a: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PE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200" dirty="0">
                          <a:effectLst/>
                        </a:rPr>
                        <a:t>Rúbrica de Evaluación</a:t>
                      </a: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6" marR="57066" marT="0" marB="0"/>
                </a:tc>
                <a:extLst>
                  <a:ext uri="{0D108BD9-81ED-4DB2-BD59-A6C34878D82A}">
                    <a16:rowId xmlns:a16="http://schemas.microsoft.com/office/drawing/2014/main" val="3528574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05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56DBD1-1048-5A22-C973-3E5FA83F5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8EF51A8-372A-C068-D6BD-0E3385939F55}"/>
              </a:ext>
            </a:extLst>
          </p:cNvPr>
          <p:cNvSpPr/>
          <p:nvPr/>
        </p:nvSpPr>
        <p:spPr>
          <a:xfrm>
            <a:off x="1170165" y="1088571"/>
            <a:ext cx="7538405" cy="27743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>
                <a:ln/>
                <a:latin typeface="+mj-lt"/>
                <a:ea typeface="+mj-ea"/>
                <a:cs typeface="+mj-cs"/>
              </a:rPr>
              <a:t> ¿Qué pasa si intentamos atravesar un globo con una brocheta de madera?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C17C930-23D9-25C1-0C87-551E3E6024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222" y="740902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10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7F9498-2F1C-E84B-304C-A0174E8E6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BBD386-C4E2-29F3-DB23-A76FF5823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27F8F26-A0E2-AA51-60AC-F205C8AF8F9B}"/>
              </a:ext>
            </a:extLst>
          </p:cNvPr>
          <p:cNvSpPr/>
          <p:nvPr/>
        </p:nvSpPr>
        <p:spPr>
          <a:xfrm>
            <a:off x="1170165" y="1088571"/>
            <a:ext cx="8536543" cy="50484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dirty="0">
                <a:ln/>
                <a:latin typeface="+mj-lt"/>
                <a:ea typeface="+mj-ea"/>
                <a:cs typeface="+mj-cs"/>
              </a:rPr>
              <a:t>PROPÓSITO: </a:t>
            </a:r>
            <a:r>
              <a:rPr lang="es-ES" sz="4800" b="1" dirty="0">
                <a:ln/>
                <a:latin typeface="+mj-lt"/>
                <a:ea typeface="+mj-ea"/>
                <a:cs typeface="+mj-cs"/>
              </a:rPr>
              <a:t>Indagaremos las causas y describiremos el fenómeno de atravesar un globo con una brocheta de madera sin que este explote, utilizando el método científico.</a:t>
            </a:r>
            <a:endParaRPr lang="en-US" sz="48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F6C7F19-3B9B-41DD-FC14-DB87AA1B1B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222" y="740902"/>
            <a:ext cx="965237" cy="953956"/>
          </a:xfrm>
          <a:prstGeom prst="rect">
            <a:avLst/>
          </a:prstGeom>
        </p:spPr>
      </p:pic>
      <p:pic>
        <p:nvPicPr>
          <p:cNvPr id="2" name="Google Shape;163;p5">
            <a:extLst>
              <a:ext uri="{FF2B5EF4-FFF2-40B4-BE49-F238E27FC236}">
                <a16:creationId xmlns:a16="http://schemas.microsoft.com/office/drawing/2014/main" id="{B00C58A1-9173-687A-EBDC-5B38FA0C418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00367" y="3531664"/>
            <a:ext cx="1242935" cy="13514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503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B14515-B92A-BD63-C0BD-7A857EB8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715CA3-1487-3FC1-9F59-355A2F96E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F2C50C-4CE9-088B-9425-8E302B1A1E97}"/>
              </a:ext>
            </a:extLst>
          </p:cNvPr>
          <p:cNvSpPr/>
          <p:nvPr/>
        </p:nvSpPr>
        <p:spPr>
          <a:xfrm>
            <a:off x="1046285" y="1362808"/>
            <a:ext cx="8818683" cy="41411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dirty="0">
                <a:ln/>
                <a:latin typeface="+mj-lt"/>
                <a:ea typeface="+mj-ea"/>
                <a:cs typeface="+mj-cs"/>
              </a:rPr>
              <a:t> </a:t>
            </a:r>
            <a:r>
              <a:rPr lang="es-ES" sz="4600" b="1" dirty="0">
                <a:ln/>
                <a:latin typeface="+mj-lt"/>
                <a:ea typeface="+mj-ea"/>
                <a:cs typeface="+mj-cs"/>
              </a:rPr>
              <a:t>•	¿Por qué creen que el globo no explota cuando se atraviesa con la brocheta?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•	¿Qué variables pueden influir en este fenómeno?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2F559B-A625-7AE1-ECF9-E1D05F07B1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222" y="740902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962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2289BC-F165-0A39-67FF-BB53B22C7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0BE474-42E1-B9DD-3F53-EAEF18992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C2484CA-3CA3-42FE-EFC0-BE3079B15566}"/>
              </a:ext>
            </a:extLst>
          </p:cNvPr>
          <p:cNvSpPr/>
          <p:nvPr/>
        </p:nvSpPr>
        <p:spPr>
          <a:xfrm>
            <a:off x="1046285" y="1217880"/>
            <a:ext cx="9680330" cy="4899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dirty="0">
                <a:ln/>
                <a:latin typeface="+mj-lt"/>
                <a:ea typeface="+mj-ea"/>
                <a:cs typeface="+mj-cs"/>
              </a:rPr>
              <a:t> </a:t>
            </a:r>
            <a:r>
              <a:rPr lang="es-ES" sz="4600" b="1" dirty="0">
                <a:ln/>
                <a:solidFill>
                  <a:srgbClr val="0070C0"/>
                </a:solidFill>
                <a:latin typeface="+mj-lt"/>
                <a:ea typeface="+mj-ea"/>
                <a:cs typeface="+mj-cs"/>
              </a:rPr>
              <a:t>Actividad 1: en equipos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Proponer un plan para observar las variables.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Materiales: Globos, brochetas de madera, aceite vegetal.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Procedimiento: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1.	Inflar el globo y atarlo.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2.	Untar la brocheta con aceite vegetal.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3.	Insertar la brocheta en el globo por el punto menos tenso (cerca del nudo y en la parte superior).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88E148E-85D2-E4FA-4C6C-75E101F348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222" y="740902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18B340-07CA-C6FA-D35F-8D6013605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564F065-B134-3801-AF23-6EF9E615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16CE4-152B-21D1-66EA-4E40F9426E76}"/>
              </a:ext>
            </a:extLst>
          </p:cNvPr>
          <p:cNvSpPr/>
          <p:nvPr/>
        </p:nvSpPr>
        <p:spPr>
          <a:xfrm>
            <a:off x="1046285" y="1217880"/>
            <a:ext cx="9680330" cy="4899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dirty="0">
                <a:ln/>
                <a:latin typeface="+mj-lt"/>
                <a:ea typeface="+mj-ea"/>
                <a:cs typeface="+mj-cs"/>
              </a:rPr>
              <a:t> </a:t>
            </a:r>
            <a:r>
              <a:rPr lang="es-ES" sz="4600" b="1" dirty="0">
                <a:ln/>
                <a:solidFill>
                  <a:srgbClr val="0070C0"/>
                </a:solidFill>
                <a:latin typeface="+mj-lt"/>
                <a:ea typeface="+mj-ea"/>
                <a:cs typeface="+mj-cs"/>
              </a:rPr>
              <a:t>Actividad 2: en equipos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Realizar el experimento y registrar los datos.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•	Variables a observar: Punto de inserción, uso de lubricante, tipo de globo.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•	Registro de datos: Tabla para registrar si el globo explota o no en diferentes condiciones.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5ACD014-5B0E-1822-E2EA-8840A3C4EC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061" y="263924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50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24AA0-E1D0-DEE1-94A9-57CE9EEA0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818718E-F52A-09DE-585B-FB710A8AB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CA882CE-DA2E-BED9-A542-1DF680E5DF6E}"/>
              </a:ext>
            </a:extLst>
          </p:cNvPr>
          <p:cNvSpPr/>
          <p:nvPr/>
        </p:nvSpPr>
        <p:spPr>
          <a:xfrm>
            <a:off x="1075592" y="2132280"/>
            <a:ext cx="10040815" cy="5191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dirty="0">
                <a:ln/>
                <a:latin typeface="+mj-lt"/>
                <a:ea typeface="+mj-ea"/>
                <a:cs typeface="+mj-cs"/>
              </a:rPr>
              <a:t> </a:t>
            </a:r>
            <a:r>
              <a:rPr lang="es-ES" sz="4600" b="1" dirty="0">
                <a:ln/>
                <a:solidFill>
                  <a:srgbClr val="0070C0"/>
                </a:solidFill>
                <a:latin typeface="+mj-lt"/>
                <a:ea typeface="+mj-ea"/>
                <a:cs typeface="+mj-cs"/>
              </a:rPr>
              <a:t>Actividad 3: en equipos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Interpretar los datos obtenidos.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Preguntas guía: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5100" b="1" dirty="0">
                <a:ln/>
                <a:latin typeface="+mj-lt"/>
                <a:ea typeface="+mj-ea"/>
                <a:cs typeface="+mj-cs"/>
              </a:rPr>
              <a:t>¿Qué patrones observan en los datos?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5100" b="1" dirty="0">
                <a:ln/>
                <a:latin typeface="+mj-lt"/>
                <a:ea typeface="+mj-ea"/>
                <a:cs typeface="+mj-cs"/>
              </a:rPr>
              <a:t>¿Cómo se relacionan las variables con el resultado?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Conclusiones: Elaborar conclusiones basadas en los datos y contrastarlas con información científica.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777D532-CD96-B55C-2C48-19385A0684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061" y="263924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15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E0BAA5-281E-E7B3-EA87-82F6E31AA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47B27FB-5072-ECA8-012B-F33CE8A20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EBA5704-2D7C-138C-415D-5D8C8DB997C8}"/>
              </a:ext>
            </a:extLst>
          </p:cNvPr>
          <p:cNvSpPr/>
          <p:nvPr/>
        </p:nvSpPr>
        <p:spPr>
          <a:xfrm>
            <a:off x="1075592" y="2132280"/>
            <a:ext cx="10040815" cy="5191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b="1" dirty="0">
                <a:ln/>
                <a:latin typeface="+mj-lt"/>
                <a:ea typeface="+mj-ea"/>
                <a:cs typeface="+mj-cs"/>
              </a:rPr>
              <a:t> </a:t>
            </a:r>
            <a:r>
              <a:rPr lang="es-ES" sz="4600" b="1" dirty="0">
                <a:ln/>
                <a:solidFill>
                  <a:srgbClr val="0070C0"/>
                </a:solidFill>
                <a:latin typeface="+mj-lt"/>
                <a:ea typeface="+mj-ea"/>
                <a:cs typeface="+mj-cs"/>
              </a:rPr>
              <a:t>Actividad 4: en equipos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Comunicar los resultados y evaluar el proceso.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Presentación: Los estudiantes comparten sus conclusiones y lo que aprendieron.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ES" sz="4600" b="1" dirty="0">
                <a:ln/>
                <a:latin typeface="+mj-lt"/>
                <a:ea typeface="+mj-ea"/>
                <a:cs typeface="+mj-cs"/>
              </a:rPr>
              <a:t>Evaluación: Discutir las dificultades encontradas y proponer mejoras para futuras indagaciones.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s-ES" sz="4600" b="1" dirty="0">
              <a:ln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b="1" dirty="0">
              <a:ln/>
              <a:latin typeface="+mj-lt"/>
              <a:ea typeface="+mj-ea"/>
              <a:cs typeface="+mj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F0EDC66-5E3C-4D2A-189E-E5303B5194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061" y="263924"/>
            <a:ext cx="965237" cy="9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4284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779</Words>
  <Application>Microsoft Office PowerPoint</Application>
  <PresentationFormat>Panorámica</PresentationFormat>
  <Paragraphs>91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Neue Haas Grotesk Text Pro</vt:lpstr>
      <vt:lpstr>VanillaVTI</vt:lpstr>
      <vt:lpstr>"Desarrollando la Competencia de Indagación Científica: Explorando el Fenómeno de la Brocheta de Globo"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"Desarrollando la Competencia de Indagación Científica: Explorando el Fenómeno de la Brocheta de Globo"</dc:title>
  <dc:creator>Melina Isabel Mori Lora</dc:creator>
  <cp:lastModifiedBy>ADMINISTRACIÓN - II</cp:lastModifiedBy>
  <cp:revision>3</cp:revision>
  <dcterms:created xsi:type="dcterms:W3CDTF">2025-05-20T05:39:17Z</dcterms:created>
  <dcterms:modified xsi:type="dcterms:W3CDTF">2025-05-23T14:12:30Z</dcterms:modified>
</cp:coreProperties>
</file>