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723" r:id="rId2"/>
    <p:sldMasterId id="2147483752" r:id="rId3"/>
    <p:sldMasterId id="2147483805" r:id="rId4"/>
  </p:sldMasterIdLst>
  <p:sldIdLst>
    <p:sldId id="256" r:id="rId5"/>
    <p:sldId id="286" r:id="rId6"/>
    <p:sldId id="257" r:id="rId7"/>
    <p:sldId id="339" r:id="rId8"/>
    <p:sldId id="340" r:id="rId9"/>
    <p:sldId id="341" r:id="rId10"/>
    <p:sldId id="342" r:id="rId11"/>
    <p:sldId id="343" r:id="rId12"/>
    <p:sldId id="262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336" r:id="rId27"/>
    <p:sldId id="322" r:id="rId28"/>
    <p:sldId id="323" r:id="rId29"/>
    <p:sldId id="309" r:id="rId30"/>
    <p:sldId id="324" r:id="rId31"/>
    <p:sldId id="325" r:id="rId32"/>
    <p:sldId id="346" r:id="rId33"/>
    <p:sldId id="326" r:id="rId34"/>
    <p:sldId id="327" r:id="rId35"/>
    <p:sldId id="328" r:id="rId36"/>
    <p:sldId id="329" r:id="rId37"/>
    <p:sldId id="330" r:id="rId38"/>
    <p:sldId id="331" r:id="rId39"/>
    <p:sldId id="344" r:id="rId40"/>
    <p:sldId id="345" r:id="rId41"/>
    <p:sldId id="258" r:id="rId42"/>
    <p:sldId id="332" r:id="rId43"/>
    <p:sldId id="333" r:id="rId44"/>
    <p:sldId id="334" r:id="rId45"/>
    <p:sldId id="335" r:id="rId46"/>
    <p:sldId id="347" r:id="rId47"/>
    <p:sldId id="271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lina Isabel Mori Lora" initials="MIML" lastIdx="1" clrIdx="0">
    <p:extLst>
      <p:ext uri="{19B8F6BF-5375-455C-9EA6-DF929625EA0E}">
        <p15:presenceInfo xmlns:p15="http://schemas.microsoft.com/office/powerpoint/2012/main" userId="3355d0d0e171250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6699"/>
    <a:srgbClr val="E1EA68"/>
    <a:srgbClr val="FFCC00"/>
    <a:srgbClr val="FEF6DE"/>
    <a:srgbClr val="CCFF66"/>
    <a:srgbClr val="FFCCFF"/>
    <a:srgbClr val="FFFFCC"/>
    <a:srgbClr val="E2FBFE"/>
    <a:srgbClr val="DAF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1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0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9744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210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8710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07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43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67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04559" y="0"/>
            <a:ext cx="6187440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4018" y="3816096"/>
            <a:ext cx="2572789" cy="48310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5858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2301256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‹Nº›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4049358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13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8342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585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61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72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44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739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387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695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67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6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3307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356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4583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475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7592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7592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973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8209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1666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671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67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479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6768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236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3228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208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6301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86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2574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237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23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7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5684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221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67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48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0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51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6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884E-1F75-4C68-93E4-4339AE46BE6D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9AD1F6-269E-4240-ADEF-5BEAE5EE70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39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817" r:id="rId17"/>
    <p:sldLayoutId id="214748381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0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84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F8A884E-1F75-4C68-93E4-4339AE46BE6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8/27/2026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39AD1F6-269E-4240-ADEF-5BEAE5EE705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5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3" Type="http://schemas.openxmlformats.org/officeDocument/2006/relationships/image" Target="../media/image60.png"/><Relationship Id="rId21" Type="http://schemas.openxmlformats.org/officeDocument/2006/relationships/image" Target="../media/image78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19" Type="http://schemas.openxmlformats.org/officeDocument/2006/relationships/image" Target="../media/image76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image" Target="../media/image89.png"/><Relationship Id="rId16" Type="http://schemas.openxmlformats.org/officeDocument/2006/relationships/image" Target="../media/image103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00.png"/><Relationship Id="rId18" Type="http://schemas.openxmlformats.org/officeDocument/2006/relationships/image" Target="../media/image116.png"/><Relationship Id="rId3" Type="http://schemas.openxmlformats.org/officeDocument/2006/relationships/image" Target="../media/image90.png"/><Relationship Id="rId7" Type="http://schemas.openxmlformats.org/officeDocument/2006/relationships/image" Target="../media/image107.png"/><Relationship Id="rId12" Type="http://schemas.openxmlformats.org/officeDocument/2006/relationships/image" Target="../media/image99.png"/><Relationship Id="rId17" Type="http://schemas.openxmlformats.org/officeDocument/2006/relationships/image" Target="../media/image115.png"/><Relationship Id="rId2" Type="http://schemas.openxmlformats.org/officeDocument/2006/relationships/image" Target="../media/image89.png"/><Relationship Id="rId16" Type="http://schemas.openxmlformats.org/officeDocument/2006/relationships/image" Target="../media/image11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92.png"/><Relationship Id="rId15" Type="http://schemas.openxmlformats.org/officeDocument/2006/relationships/image" Target="../media/image113.png"/><Relationship Id="rId10" Type="http://schemas.openxmlformats.org/officeDocument/2006/relationships/image" Target="../media/image110.png"/><Relationship Id="rId4" Type="http://schemas.openxmlformats.org/officeDocument/2006/relationships/image" Target="../media/image91.png"/><Relationship Id="rId9" Type="http://schemas.openxmlformats.org/officeDocument/2006/relationships/image" Target="../media/image109.png"/><Relationship Id="rId14" Type="http://schemas.openxmlformats.org/officeDocument/2006/relationships/image" Target="../media/image1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3" Type="http://schemas.openxmlformats.org/officeDocument/2006/relationships/image" Target="../media/image119.png"/><Relationship Id="rId21" Type="http://schemas.openxmlformats.org/officeDocument/2006/relationships/image" Target="../media/image78.png"/><Relationship Id="rId7" Type="http://schemas.openxmlformats.org/officeDocument/2006/relationships/image" Target="../media/image122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121.png"/><Relationship Id="rId15" Type="http://schemas.openxmlformats.org/officeDocument/2006/relationships/image" Target="../media/image72.png"/><Relationship Id="rId23" Type="http://schemas.openxmlformats.org/officeDocument/2006/relationships/image" Target="../media/image125.png"/><Relationship Id="rId10" Type="http://schemas.openxmlformats.org/officeDocument/2006/relationships/image" Target="../media/image67.png"/><Relationship Id="rId19" Type="http://schemas.openxmlformats.org/officeDocument/2006/relationships/image" Target="../media/image76.png"/><Relationship Id="rId4" Type="http://schemas.openxmlformats.org/officeDocument/2006/relationships/image" Target="../media/image120.png"/><Relationship Id="rId9" Type="http://schemas.openxmlformats.org/officeDocument/2006/relationships/image" Target="../media/image123.png"/><Relationship Id="rId14" Type="http://schemas.openxmlformats.org/officeDocument/2006/relationships/image" Target="../media/image71.png"/><Relationship Id="rId22" Type="http://schemas.openxmlformats.org/officeDocument/2006/relationships/image" Target="../media/image12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FFFFCC"/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01084" y="1975286"/>
            <a:ext cx="6448898" cy="411285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endParaRPr lang="es-ES" sz="1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  <a:p>
            <a:pPr algn="ctr"/>
            <a:r>
              <a:rPr lang="es-E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RESULTADOS 1er Momento</a:t>
            </a:r>
          </a:p>
          <a:p>
            <a:pPr algn="ctr"/>
            <a:r>
              <a:rPr lang="es-E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“MONITOREO Y </a:t>
            </a:r>
            <a:r>
              <a:rPr lang="es-E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ACOMPAÑAMIENTO</a:t>
            </a:r>
            <a:r>
              <a:rPr lang="es-ES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 </a:t>
            </a:r>
            <a:r>
              <a:rPr lang="es-E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AL DESEMPEÑO DOCENTE – MADD 5C 2026</a:t>
            </a:r>
            <a:r>
              <a:rPr lang="es-ES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”</a:t>
            </a:r>
          </a:p>
        </p:txBody>
      </p:sp>
      <p:pic>
        <p:nvPicPr>
          <p:cNvPr id="59" name="Imagen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r="15496"/>
          <a:stretch/>
        </p:blipFill>
        <p:spPr>
          <a:xfrm>
            <a:off x="3566036" y="2862346"/>
            <a:ext cx="4021394" cy="2695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CADA2DC-D89B-4106-8459-4B2C5EAFDF2B}"/>
              </a:ext>
            </a:extLst>
          </p:cNvPr>
          <p:cNvSpPr txBox="1"/>
          <p:nvPr/>
        </p:nvSpPr>
        <p:spPr>
          <a:xfrm>
            <a:off x="355136" y="2406770"/>
            <a:ext cx="1304798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25000" b="1" dirty="0">
                <a:solidFill>
                  <a:srgbClr val="D60093"/>
                </a:solidFill>
                <a:latin typeface="Playbill" pitchFamily="82" charset="0"/>
                <a:cs typeface="Aharoni" panose="02010803020104030203" pitchFamily="2" charset="-79"/>
              </a:rPr>
              <a:t>I</a:t>
            </a:r>
            <a:endParaRPr lang="es-PE" sz="25000" dirty="0">
              <a:latin typeface="Playbill" pitchFamily="82" charset="0"/>
              <a:cs typeface="Aharoni" panose="02010803020104030203" pitchFamily="2" charset="-79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E85AE561-C8C5-48F0-90A7-B918F7208F53}"/>
              </a:ext>
            </a:extLst>
          </p:cNvPr>
          <p:cNvSpPr/>
          <p:nvPr/>
        </p:nvSpPr>
        <p:spPr>
          <a:xfrm>
            <a:off x="1293961" y="424767"/>
            <a:ext cx="1682151" cy="1550519"/>
          </a:xfrm>
          <a:custGeom>
            <a:avLst/>
            <a:gdLst/>
            <a:ahLst/>
            <a:cxnLst/>
            <a:rect l="l" t="t" r="r" b="b"/>
            <a:pathLst>
              <a:path w="1806997" h="1792366">
                <a:moveTo>
                  <a:pt x="0" y="0"/>
                </a:moveTo>
                <a:lnTo>
                  <a:pt x="1806998" y="0"/>
                </a:lnTo>
                <a:lnTo>
                  <a:pt x="1806998" y="1792366"/>
                </a:lnTo>
                <a:lnTo>
                  <a:pt x="0" y="179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PE"/>
          </a:p>
        </p:txBody>
      </p:sp>
      <p:sp>
        <p:nvSpPr>
          <p:cNvPr id="10" name="Google Shape;85;p1">
            <a:extLst>
              <a:ext uri="{FF2B5EF4-FFF2-40B4-BE49-F238E27FC236}">
                <a16:creationId xmlns:a16="http://schemas.microsoft.com/office/drawing/2014/main" id="{0D546ADB-1005-4894-A3D4-34C9FB465624}"/>
              </a:ext>
            </a:extLst>
          </p:cNvPr>
          <p:cNvSpPr txBox="1">
            <a:spLocks/>
          </p:cNvSpPr>
          <p:nvPr/>
        </p:nvSpPr>
        <p:spPr>
          <a:xfrm>
            <a:off x="858263" y="5916310"/>
            <a:ext cx="9144000" cy="695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lt1"/>
              </a:buClr>
            </a:pPr>
            <a:r>
              <a:rPr lang="es-ES" dirty="0">
                <a:solidFill>
                  <a:srgbClr val="3366FF"/>
                </a:solidFill>
                <a:latin typeface="Poppins"/>
                <a:ea typeface="Poppins"/>
                <a:cs typeface="Poppins"/>
                <a:sym typeface="Poppins"/>
              </a:rPr>
              <a:t>UGEL HUARAZ</a:t>
            </a:r>
            <a:endParaRPr lang="es-PE" dirty="0">
              <a:solidFill>
                <a:srgbClr val="3366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30ADC4-9F4C-4E7D-A648-90DB15E08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548" y="424767"/>
            <a:ext cx="1776724" cy="243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54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12920" y="1720595"/>
            <a:ext cx="2013203" cy="54406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12920" y="1720595"/>
            <a:ext cx="2013585" cy="544195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7675" marR="133350" indent="-302260">
              <a:lnSpc>
                <a:spcPts val="2160"/>
              </a:lnSpc>
            </a:pPr>
            <a:r>
              <a:rPr sz="1800" b="1" dirty="0">
                <a:latin typeface="Arial"/>
                <a:cs typeface="Arial"/>
              </a:rPr>
              <a:t>ACCIONES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DEL </a:t>
            </a:r>
            <a:r>
              <a:rPr sz="1800" b="1" spc="-10" dirty="0">
                <a:latin typeface="Arial"/>
                <a:cs typeface="Arial"/>
              </a:rPr>
              <a:t>DOCENTE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607681" y="5082413"/>
            <a:ext cx="3057144" cy="550545"/>
            <a:chOff x="7607681" y="5082413"/>
            <a:chExt cx="1768475" cy="55054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10856" y="5085588"/>
              <a:ext cx="1761744" cy="54406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610856" y="5085588"/>
              <a:ext cx="1762125" cy="544195"/>
            </a:xfrm>
            <a:custGeom>
              <a:avLst/>
              <a:gdLst/>
              <a:ahLst/>
              <a:cxnLst/>
              <a:rect l="l" t="t" r="r" b="b"/>
              <a:pathLst>
                <a:path w="1762125" h="544195">
                  <a:moveTo>
                    <a:pt x="0" y="544068"/>
                  </a:moveTo>
                  <a:lnTo>
                    <a:pt x="1761744" y="544068"/>
                  </a:lnTo>
                  <a:lnTo>
                    <a:pt x="1761744" y="0"/>
                  </a:lnTo>
                  <a:lnTo>
                    <a:pt x="0" y="0"/>
                  </a:lnTo>
                  <a:lnTo>
                    <a:pt x="0" y="544068"/>
                  </a:lnTo>
                  <a:close/>
                </a:path>
              </a:pathLst>
            </a:custGeom>
            <a:ln w="6096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07883" y="5068294"/>
            <a:ext cx="301904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4">
              <a:lnSpc>
                <a:spcPct val="100000"/>
              </a:lnSpc>
              <a:spcBef>
                <a:spcPts val="100"/>
              </a:spcBef>
            </a:pPr>
            <a:r>
              <a:rPr lang="es-ES" b="1" spc="-10" dirty="0">
                <a:latin typeface="Arial"/>
                <a:cs typeface="Arial"/>
              </a:rPr>
              <a:t>Preguntas del docente a los estudiantes 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338701" y="3209417"/>
            <a:ext cx="2283066" cy="1138092"/>
            <a:chOff x="4338701" y="3209417"/>
            <a:chExt cx="2211705" cy="61912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1876" y="3212592"/>
              <a:ext cx="2205228" cy="61264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341876" y="3212592"/>
              <a:ext cx="2205355" cy="612775"/>
            </a:xfrm>
            <a:custGeom>
              <a:avLst/>
              <a:gdLst/>
              <a:ahLst/>
              <a:cxnLst/>
              <a:rect l="l" t="t" r="r" b="b"/>
              <a:pathLst>
                <a:path w="2205354" h="612775">
                  <a:moveTo>
                    <a:pt x="0" y="612648"/>
                  </a:moveTo>
                  <a:lnTo>
                    <a:pt x="2205228" y="612648"/>
                  </a:lnTo>
                  <a:lnTo>
                    <a:pt x="2205228" y="0"/>
                  </a:lnTo>
                  <a:lnTo>
                    <a:pt x="0" y="0"/>
                  </a:lnTo>
                  <a:lnTo>
                    <a:pt x="0" y="612648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509261" y="3226689"/>
            <a:ext cx="187261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0014" algn="just">
              <a:lnSpc>
                <a:spcPct val="100000"/>
              </a:lnSpc>
              <a:spcBef>
                <a:spcPts val="100"/>
              </a:spcBef>
            </a:pPr>
            <a:r>
              <a:rPr lang="es-ES" sz="1800" b="1" spc="-10" dirty="0">
                <a:latin typeface="Arial"/>
                <a:cs typeface="Arial"/>
              </a:rPr>
              <a:t>PROPORCIÓN DE LOS </a:t>
            </a:r>
            <a:r>
              <a:rPr sz="1800" b="1" spc="-10" dirty="0">
                <a:latin typeface="Arial"/>
                <a:cs typeface="Arial"/>
              </a:rPr>
              <a:t>ESTUDIANTES INVOLUCRADOS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452" y="2933700"/>
            <a:ext cx="2653284" cy="89153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87452" y="2933700"/>
            <a:ext cx="2653665" cy="891540"/>
          </a:xfrm>
          <a:prstGeom prst="rect">
            <a:avLst/>
          </a:prstGeom>
          <a:ln w="6096">
            <a:solidFill>
              <a:srgbClr val="EC7C30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15"/>
              </a:spcBef>
            </a:pPr>
            <a:endParaRPr sz="1800">
              <a:latin typeface="Times New Roman"/>
              <a:cs typeface="Times New Roman"/>
            </a:endParaRPr>
          </a:p>
          <a:p>
            <a:pPr marL="207645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INVOLUCRAMIENTO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43632" y="4963228"/>
            <a:ext cx="2032380" cy="1406965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4456176" y="4899659"/>
            <a:ext cx="2032000" cy="1470915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249554" marR="142875" indent="-96520">
              <a:lnSpc>
                <a:spcPct val="100000"/>
              </a:lnSpc>
              <a:spcBef>
                <a:spcPts val="670"/>
              </a:spcBef>
            </a:pPr>
            <a:r>
              <a:rPr sz="1800" b="1" spc="-10" dirty="0">
                <a:latin typeface="Arial"/>
                <a:cs typeface="Arial"/>
              </a:rPr>
              <a:t>COMPRENSI</a:t>
            </a:r>
            <a:r>
              <a:rPr lang="es-ES" sz="1800" b="1" spc="-10" dirty="0">
                <a:latin typeface="Arial"/>
                <a:cs typeface="Arial"/>
              </a:rPr>
              <a:t>Ó</a:t>
            </a:r>
            <a:r>
              <a:rPr sz="1800" b="1" spc="-10" dirty="0">
                <a:latin typeface="Arial"/>
                <a:cs typeface="Arial"/>
              </a:rPr>
              <a:t>N </a:t>
            </a:r>
            <a:r>
              <a:rPr sz="1800" b="1" dirty="0">
                <a:latin typeface="Arial"/>
                <a:cs typeface="Arial"/>
              </a:rPr>
              <a:t>DEL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SENTIDO</a:t>
            </a:r>
            <a:r>
              <a:rPr lang="es-ES" sz="1800" b="1" spc="-10" dirty="0">
                <a:latin typeface="Arial"/>
                <a:cs typeface="Arial"/>
              </a:rPr>
              <a:t>/IMPORTANCIA/UTILIDAD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02118" y="3478892"/>
            <a:ext cx="1181100" cy="431291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8002118" y="3478383"/>
            <a:ext cx="1181100" cy="431800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215900">
              <a:lnSpc>
                <a:spcPct val="100000"/>
              </a:lnSpc>
              <a:spcBef>
                <a:spcPts val="570"/>
              </a:spcBef>
            </a:pPr>
            <a:r>
              <a:rPr sz="1800" b="1" spc="-10" dirty="0">
                <a:latin typeface="Arial"/>
                <a:cs typeface="Arial"/>
              </a:rPr>
              <a:t>Interés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610856" y="2306215"/>
            <a:ext cx="2033016" cy="350595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7610856" y="2384822"/>
            <a:ext cx="2033270" cy="278281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 marL="676910" marR="290830" indent="-378460">
              <a:lnSpc>
                <a:spcPct val="100000"/>
              </a:lnSpc>
              <a:spcBef>
                <a:spcPts val="10"/>
              </a:spcBef>
            </a:pPr>
            <a:r>
              <a:rPr lang="es-ES" b="1" spc="-10" dirty="0">
                <a:latin typeface="Arial"/>
                <a:cs typeface="Arial"/>
              </a:rPr>
              <a:t>Es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lang="es-ES" sz="1800" b="1" spc="-10" dirty="0">
                <a:latin typeface="Arial"/>
                <a:cs typeface="Arial"/>
              </a:rPr>
              <a:t>a</a:t>
            </a:r>
            <a:r>
              <a:rPr sz="1800" b="1" spc="-10" dirty="0" err="1">
                <a:latin typeface="Arial"/>
                <a:cs typeface="Arial"/>
              </a:rPr>
              <a:t>ctiv</a:t>
            </a:r>
            <a:r>
              <a:rPr lang="es-ES" sz="1800" b="1" spc="-10" dirty="0">
                <a:latin typeface="Arial"/>
                <a:cs typeface="Arial"/>
              </a:rPr>
              <a:t>o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610856" y="4440935"/>
            <a:ext cx="3057144" cy="45872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7610856" y="4440935"/>
            <a:ext cx="2980944" cy="364843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86995" rIns="0" bIns="0" rtlCol="0">
            <a:spAutoFit/>
          </a:bodyPr>
          <a:lstStyle/>
          <a:p>
            <a:pPr marL="327660">
              <a:lnSpc>
                <a:spcPct val="100000"/>
              </a:lnSpc>
              <a:spcBef>
                <a:spcPts val="685"/>
              </a:spcBef>
            </a:pPr>
            <a:r>
              <a:rPr sz="1800" b="1" spc="-10" dirty="0" err="1">
                <a:latin typeface="Arial"/>
                <a:cs typeface="Arial"/>
              </a:rPr>
              <a:t>Expl</a:t>
            </a:r>
            <a:r>
              <a:rPr lang="es-ES" sz="1800" b="1" spc="-10" dirty="0">
                <a:latin typeface="Arial"/>
                <a:cs typeface="Arial"/>
              </a:rPr>
              <a:t>í</a:t>
            </a:r>
            <a:r>
              <a:rPr sz="1800" b="1" spc="-10" dirty="0" err="1">
                <a:latin typeface="Arial"/>
                <a:cs typeface="Arial"/>
              </a:rPr>
              <a:t>cit</a:t>
            </a:r>
            <a:r>
              <a:rPr lang="es-ES" sz="1800" b="1" spc="-10" dirty="0">
                <a:latin typeface="Arial"/>
                <a:cs typeface="Arial"/>
              </a:rPr>
              <a:t>a por el docente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648956" y="5817108"/>
            <a:ext cx="3057144" cy="53949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7648956" y="5817108"/>
            <a:ext cx="3057144" cy="269304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ts val="2085"/>
              </a:lnSpc>
            </a:pPr>
            <a:r>
              <a:rPr lang="es-ES" b="1" dirty="0">
                <a:latin typeface="Arial"/>
                <a:cs typeface="Arial"/>
              </a:rPr>
              <a:t>Actividades vinculadas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808985" y="1746504"/>
            <a:ext cx="6411595" cy="4340860"/>
            <a:chOff x="2808985" y="1746504"/>
            <a:chExt cx="6411595" cy="4340860"/>
          </a:xfrm>
        </p:grpSpPr>
        <p:sp>
          <p:nvSpPr>
            <p:cNvPr id="26" name="object 26"/>
            <p:cNvSpPr/>
            <p:nvPr/>
          </p:nvSpPr>
          <p:spPr>
            <a:xfrm>
              <a:off x="2808986" y="1992629"/>
              <a:ext cx="4841240" cy="4095115"/>
            </a:xfrm>
            <a:custGeom>
              <a:avLst/>
              <a:gdLst/>
              <a:ahLst/>
              <a:cxnLst/>
              <a:rect l="l" t="t" r="r" b="b"/>
              <a:pathLst>
                <a:path w="4841240" h="4095115">
                  <a:moveTo>
                    <a:pt x="1648206" y="3271520"/>
                  </a:moveTo>
                  <a:lnTo>
                    <a:pt x="1632381" y="3213100"/>
                  </a:lnTo>
                  <a:lnTo>
                    <a:pt x="1614805" y="3148203"/>
                  </a:lnTo>
                  <a:lnTo>
                    <a:pt x="1586344" y="3173577"/>
                  </a:lnTo>
                  <a:lnTo>
                    <a:pt x="133045" y="1543316"/>
                  </a:lnTo>
                  <a:lnTo>
                    <a:pt x="1419517" y="1531924"/>
                  </a:lnTo>
                  <a:lnTo>
                    <a:pt x="1419440" y="1524038"/>
                  </a:lnTo>
                  <a:lnTo>
                    <a:pt x="1419517" y="1531747"/>
                  </a:lnTo>
                  <a:lnTo>
                    <a:pt x="1419517" y="1531924"/>
                  </a:lnTo>
                  <a:lnTo>
                    <a:pt x="1419860" y="1569974"/>
                  </a:lnTo>
                  <a:lnTo>
                    <a:pt x="1533652" y="1511808"/>
                  </a:lnTo>
                  <a:lnTo>
                    <a:pt x="1496504" y="1493647"/>
                  </a:lnTo>
                  <a:lnTo>
                    <a:pt x="1418844" y="1455674"/>
                  </a:lnTo>
                  <a:lnTo>
                    <a:pt x="1419174" y="1493647"/>
                  </a:lnTo>
                  <a:lnTo>
                    <a:pt x="1419174" y="1493824"/>
                  </a:lnTo>
                  <a:lnTo>
                    <a:pt x="99352" y="1505508"/>
                  </a:lnTo>
                  <a:lnTo>
                    <a:pt x="76771" y="1480172"/>
                  </a:lnTo>
                  <a:lnTo>
                    <a:pt x="1438402" y="94843"/>
                  </a:lnTo>
                  <a:lnTo>
                    <a:pt x="1465580" y="121539"/>
                  </a:lnTo>
                  <a:lnTo>
                    <a:pt x="1487258" y="54610"/>
                  </a:lnTo>
                  <a:lnTo>
                    <a:pt x="1504950" y="0"/>
                  </a:lnTo>
                  <a:lnTo>
                    <a:pt x="1384046" y="41402"/>
                  </a:lnTo>
                  <a:lnTo>
                    <a:pt x="1411249" y="68148"/>
                  </a:lnTo>
                  <a:lnTo>
                    <a:pt x="51308" y="1451622"/>
                  </a:lnTo>
                  <a:lnTo>
                    <a:pt x="28448" y="1425956"/>
                  </a:lnTo>
                  <a:lnTo>
                    <a:pt x="0" y="1451356"/>
                  </a:lnTo>
                  <a:lnTo>
                    <a:pt x="48666" y="1505953"/>
                  </a:lnTo>
                  <a:lnTo>
                    <a:pt x="32385" y="1506093"/>
                  </a:lnTo>
                  <a:lnTo>
                    <a:pt x="32550" y="1531747"/>
                  </a:lnTo>
                  <a:lnTo>
                    <a:pt x="32639" y="1544193"/>
                  </a:lnTo>
                  <a:lnTo>
                    <a:pt x="82359" y="1543761"/>
                  </a:lnTo>
                  <a:lnTo>
                    <a:pt x="1557934" y="3198901"/>
                  </a:lnTo>
                  <a:lnTo>
                    <a:pt x="1529461" y="3224276"/>
                  </a:lnTo>
                  <a:lnTo>
                    <a:pt x="1648206" y="3271520"/>
                  </a:lnTo>
                  <a:close/>
                </a:path>
                <a:path w="4841240" h="4095115">
                  <a:moveTo>
                    <a:pt x="4840986" y="4094607"/>
                  </a:moveTo>
                  <a:lnTo>
                    <a:pt x="4819878" y="4055948"/>
                  </a:lnTo>
                  <a:lnTo>
                    <a:pt x="4779772" y="3982478"/>
                  </a:lnTo>
                  <a:lnTo>
                    <a:pt x="4758004" y="4013771"/>
                  </a:lnTo>
                  <a:lnTo>
                    <a:pt x="3737432" y="3305314"/>
                  </a:lnTo>
                  <a:lnTo>
                    <a:pt x="3751808" y="3297136"/>
                  </a:lnTo>
                  <a:lnTo>
                    <a:pt x="4686681" y="3375101"/>
                  </a:lnTo>
                  <a:lnTo>
                    <a:pt x="4683506" y="3413125"/>
                  </a:lnTo>
                  <a:lnTo>
                    <a:pt x="4774527" y="3376676"/>
                  </a:lnTo>
                  <a:lnTo>
                    <a:pt x="4802124" y="3365627"/>
                  </a:lnTo>
                  <a:lnTo>
                    <a:pt x="4693031" y="3299206"/>
                  </a:lnTo>
                  <a:lnTo>
                    <a:pt x="4689856" y="3337128"/>
                  </a:lnTo>
                  <a:lnTo>
                    <a:pt x="3810279" y="3263887"/>
                  </a:lnTo>
                  <a:lnTo>
                    <a:pt x="4712652" y="2750718"/>
                  </a:lnTo>
                  <a:lnTo>
                    <a:pt x="4731512" y="2783840"/>
                  </a:lnTo>
                  <a:lnTo>
                    <a:pt x="4782210" y="2708148"/>
                  </a:lnTo>
                  <a:lnTo>
                    <a:pt x="4802632" y="2677668"/>
                  </a:lnTo>
                  <a:lnTo>
                    <a:pt x="4674997" y="2684526"/>
                  </a:lnTo>
                  <a:lnTo>
                    <a:pt x="4693805" y="2717609"/>
                  </a:lnTo>
                  <a:lnTo>
                    <a:pt x="3743223" y="3258299"/>
                  </a:lnTo>
                  <a:lnTo>
                    <a:pt x="3680968" y="3253105"/>
                  </a:lnTo>
                  <a:lnTo>
                    <a:pt x="3679977" y="3265411"/>
                  </a:lnTo>
                  <a:lnTo>
                    <a:pt x="3673602" y="3260979"/>
                  </a:lnTo>
                  <a:lnTo>
                    <a:pt x="3651758" y="3292221"/>
                  </a:lnTo>
                  <a:lnTo>
                    <a:pt x="4736262" y="4045064"/>
                  </a:lnTo>
                  <a:lnTo>
                    <a:pt x="4714494" y="4076369"/>
                  </a:lnTo>
                  <a:lnTo>
                    <a:pt x="4840986" y="4094607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16367" y="1746504"/>
              <a:ext cx="1703831" cy="432815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283565" y="487807"/>
            <a:ext cx="7806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R1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Involucra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activamente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los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estudiantes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en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el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proceso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aprendizaje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 descr="$PPTXTitle"/>
          <p:cNvSpPr txBox="1">
            <a:spLocks noGrp="1"/>
          </p:cNvSpPr>
          <p:nvPr>
            <p:ph type="title"/>
          </p:nvPr>
        </p:nvSpPr>
        <p:spPr>
          <a:xfrm>
            <a:off x="545388" y="1001725"/>
            <a:ext cx="1027501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90620" algn="l"/>
                <a:tab pos="7131050" algn="l"/>
              </a:tabLst>
            </a:pP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Nombre</a:t>
            </a:r>
            <a:r>
              <a:rPr sz="2400" b="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lang="es-ES" sz="2400" b="0" dirty="0">
                <a:solidFill>
                  <a:srgbClr val="FF0000"/>
                </a:solidFill>
                <a:latin typeface="Arial MT"/>
                <a:cs typeface="Arial MT"/>
              </a:rPr>
              <a:t>   </a:t>
            </a:r>
            <a:r>
              <a:rPr sz="2400" b="0" spc="-10" dirty="0" err="1">
                <a:solidFill>
                  <a:srgbClr val="FF0000"/>
                </a:solidFill>
                <a:latin typeface="Arial MT"/>
                <a:cs typeface="Arial MT"/>
              </a:rPr>
              <a:t>Aspectos</a:t>
            </a:r>
            <a:r>
              <a:rPr sz="2400" b="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lang="es-ES" sz="2400" b="0" spc="-10" dirty="0">
                <a:solidFill>
                  <a:srgbClr val="FF0000"/>
                </a:solidFill>
                <a:latin typeface="Arial MT"/>
                <a:cs typeface="Arial MT"/>
              </a:rPr>
              <a:t>Manifestaciones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16368" y="1746504"/>
            <a:ext cx="1704339" cy="433070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73025" rIns="0" bIns="0" rtlCol="0">
            <a:spAutoFit/>
          </a:bodyPr>
          <a:lstStyle/>
          <a:p>
            <a:pPr marL="236854">
              <a:lnSpc>
                <a:spcPct val="100000"/>
              </a:lnSpc>
              <a:spcBef>
                <a:spcPts val="575"/>
              </a:spcBef>
            </a:pPr>
            <a:r>
              <a:rPr sz="1800" b="1" spc="-10" dirty="0">
                <a:latin typeface="Arial"/>
                <a:cs typeface="Arial"/>
              </a:rPr>
              <a:t>Estrategias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326378" y="1909317"/>
            <a:ext cx="1191260" cy="114300"/>
          </a:xfrm>
          <a:custGeom>
            <a:avLst/>
            <a:gdLst/>
            <a:ahLst/>
            <a:cxnLst/>
            <a:rect l="l" t="t" r="r" b="b"/>
            <a:pathLst>
              <a:path w="1191259" h="114300">
                <a:moveTo>
                  <a:pt x="1155340" y="37719"/>
                </a:moveTo>
                <a:lnTo>
                  <a:pt x="1095121" y="37719"/>
                </a:lnTo>
                <a:lnTo>
                  <a:pt x="1096010" y="75819"/>
                </a:lnTo>
                <a:lnTo>
                  <a:pt x="1076919" y="76290"/>
                </a:lnTo>
                <a:lnTo>
                  <a:pt x="1077849" y="114300"/>
                </a:lnTo>
                <a:lnTo>
                  <a:pt x="1190752" y="54356"/>
                </a:lnTo>
                <a:lnTo>
                  <a:pt x="1155340" y="37719"/>
                </a:lnTo>
                <a:close/>
              </a:path>
              <a:path w="1191259" h="114300">
                <a:moveTo>
                  <a:pt x="1075988" y="38193"/>
                </a:moveTo>
                <a:lnTo>
                  <a:pt x="0" y="64897"/>
                </a:lnTo>
                <a:lnTo>
                  <a:pt x="1016" y="102870"/>
                </a:lnTo>
                <a:lnTo>
                  <a:pt x="1076919" y="76290"/>
                </a:lnTo>
                <a:lnTo>
                  <a:pt x="1075988" y="38193"/>
                </a:lnTo>
                <a:close/>
              </a:path>
              <a:path w="1191259" h="114300">
                <a:moveTo>
                  <a:pt x="1095121" y="37719"/>
                </a:moveTo>
                <a:lnTo>
                  <a:pt x="1075988" y="38193"/>
                </a:lnTo>
                <a:lnTo>
                  <a:pt x="1076908" y="75819"/>
                </a:lnTo>
                <a:lnTo>
                  <a:pt x="1076919" y="76290"/>
                </a:lnTo>
                <a:lnTo>
                  <a:pt x="1096010" y="75819"/>
                </a:lnTo>
                <a:lnTo>
                  <a:pt x="1095132" y="38193"/>
                </a:lnTo>
                <a:lnTo>
                  <a:pt x="1095121" y="37719"/>
                </a:lnTo>
                <a:close/>
              </a:path>
              <a:path w="1191259" h="114300">
                <a:moveTo>
                  <a:pt x="1075054" y="0"/>
                </a:moveTo>
                <a:lnTo>
                  <a:pt x="1075977" y="37719"/>
                </a:lnTo>
                <a:lnTo>
                  <a:pt x="1075988" y="38193"/>
                </a:lnTo>
                <a:lnTo>
                  <a:pt x="1095121" y="37719"/>
                </a:lnTo>
                <a:lnTo>
                  <a:pt x="1155340" y="37719"/>
                </a:lnTo>
                <a:lnTo>
                  <a:pt x="1075054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10</a:t>
            </a:fld>
            <a:endParaRPr spc="-25" dirty="0"/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8464EE2F-5D44-4A08-B7C6-ADDAC598FDB8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6326123" y="2159026"/>
            <a:ext cx="1284733" cy="3649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270E5BBE-8E86-494A-98F4-A1A6EC1EA848}"/>
              </a:ext>
            </a:extLst>
          </p:cNvPr>
          <p:cNvCxnSpPr>
            <a:cxnSpLocks/>
          </p:cNvCxnSpPr>
          <p:nvPr/>
        </p:nvCxnSpPr>
        <p:spPr>
          <a:xfrm>
            <a:off x="6618358" y="3712589"/>
            <a:ext cx="132951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0916" y="658368"/>
            <a:ext cx="9749155" cy="1754505"/>
          </a:xfrm>
          <a:prstGeom prst="rect">
            <a:avLst/>
          </a:prstGeom>
          <a:solidFill>
            <a:srgbClr val="FFE699"/>
          </a:solidFill>
        </p:spPr>
        <p:txBody>
          <a:bodyPr vert="horz" wrap="square" lIns="0" tIns="40005" rIns="0" bIns="0" rtlCol="0">
            <a:spAutoFit/>
          </a:bodyPr>
          <a:lstStyle/>
          <a:p>
            <a:pPr marL="432434" indent="-34163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432434" algn="l"/>
              </a:tabLst>
            </a:pPr>
            <a:r>
              <a:rPr sz="1800" b="1" dirty="0">
                <a:latin typeface="Arial"/>
                <a:cs typeface="Arial"/>
              </a:rPr>
              <a:t>Acciones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del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docente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para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promover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el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interés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y/o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participación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los</a:t>
            </a:r>
            <a:endParaRPr sz="1800">
              <a:latin typeface="Arial"/>
              <a:cs typeface="Arial"/>
            </a:endParaRPr>
          </a:p>
          <a:p>
            <a:pPr marL="433705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latin typeface="Arial"/>
                <a:cs typeface="Arial"/>
              </a:rPr>
              <a:t>estudiantes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en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las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actividades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aprendizaje.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800">
              <a:latin typeface="Arial"/>
              <a:cs typeface="Arial"/>
            </a:endParaRPr>
          </a:p>
          <a:p>
            <a:pPr marL="1292225" lvl="1" indent="-286385">
              <a:lnSpc>
                <a:spcPct val="100000"/>
              </a:lnSpc>
              <a:spcBef>
                <a:spcPts val="5"/>
              </a:spcBef>
              <a:buChar char="•"/>
              <a:tabLst>
                <a:tab pos="1292225" algn="l"/>
              </a:tabLst>
            </a:pPr>
            <a:r>
              <a:rPr sz="1800" dirty="0">
                <a:latin typeface="Arial MT"/>
                <a:cs typeface="Arial MT"/>
              </a:rPr>
              <a:t>Capta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atención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del </a:t>
            </a:r>
            <a:r>
              <a:rPr sz="1800" spc="-10" dirty="0">
                <a:latin typeface="Arial MT"/>
                <a:cs typeface="Arial MT"/>
              </a:rPr>
              <a:t>estudiante</a:t>
            </a:r>
            <a:endParaRPr sz="1800">
              <a:latin typeface="Arial MT"/>
              <a:cs typeface="Arial MT"/>
            </a:endParaRPr>
          </a:p>
          <a:p>
            <a:pPr marL="1292225" lvl="1" indent="-286385">
              <a:lnSpc>
                <a:spcPct val="100000"/>
              </a:lnSpc>
              <a:buChar char="•"/>
              <a:tabLst>
                <a:tab pos="1292225" algn="l"/>
              </a:tabLst>
            </a:pPr>
            <a:r>
              <a:rPr sz="1800" dirty="0">
                <a:latin typeface="Arial MT"/>
                <a:cs typeface="Arial MT"/>
              </a:rPr>
              <a:t>Les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brinda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múltiples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oportunidades</a:t>
            </a:r>
            <a:r>
              <a:rPr sz="1800" spc="484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participación(a través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trabajos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grupales,</a:t>
            </a:r>
            <a:endParaRPr sz="1800">
              <a:latin typeface="Arial MT"/>
              <a:cs typeface="Arial MT"/>
            </a:endParaRPr>
          </a:p>
          <a:p>
            <a:pPr marL="1292225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debates,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formulación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preguntas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,etc).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0916" y="2581655"/>
            <a:ext cx="9749028" cy="175412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70916" y="2581655"/>
            <a:ext cx="9749155" cy="1754505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344805" indent="-254000">
              <a:lnSpc>
                <a:spcPct val="100000"/>
              </a:lnSpc>
              <a:spcBef>
                <a:spcPts val="320"/>
              </a:spcBef>
              <a:buFont typeface="Arial MT"/>
              <a:buAutoNum type="arabicPeriod" startAt="2"/>
              <a:tabLst>
                <a:tab pos="344805" algn="l"/>
              </a:tabLst>
            </a:pPr>
            <a:r>
              <a:rPr sz="1800" b="1" dirty="0">
                <a:latin typeface="Arial"/>
                <a:cs typeface="Arial"/>
              </a:rPr>
              <a:t>Proporción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estudiantes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involucrados</a:t>
            </a:r>
            <a:r>
              <a:rPr sz="1800" spc="-10" dirty="0">
                <a:latin typeface="Arial MT"/>
                <a:cs typeface="Arial MT"/>
              </a:rPr>
              <a:t>:</a:t>
            </a:r>
            <a:endParaRPr sz="1800">
              <a:latin typeface="Arial MT"/>
              <a:cs typeface="Arial MT"/>
            </a:endParaRPr>
          </a:p>
          <a:p>
            <a:pPr marL="1749425" marR="461645" lvl="1" indent="-287020">
              <a:lnSpc>
                <a:spcPct val="100000"/>
              </a:lnSpc>
              <a:buChar char="•"/>
              <a:tabLst>
                <a:tab pos="1749425" algn="l"/>
                <a:tab pos="1812925" algn="l"/>
              </a:tabLst>
            </a:pPr>
            <a:r>
              <a:rPr sz="1800" dirty="0">
                <a:latin typeface="Arial MT"/>
                <a:cs typeface="Arial MT"/>
              </a:rPr>
              <a:t>	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Se</a:t>
            </a:r>
            <a:r>
              <a:rPr sz="1800" u="heavy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muestran</a:t>
            </a:r>
            <a:r>
              <a:rPr sz="1800" u="heavy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interesados:</a:t>
            </a:r>
            <a:r>
              <a:rPr sz="1800" u="heavy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son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receptivos, escuchan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atentamente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las </a:t>
            </a:r>
            <a:r>
              <a:rPr sz="1800" dirty="0">
                <a:latin typeface="Arial MT"/>
                <a:cs typeface="Arial MT"/>
              </a:rPr>
              <a:t>explicaciones,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esfuerzan,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manifiestan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entusiasmo,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son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perseverantes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50" dirty="0">
                <a:latin typeface="Arial MT"/>
                <a:cs typeface="Arial MT"/>
              </a:rPr>
              <a:t>e </a:t>
            </a:r>
            <a:r>
              <a:rPr sz="1800" dirty="0">
                <a:latin typeface="Arial MT"/>
                <a:cs typeface="Arial MT"/>
              </a:rPr>
              <a:t>interactúan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durante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ejecución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0" dirty="0">
                <a:latin typeface="Arial MT"/>
                <a:cs typeface="Arial MT"/>
              </a:rPr>
              <a:t> tareas.</a:t>
            </a:r>
            <a:endParaRPr sz="1800">
              <a:latin typeface="Arial MT"/>
              <a:cs typeface="Arial MT"/>
            </a:endParaRPr>
          </a:p>
          <a:p>
            <a:pPr marL="1749425" lvl="1" indent="-286385">
              <a:lnSpc>
                <a:spcPct val="100000"/>
              </a:lnSpc>
              <a:buChar char="•"/>
              <a:tabLst>
                <a:tab pos="1749425" algn="l"/>
                <a:tab pos="4441825" algn="l"/>
              </a:tabLst>
            </a:pP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Participan</a:t>
            </a:r>
            <a:r>
              <a:rPr sz="1800" u="heavy" spc="-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activamente</a:t>
            </a:r>
            <a:r>
              <a:rPr sz="1800" u="heavy" spc="-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spc="-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: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	</a:t>
            </a:r>
            <a:r>
              <a:rPr sz="1800" dirty="0">
                <a:latin typeface="Arial MT"/>
                <a:cs typeface="Arial MT"/>
              </a:rPr>
              <a:t>se</a:t>
            </a:r>
            <a:r>
              <a:rPr sz="1800" spc="-4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ofrecen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voluntarios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realizar</a:t>
            </a:r>
            <a:r>
              <a:rPr sz="1800" spc="-10" dirty="0">
                <a:latin typeface="Arial MT"/>
                <a:cs typeface="Arial MT"/>
              </a:rPr>
              <a:t> tareas,</a:t>
            </a:r>
            <a:endParaRPr sz="1800">
              <a:latin typeface="Arial MT"/>
              <a:cs typeface="Arial MT"/>
            </a:endParaRPr>
          </a:p>
          <a:p>
            <a:pPr marL="1749425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levantan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mano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participar,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responden 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formulan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preguntas,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20" dirty="0">
                <a:latin typeface="Arial MT"/>
                <a:cs typeface="Arial MT"/>
              </a:rPr>
              <a:t>etc.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0916" y="4826508"/>
            <a:ext cx="9749028" cy="175412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0916" y="4826508"/>
            <a:ext cx="9749155" cy="1754505"/>
          </a:xfrm>
          <a:prstGeom prst="rect">
            <a:avLst/>
          </a:prstGeom>
          <a:ln w="6096">
            <a:solidFill>
              <a:srgbClr val="6FAC46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marL="330200" indent="-239395">
              <a:lnSpc>
                <a:spcPct val="100000"/>
              </a:lnSpc>
              <a:spcBef>
                <a:spcPts val="310"/>
              </a:spcBef>
              <a:buAutoNum type="arabicPeriod" startAt="3"/>
              <a:tabLst>
                <a:tab pos="330200" algn="l"/>
              </a:tabLst>
            </a:pPr>
            <a:r>
              <a:rPr sz="1800" dirty="0">
                <a:latin typeface="Arial MT"/>
                <a:cs typeface="Arial MT"/>
              </a:rPr>
              <a:t>Acciones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docente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favorecer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comprensión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del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sentido,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importancia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utilidad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</a:t>
            </a:r>
            <a:endParaRPr sz="1800">
              <a:latin typeface="Arial MT"/>
              <a:cs typeface="Arial MT"/>
            </a:endParaRPr>
          </a:p>
          <a:p>
            <a:pPr marL="90805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Arial MT"/>
                <a:cs typeface="Arial MT"/>
              </a:rPr>
              <a:t>lo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 se </a:t>
            </a:r>
            <a:r>
              <a:rPr sz="1800" spc="-10" dirty="0">
                <a:latin typeface="Arial MT"/>
                <a:cs typeface="Arial MT"/>
              </a:rPr>
              <a:t>aprende.</a:t>
            </a:r>
            <a:endParaRPr sz="1800">
              <a:latin typeface="Arial MT"/>
              <a:cs typeface="Arial MT"/>
            </a:endParaRPr>
          </a:p>
          <a:p>
            <a:pPr marL="1292225" marR="601345" lvl="1" indent="-287020">
              <a:lnSpc>
                <a:spcPct val="100000"/>
              </a:lnSpc>
              <a:buChar char="•"/>
              <a:tabLst>
                <a:tab pos="1292225" algn="l"/>
              </a:tabLst>
            </a:pP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estudiantes ,vinculen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aprenden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resolución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 </a:t>
            </a:r>
            <a:r>
              <a:rPr sz="1800" dirty="0">
                <a:latin typeface="Arial MT"/>
                <a:cs typeface="Arial MT"/>
              </a:rPr>
              <a:t>problemas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vida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real,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actividad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intereses.</a:t>
            </a:r>
            <a:endParaRPr sz="1800">
              <a:latin typeface="Arial MT"/>
              <a:cs typeface="Arial MT"/>
            </a:endParaRPr>
          </a:p>
          <a:p>
            <a:pPr marL="1292225" lvl="1" indent="-286385">
              <a:lnSpc>
                <a:spcPct val="100000"/>
              </a:lnSpc>
              <a:buChar char="•"/>
              <a:tabLst>
                <a:tab pos="1292225" algn="l"/>
              </a:tabLst>
            </a:pPr>
            <a:r>
              <a:rPr sz="1800" dirty="0">
                <a:latin typeface="Arial MT"/>
                <a:cs typeface="Arial MT"/>
              </a:rPr>
              <a:t>Busca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comprendan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actividades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realizan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contribuyan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</a:t>
            </a:r>
            <a:r>
              <a:rPr sz="1800" spc="-10" dirty="0">
                <a:latin typeface="Arial MT"/>
                <a:cs typeface="Arial MT"/>
              </a:rPr>
              <a:t> mejor</a:t>
            </a:r>
            <a:endParaRPr sz="1800">
              <a:latin typeface="Arial MT"/>
              <a:cs typeface="Arial MT"/>
            </a:endParaRPr>
          </a:p>
          <a:p>
            <a:pPr marL="1292225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abordaje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situaciones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futuras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desarrollo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estrategias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serán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útiles.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2935223"/>
            <a:ext cx="2308860" cy="153153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81000" y="2992961"/>
            <a:ext cx="2260600" cy="1473801"/>
          </a:xfrm>
          <a:prstGeom prst="rect">
            <a:avLst/>
          </a:prstGeom>
          <a:ln w="6096">
            <a:solidFill>
              <a:srgbClr val="A4A4A4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200660" marR="196215" algn="ctr">
              <a:lnSpc>
                <a:spcPct val="107000"/>
              </a:lnSpc>
              <a:spcBef>
                <a:spcPts val="105"/>
              </a:spcBef>
            </a:pPr>
            <a:r>
              <a:rPr lang="es-ES" sz="1800" b="1" spc="-20" dirty="0">
                <a:latin typeface="Arial"/>
                <a:cs typeface="Arial"/>
              </a:rPr>
              <a:t>Pensamiento:</a:t>
            </a:r>
          </a:p>
          <a:p>
            <a:pPr marL="200660" marR="196215" algn="ctr">
              <a:lnSpc>
                <a:spcPct val="107000"/>
              </a:lnSpc>
              <a:spcBef>
                <a:spcPts val="105"/>
              </a:spcBef>
            </a:pPr>
            <a:r>
              <a:rPr sz="1800" b="1" spc="-20" dirty="0">
                <a:latin typeface="Arial"/>
                <a:cs typeface="Arial"/>
              </a:rPr>
              <a:t>RAZONAMIENTO CREATIVIDAD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50" dirty="0">
                <a:latin typeface="Arial"/>
                <a:cs typeface="Arial"/>
              </a:rPr>
              <a:t>Y </a:t>
            </a:r>
            <a:r>
              <a:rPr sz="1800" b="1" spc="-10" dirty="0">
                <a:latin typeface="Arial"/>
                <a:cs typeface="Arial"/>
              </a:rPr>
              <a:t>PENSAMIENTO CRITICO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9103" y="3029711"/>
            <a:ext cx="2753868" cy="103327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99103" y="3029711"/>
            <a:ext cx="2753995" cy="1033780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1244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80"/>
              </a:spcBef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PROMOVER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55"/>
              </a:spcBef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EFECTIVAMENTE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07452" y="2318003"/>
            <a:ext cx="2046731" cy="103327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807452" y="2337204"/>
            <a:ext cx="2047239" cy="975908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1181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930"/>
              </a:spcBef>
            </a:pPr>
            <a:r>
              <a:rPr sz="1800" spc="-10" dirty="0">
                <a:latin typeface="Arial MT"/>
                <a:cs typeface="Arial MT"/>
              </a:rPr>
              <a:t>Propone</a:t>
            </a:r>
            <a:endParaRPr sz="1800" dirty="0">
              <a:latin typeface="Arial MT"/>
              <a:cs typeface="Arial MT"/>
            </a:endParaRPr>
          </a:p>
          <a:p>
            <a:pPr marL="1905" algn="ctr">
              <a:lnSpc>
                <a:spcPct val="100000"/>
              </a:lnSpc>
              <a:spcBef>
                <a:spcPts val="155"/>
              </a:spcBef>
            </a:pPr>
            <a:r>
              <a:rPr sz="1800" spc="-10" dirty="0">
                <a:latin typeface="Arial MT"/>
                <a:cs typeface="Arial MT"/>
              </a:rPr>
              <a:t>ACTIVIDADES</a:t>
            </a:r>
            <a:r>
              <a:rPr lang="es-ES" sz="1800" spc="-10" dirty="0">
                <a:latin typeface="Arial MT"/>
                <a:cs typeface="Arial MT"/>
              </a:rPr>
              <a:t> de aprendizaje</a:t>
            </a:r>
            <a:endParaRPr sz="1800" dirty="0">
              <a:latin typeface="Arial MT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41919" y="4014596"/>
            <a:ext cx="2612390" cy="1274827"/>
            <a:chOff x="7741919" y="4014596"/>
            <a:chExt cx="2612390" cy="1274827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41919" y="4014596"/>
              <a:ext cx="2612135" cy="127482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741919" y="4120896"/>
              <a:ext cx="2612390" cy="748665"/>
            </a:xfrm>
            <a:custGeom>
              <a:avLst/>
              <a:gdLst/>
              <a:ahLst/>
              <a:cxnLst/>
              <a:rect l="l" t="t" r="r" b="b"/>
              <a:pathLst>
                <a:path w="2612390" h="748664">
                  <a:moveTo>
                    <a:pt x="0" y="748283"/>
                  </a:moveTo>
                  <a:lnTo>
                    <a:pt x="2612135" y="748283"/>
                  </a:lnTo>
                  <a:lnTo>
                    <a:pt x="2612135" y="0"/>
                  </a:lnTo>
                  <a:lnTo>
                    <a:pt x="0" y="0"/>
                  </a:lnTo>
                  <a:lnTo>
                    <a:pt x="0" y="748283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095868" y="4014596"/>
            <a:ext cx="1906270" cy="12045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7200"/>
              </a:lnSpc>
              <a:spcBef>
                <a:spcPts val="100"/>
              </a:spcBef>
            </a:pPr>
            <a:r>
              <a:rPr sz="1800" spc="-10" dirty="0">
                <a:latin typeface="Arial MT"/>
                <a:cs typeface="Arial MT"/>
              </a:rPr>
              <a:t>Conduce INTERACCIONES</a:t>
            </a:r>
            <a:r>
              <a:rPr lang="es-ES" sz="1800" spc="-10" dirty="0">
                <a:latin typeface="Arial MT"/>
                <a:cs typeface="Arial MT"/>
              </a:rPr>
              <a:t> pedagógicas</a:t>
            </a:r>
            <a:endParaRPr sz="18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5"/>
              </a:spcBef>
            </a:pPr>
            <a:r>
              <a:rPr sz="1800" spc="-10" dirty="0" err="1">
                <a:latin typeface="Arial MT"/>
                <a:cs typeface="Arial MT"/>
              </a:rPr>
              <a:t>Sostenida</a:t>
            </a:r>
            <a:r>
              <a:rPr lang="es-ES" sz="1800" spc="-10" dirty="0">
                <a:latin typeface="Arial MT"/>
                <a:cs typeface="Arial MT"/>
              </a:rPr>
              <a:t>s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690622" y="2739389"/>
            <a:ext cx="5117465" cy="1874520"/>
          </a:xfrm>
          <a:custGeom>
            <a:avLst/>
            <a:gdLst/>
            <a:ahLst/>
            <a:cxnLst/>
            <a:rect l="l" t="t" r="r" b="b"/>
            <a:pathLst>
              <a:path w="5117465" h="1874520">
                <a:moveTo>
                  <a:pt x="809117" y="824484"/>
                </a:moveTo>
                <a:lnTo>
                  <a:pt x="780161" y="810018"/>
                </a:lnTo>
                <a:lnTo>
                  <a:pt x="722249" y="781050"/>
                </a:lnTo>
                <a:lnTo>
                  <a:pt x="722249" y="810018"/>
                </a:lnTo>
                <a:lnTo>
                  <a:pt x="0" y="810018"/>
                </a:lnTo>
                <a:lnTo>
                  <a:pt x="0" y="838962"/>
                </a:lnTo>
                <a:lnTo>
                  <a:pt x="722249" y="838962"/>
                </a:lnTo>
                <a:lnTo>
                  <a:pt x="722249" y="867918"/>
                </a:lnTo>
                <a:lnTo>
                  <a:pt x="780161" y="838962"/>
                </a:lnTo>
                <a:lnTo>
                  <a:pt x="809117" y="824484"/>
                </a:lnTo>
                <a:close/>
              </a:path>
              <a:path w="5117465" h="1874520">
                <a:moveTo>
                  <a:pt x="5117211" y="1874266"/>
                </a:moveTo>
                <a:lnTo>
                  <a:pt x="5101361" y="1849247"/>
                </a:lnTo>
                <a:lnTo>
                  <a:pt x="5065268" y="1792224"/>
                </a:lnTo>
                <a:lnTo>
                  <a:pt x="5050307" y="1817001"/>
                </a:lnTo>
                <a:lnTo>
                  <a:pt x="3570605" y="924814"/>
                </a:lnTo>
                <a:lnTo>
                  <a:pt x="3555619" y="949706"/>
                </a:lnTo>
                <a:lnTo>
                  <a:pt x="5035359" y="1841792"/>
                </a:lnTo>
                <a:lnTo>
                  <a:pt x="5020437" y="1866519"/>
                </a:lnTo>
                <a:lnTo>
                  <a:pt x="5117211" y="1874266"/>
                </a:lnTo>
                <a:close/>
              </a:path>
              <a:path w="5117465" h="1874520">
                <a:moveTo>
                  <a:pt x="5117211" y="0"/>
                </a:moveTo>
                <a:lnTo>
                  <a:pt x="5020183" y="1524"/>
                </a:lnTo>
                <a:lnTo>
                  <a:pt x="5033518" y="27241"/>
                </a:lnTo>
                <a:lnTo>
                  <a:pt x="3556381" y="794766"/>
                </a:lnTo>
                <a:lnTo>
                  <a:pt x="3569843" y="820420"/>
                </a:lnTo>
                <a:lnTo>
                  <a:pt x="5046840" y="52908"/>
                </a:lnTo>
                <a:lnTo>
                  <a:pt x="5060188" y="78613"/>
                </a:lnTo>
                <a:lnTo>
                  <a:pt x="5102276" y="20574"/>
                </a:lnTo>
                <a:lnTo>
                  <a:pt x="5117211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45388" y="309498"/>
            <a:ext cx="7047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R</a:t>
            </a:r>
            <a:r>
              <a:rPr lang="es-ES" sz="1800" b="1" dirty="0">
                <a:latin typeface="Arial"/>
                <a:cs typeface="Arial"/>
              </a:rPr>
              <a:t>2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razonamiento,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creatividad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pensamiento </a:t>
            </a:r>
            <a:r>
              <a:rPr sz="1800" spc="-10" dirty="0">
                <a:latin typeface="Arial MT"/>
                <a:cs typeface="Arial MT"/>
              </a:rPr>
              <a:t>crítico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12</a:t>
            </a:fld>
            <a:endParaRPr spc="-25" dirty="0"/>
          </a:p>
        </p:txBody>
      </p:sp>
      <p:sp>
        <p:nvSpPr>
          <p:cNvPr id="14" name="object 14" descr="$PPTXTitle"/>
          <p:cNvSpPr txBox="1">
            <a:spLocks noGrp="1"/>
          </p:cNvSpPr>
          <p:nvPr>
            <p:ph type="title"/>
          </p:nvPr>
        </p:nvSpPr>
        <p:spPr>
          <a:xfrm>
            <a:off x="787400" y="1012697"/>
            <a:ext cx="49568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90620" algn="l"/>
              </a:tabLst>
            </a:pP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Nombre</a:t>
            </a:r>
            <a:r>
              <a:rPr sz="2400" b="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Aspectos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906308" y="1012697"/>
            <a:ext cx="244774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spc="-10" dirty="0">
                <a:solidFill>
                  <a:srgbClr val="FF0000"/>
                </a:solidFill>
                <a:latin typeface="Arial MT"/>
                <a:cs typeface="Arial MT"/>
              </a:rPr>
              <a:t>Manifestaciones</a:t>
            </a:r>
            <a:endParaRPr sz="24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081771" y="384047"/>
            <a:ext cx="4110354" cy="4753610"/>
            <a:chOff x="8081771" y="384047"/>
            <a:chExt cx="4110354" cy="4753610"/>
          </a:xfrm>
        </p:grpSpPr>
        <p:pic>
          <p:nvPicPr>
            <p:cNvPr id="3" name="object 3" descr="Resultado de imagen para desarrollo del pensamiento superior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81771" y="1158239"/>
              <a:ext cx="4110228" cy="397916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8739" y="390143"/>
              <a:ext cx="2138680" cy="789305"/>
            </a:xfrm>
            <a:custGeom>
              <a:avLst/>
              <a:gdLst/>
              <a:ahLst/>
              <a:cxnLst/>
              <a:rect l="l" t="t" r="r" b="b"/>
              <a:pathLst>
                <a:path w="2138679" h="789305">
                  <a:moveTo>
                    <a:pt x="890904" y="510539"/>
                  </a:moveTo>
                  <a:lnTo>
                    <a:pt x="356361" y="510539"/>
                  </a:lnTo>
                  <a:lnTo>
                    <a:pt x="623696" y="789304"/>
                  </a:lnTo>
                  <a:lnTo>
                    <a:pt x="890904" y="510539"/>
                  </a:lnTo>
                  <a:close/>
                </a:path>
                <a:path w="2138679" h="789305">
                  <a:moveTo>
                    <a:pt x="2053081" y="0"/>
                  </a:moveTo>
                  <a:lnTo>
                    <a:pt x="85089" y="0"/>
                  </a:lnTo>
                  <a:lnTo>
                    <a:pt x="51970" y="6687"/>
                  </a:lnTo>
                  <a:lnTo>
                    <a:pt x="24923" y="24923"/>
                  </a:lnTo>
                  <a:lnTo>
                    <a:pt x="6687" y="51970"/>
                  </a:lnTo>
                  <a:lnTo>
                    <a:pt x="0" y="85089"/>
                  </a:lnTo>
                  <a:lnTo>
                    <a:pt x="0" y="425450"/>
                  </a:lnTo>
                  <a:lnTo>
                    <a:pt x="6687" y="458569"/>
                  </a:lnTo>
                  <a:lnTo>
                    <a:pt x="24923" y="485616"/>
                  </a:lnTo>
                  <a:lnTo>
                    <a:pt x="51970" y="503852"/>
                  </a:lnTo>
                  <a:lnTo>
                    <a:pt x="85089" y="510539"/>
                  </a:lnTo>
                  <a:lnTo>
                    <a:pt x="2053081" y="510539"/>
                  </a:lnTo>
                  <a:lnTo>
                    <a:pt x="2086201" y="503852"/>
                  </a:lnTo>
                  <a:lnTo>
                    <a:pt x="2113248" y="485616"/>
                  </a:lnTo>
                  <a:lnTo>
                    <a:pt x="2131484" y="458569"/>
                  </a:lnTo>
                  <a:lnTo>
                    <a:pt x="2138171" y="425450"/>
                  </a:lnTo>
                  <a:lnTo>
                    <a:pt x="2138171" y="85089"/>
                  </a:lnTo>
                  <a:lnTo>
                    <a:pt x="2131484" y="51970"/>
                  </a:lnTo>
                  <a:lnTo>
                    <a:pt x="2113248" y="24923"/>
                  </a:lnTo>
                  <a:lnTo>
                    <a:pt x="2086201" y="6687"/>
                  </a:lnTo>
                  <a:lnTo>
                    <a:pt x="2053081" y="0"/>
                  </a:lnTo>
                  <a:close/>
                </a:path>
              </a:pathLst>
            </a:custGeom>
            <a:solidFill>
              <a:srgbClr val="C5DF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968739" y="390143"/>
              <a:ext cx="2138680" cy="789305"/>
            </a:xfrm>
            <a:custGeom>
              <a:avLst/>
              <a:gdLst/>
              <a:ahLst/>
              <a:cxnLst/>
              <a:rect l="l" t="t" r="r" b="b"/>
              <a:pathLst>
                <a:path w="2138679" h="789305">
                  <a:moveTo>
                    <a:pt x="0" y="85089"/>
                  </a:moveTo>
                  <a:lnTo>
                    <a:pt x="6687" y="51970"/>
                  </a:lnTo>
                  <a:lnTo>
                    <a:pt x="24923" y="24923"/>
                  </a:lnTo>
                  <a:lnTo>
                    <a:pt x="51970" y="6687"/>
                  </a:lnTo>
                  <a:lnTo>
                    <a:pt x="85089" y="0"/>
                  </a:lnTo>
                  <a:lnTo>
                    <a:pt x="356361" y="0"/>
                  </a:lnTo>
                  <a:lnTo>
                    <a:pt x="890904" y="0"/>
                  </a:lnTo>
                  <a:lnTo>
                    <a:pt x="2053081" y="0"/>
                  </a:lnTo>
                  <a:lnTo>
                    <a:pt x="2086201" y="6687"/>
                  </a:lnTo>
                  <a:lnTo>
                    <a:pt x="2113248" y="24923"/>
                  </a:lnTo>
                  <a:lnTo>
                    <a:pt x="2131484" y="51970"/>
                  </a:lnTo>
                  <a:lnTo>
                    <a:pt x="2138171" y="85089"/>
                  </a:lnTo>
                  <a:lnTo>
                    <a:pt x="2138171" y="297814"/>
                  </a:lnTo>
                  <a:lnTo>
                    <a:pt x="2138171" y="425450"/>
                  </a:lnTo>
                  <a:lnTo>
                    <a:pt x="2131484" y="458569"/>
                  </a:lnTo>
                  <a:lnTo>
                    <a:pt x="2113248" y="485616"/>
                  </a:lnTo>
                  <a:lnTo>
                    <a:pt x="2086201" y="503852"/>
                  </a:lnTo>
                  <a:lnTo>
                    <a:pt x="2053081" y="510539"/>
                  </a:lnTo>
                  <a:lnTo>
                    <a:pt x="890904" y="510539"/>
                  </a:lnTo>
                  <a:lnTo>
                    <a:pt x="623696" y="789304"/>
                  </a:lnTo>
                  <a:lnTo>
                    <a:pt x="356361" y="510539"/>
                  </a:lnTo>
                  <a:lnTo>
                    <a:pt x="85089" y="510539"/>
                  </a:lnTo>
                  <a:lnTo>
                    <a:pt x="51970" y="503852"/>
                  </a:lnTo>
                  <a:lnTo>
                    <a:pt x="24923" y="485616"/>
                  </a:lnTo>
                  <a:lnTo>
                    <a:pt x="6687" y="458569"/>
                  </a:lnTo>
                  <a:lnTo>
                    <a:pt x="0" y="425450"/>
                  </a:lnTo>
                  <a:lnTo>
                    <a:pt x="0" y="297814"/>
                  </a:lnTo>
                  <a:lnTo>
                    <a:pt x="0" y="85089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9200515" y="352425"/>
            <a:ext cx="16770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marR="5080" indent="-9017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Arial MT"/>
                <a:cs typeface="Arial MT"/>
              </a:rPr>
              <a:t>Pensamiento</a:t>
            </a:r>
            <a:r>
              <a:rPr sz="1800" b="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b="0" spc="-25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z="1800" b="0" dirty="0">
                <a:solidFill>
                  <a:srgbClr val="FFFFFF"/>
                </a:solidFill>
                <a:latin typeface="Arial MT"/>
                <a:cs typeface="Arial MT"/>
              </a:rPr>
              <a:t>orden</a:t>
            </a:r>
            <a:r>
              <a:rPr sz="1800" b="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Arial MT"/>
                <a:cs typeface="Arial MT"/>
              </a:rPr>
              <a:t>superior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3928" y="774319"/>
            <a:ext cx="7745095" cy="571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0160" marR="628015" indent="-1821814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PROMUEVE EL</a:t>
            </a:r>
            <a:r>
              <a:rPr sz="1800" spc="-7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RAZONAMIENTO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,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</a:t>
            </a:r>
            <a:r>
              <a:rPr sz="1800" spc="-10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CREATIVIDAD</a:t>
            </a:r>
            <a:r>
              <a:rPr sz="1800" spc="-5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Y/O 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EL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PENSAMIENTO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CRÍTICO.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Actividades</a:t>
            </a:r>
            <a:r>
              <a:rPr sz="1800" spc="434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interacciones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promueven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efectivamente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razonamiento,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Arial MT"/>
                <a:cs typeface="Arial MT"/>
              </a:rPr>
              <a:t>la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creatividad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y/o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pensamiento </a:t>
            </a:r>
            <a:r>
              <a:rPr sz="1800" spc="-10" dirty="0">
                <a:latin typeface="Arial MT"/>
                <a:cs typeface="Arial MT"/>
              </a:rPr>
              <a:t>crítico.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 MT"/>
              <a:cs typeface="Arial MT"/>
            </a:endParaRPr>
          </a:p>
          <a:p>
            <a:pPr marL="1213485" marR="911860" indent="-287020">
              <a:lnSpc>
                <a:spcPct val="100000"/>
              </a:lnSpc>
              <a:buChar char="•"/>
              <a:tabLst>
                <a:tab pos="1213485" algn="l"/>
                <a:tab pos="1339850" algn="l"/>
              </a:tabLst>
            </a:pPr>
            <a:r>
              <a:rPr sz="1800" dirty="0">
                <a:latin typeface="Arial MT"/>
                <a:cs typeface="Arial MT"/>
              </a:rPr>
              <a:t>	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RAZONAMIENTO</a:t>
            </a:r>
            <a:r>
              <a:rPr sz="1800" dirty="0">
                <a:latin typeface="Arial MT"/>
                <a:cs typeface="Arial MT"/>
              </a:rPr>
              <a:t>.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Capacidad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resolver</a:t>
            </a:r>
            <a:r>
              <a:rPr sz="1800" spc="-10" dirty="0">
                <a:latin typeface="Arial MT"/>
                <a:cs typeface="Arial MT"/>
              </a:rPr>
              <a:t> problemas </a:t>
            </a:r>
            <a:r>
              <a:rPr sz="1800" dirty="0">
                <a:latin typeface="Arial MT"/>
                <a:cs typeface="Arial MT"/>
              </a:rPr>
              <a:t>novedosos,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realizar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inferencias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extraer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conclusiones </a:t>
            </a:r>
            <a:r>
              <a:rPr sz="1800" spc="-50" dirty="0">
                <a:latin typeface="Arial MT"/>
                <a:cs typeface="Arial MT"/>
              </a:rPr>
              <a:t>y </a:t>
            </a:r>
            <a:r>
              <a:rPr sz="1800" dirty="0">
                <a:latin typeface="Arial MT"/>
                <a:cs typeface="Arial MT"/>
              </a:rPr>
              <a:t>establecer</a:t>
            </a:r>
            <a:r>
              <a:rPr sz="1800" spc="-4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relaciones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lógicas.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5"/>
              </a:spcBef>
              <a:buFont typeface="Arial MT"/>
              <a:buChar char="•"/>
            </a:pPr>
            <a:endParaRPr sz="1800">
              <a:latin typeface="Arial MT"/>
              <a:cs typeface="Arial MT"/>
            </a:endParaRPr>
          </a:p>
          <a:p>
            <a:pPr marL="1213485" marR="1015365" indent="-287020" algn="just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CREATIVIDAD.</a:t>
            </a:r>
            <a:r>
              <a:rPr sz="1800" spc="-3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Capacidad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4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generar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nuevas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ideas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50" dirty="0">
                <a:latin typeface="Arial MT"/>
                <a:cs typeface="Arial MT"/>
              </a:rPr>
              <a:t>o </a:t>
            </a:r>
            <a:r>
              <a:rPr sz="1800" dirty="0">
                <a:latin typeface="Arial MT"/>
                <a:cs typeface="Arial MT"/>
              </a:rPr>
              <a:t>conceptos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producir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soluciones originales ante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los </a:t>
            </a:r>
            <a:r>
              <a:rPr sz="1800" dirty="0">
                <a:latin typeface="Arial MT"/>
                <a:cs typeface="Arial MT"/>
              </a:rPr>
              <a:t>problemas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planteados.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0"/>
              </a:spcBef>
              <a:buFont typeface="Arial MT"/>
              <a:buChar char="•"/>
            </a:pPr>
            <a:endParaRPr sz="1800">
              <a:latin typeface="Arial MT"/>
              <a:cs typeface="Arial MT"/>
            </a:endParaRPr>
          </a:p>
          <a:p>
            <a:pPr marL="1213485" marR="239395" indent="-287020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PENSAMIENTO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CRÍTICO</a:t>
            </a:r>
            <a:r>
              <a:rPr sz="1800" dirty="0">
                <a:latin typeface="Arial MT"/>
                <a:cs typeface="Arial MT"/>
              </a:rPr>
              <a:t>.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Capacidad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tomar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postura </a:t>
            </a:r>
            <a:r>
              <a:rPr sz="1800" dirty="0">
                <a:latin typeface="Arial MT"/>
                <a:cs typeface="Arial MT"/>
              </a:rPr>
              <a:t>fundada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sobre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base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análisis previo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respecto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algún </a:t>
            </a:r>
            <a:r>
              <a:rPr sz="1800" dirty="0">
                <a:latin typeface="Arial MT"/>
                <a:cs typeface="Arial MT"/>
              </a:rPr>
              <a:t>tema,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concepto,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situación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0" dirty="0">
                <a:latin typeface="Arial MT"/>
                <a:cs typeface="Arial MT"/>
              </a:rPr>
              <a:t> idea.</a:t>
            </a:r>
            <a:endParaRPr sz="1800">
              <a:latin typeface="Arial MT"/>
              <a:cs typeface="Arial MT"/>
            </a:endParaRPr>
          </a:p>
          <a:p>
            <a:pPr marL="958215">
              <a:lnSpc>
                <a:spcPct val="100000"/>
              </a:lnSpc>
              <a:spcBef>
                <a:spcPts val="1595"/>
              </a:spcBef>
            </a:pPr>
            <a:r>
              <a:rPr sz="1800" b="1" dirty="0">
                <a:latin typeface="Arial"/>
                <a:cs typeface="Arial"/>
              </a:rPr>
              <a:t>IV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Promueve actividades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durante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sesión en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conjunto.</a:t>
            </a:r>
            <a:endParaRPr sz="1800">
              <a:latin typeface="Arial MT"/>
              <a:cs typeface="Arial MT"/>
            </a:endParaRPr>
          </a:p>
          <a:p>
            <a:pPr marL="958215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III</a:t>
            </a:r>
            <a:r>
              <a:rPr sz="1800" b="1" spc="-120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Al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menos en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una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ocasión</a:t>
            </a:r>
            <a:endParaRPr sz="1800">
              <a:latin typeface="Arial MT"/>
              <a:cs typeface="Arial MT"/>
            </a:endParaRPr>
          </a:p>
          <a:p>
            <a:pPr marL="958215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II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Plantea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una</a:t>
            </a:r>
            <a:r>
              <a:rPr sz="1800" spc="47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más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actividades,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pero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no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las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conduce</a:t>
            </a:r>
            <a:endParaRPr sz="1800">
              <a:latin typeface="Arial MT"/>
              <a:cs typeface="Arial MT"/>
            </a:endParaRPr>
          </a:p>
          <a:p>
            <a:pPr marL="958215">
              <a:lnSpc>
                <a:spcPct val="100000"/>
              </a:lnSpc>
            </a:pP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adecuadamente.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8" name="object 8" descr="Resultado de imagen para pregunta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051304"/>
            <a:ext cx="1533144" cy="1755648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13</a:t>
            </a:fld>
            <a:endParaRPr spc="-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00500" y="2092451"/>
            <a:ext cx="1728470" cy="544195"/>
          </a:xfrm>
          <a:prstGeom prst="rect">
            <a:avLst/>
          </a:prstGeom>
          <a:solidFill>
            <a:srgbClr val="BE9000"/>
          </a:solidFill>
          <a:ln w="6096">
            <a:solidFill>
              <a:srgbClr val="EC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20"/>
              </a:lnSpc>
            </a:pPr>
            <a:r>
              <a:rPr sz="1800" b="1" spc="-10" dirty="0">
                <a:latin typeface="Arial"/>
                <a:cs typeface="Arial"/>
              </a:rPr>
              <a:t>MONITOREO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55"/>
              </a:spcBef>
            </a:pPr>
            <a:r>
              <a:rPr sz="1800" b="1" spc="-10" dirty="0">
                <a:latin typeface="Arial"/>
                <a:cs typeface="Arial"/>
              </a:rPr>
              <a:t>ACTIVO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44511" y="1456944"/>
            <a:ext cx="2124710" cy="550545"/>
          </a:xfrm>
          <a:prstGeom prst="rect">
            <a:avLst/>
          </a:prstGeom>
          <a:solidFill>
            <a:srgbClr val="FFD966"/>
          </a:solidFill>
          <a:ln w="6096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95605">
              <a:lnSpc>
                <a:spcPts val="1945"/>
              </a:lnSpc>
            </a:pPr>
            <a:r>
              <a:rPr sz="1800" dirty="0">
                <a:latin typeface="Arial MT"/>
                <a:cs typeface="Arial MT"/>
              </a:rPr>
              <a:t>RECOJO</a:t>
            </a:r>
            <a:r>
              <a:rPr sz="1800" spc="-4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</a:t>
            </a:r>
            <a:endParaRPr sz="1800">
              <a:latin typeface="Arial MT"/>
              <a:cs typeface="Arial MT"/>
            </a:endParaRPr>
          </a:p>
          <a:p>
            <a:pPr marL="369570">
              <a:lnSpc>
                <a:spcPct val="100000"/>
              </a:lnSpc>
              <a:spcBef>
                <a:spcPts val="155"/>
              </a:spcBef>
            </a:pPr>
            <a:r>
              <a:rPr sz="1800" spc="-10" dirty="0">
                <a:latin typeface="Arial MT"/>
                <a:cs typeface="Arial MT"/>
              </a:rPr>
              <a:t>EVIDENCIAS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5384" y="4210811"/>
            <a:ext cx="1999614" cy="859790"/>
          </a:xfrm>
          <a:prstGeom prst="rect">
            <a:avLst/>
          </a:prstGeom>
          <a:solidFill>
            <a:srgbClr val="BE9000"/>
          </a:solidFill>
          <a:ln w="6096">
            <a:solidFill>
              <a:srgbClr val="EC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905" algn="ctr">
              <a:lnSpc>
                <a:spcPts val="2020"/>
              </a:lnSpc>
            </a:pPr>
            <a:r>
              <a:rPr sz="1800" b="1" dirty="0">
                <a:latin typeface="Arial"/>
                <a:cs typeface="Arial"/>
              </a:rPr>
              <a:t>CALIDAD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DE</a:t>
            </a:r>
            <a:endParaRPr sz="1800">
              <a:latin typeface="Arial"/>
              <a:cs typeface="Arial"/>
            </a:endParaRPr>
          </a:p>
          <a:p>
            <a:pPr marL="165100" marR="156210" algn="ctr">
              <a:lnSpc>
                <a:spcPct val="107200"/>
              </a:lnSpc>
            </a:pPr>
            <a:r>
              <a:rPr sz="1800" b="1" spc="-10" dirty="0">
                <a:latin typeface="Arial"/>
                <a:cs typeface="Arial"/>
              </a:rPr>
              <a:t>RETROALIMEN TACION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44511" y="950975"/>
            <a:ext cx="2019300" cy="449580"/>
          </a:xfrm>
          <a:prstGeom prst="rect">
            <a:avLst/>
          </a:prstGeom>
          <a:solidFill>
            <a:srgbClr val="FFD966"/>
          </a:solidFill>
          <a:ln w="6096">
            <a:solidFill>
              <a:srgbClr val="4471C4"/>
            </a:solidFill>
          </a:ln>
        </p:spPr>
        <p:txBody>
          <a:bodyPr vert="horz" wrap="square" lIns="0" tIns="68580" rIns="0" bIns="0" rtlCol="0">
            <a:spAutoFit/>
          </a:bodyPr>
          <a:lstStyle/>
          <a:p>
            <a:pPr marL="553720">
              <a:lnSpc>
                <a:spcPct val="100000"/>
              </a:lnSpc>
              <a:spcBef>
                <a:spcPts val="540"/>
              </a:spcBef>
            </a:pPr>
            <a:r>
              <a:rPr sz="1800" spc="-10" dirty="0">
                <a:latin typeface="Arial MT"/>
                <a:cs typeface="Arial MT"/>
              </a:rPr>
              <a:t>ATENTO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44511" y="4646676"/>
            <a:ext cx="2019300" cy="424180"/>
          </a:xfrm>
          <a:prstGeom prst="rect">
            <a:avLst/>
          </a:prstGeom>
          <a:solidFill>
            <a:srgbClr val="92D050"/>
          </a:solidFill>
          <a:ln w="6096">
            <a:solidFill>
              <a:srgbClr val="4471C4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260985">
              <a:lnSpc>
                <a:spcPct val="100000"/>
              </a:lnSpc>
              <a:spcBef>
                <a:spcPts val="450"/>
              </a:spcBef>
            </a:pPr>
            <a:r>
              <a:rPr sz="1800" spc="-10" dirty="0">
                <a:latin typeface="Arial MT"/>
                <a:cs typeface="Arial MT"/>
              </a:rPr>
              <a:t>INCORRECTA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44511" y="4084320"/>
            <a:ext cx="1571625" cy="405765"/>
          </a:xfrm>
          <a:prstGeom prst="rect">
            <a:avLst/>
          </a:prstGeom>
          <a:solidFill>
            <a:srgbClr val="92D050"/>
          </a:solidFill>
          <a:ln w="6096">
            <a:solidFill>
              <a:srgbClr val="4471C4"/>
            </a:solidFill>
          </a:ln>
        </p:spPr>
        <p:txBody>
          <a:bodyPr vert="horz" wrap="square" lIns="0" tIns="47625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375"/>
              </a:spcBef>
            </a:pPr>
            <a:r>
              <a:rPr sz="1800" spc="-10" dirty="0">
                <a:latin typeface="Arial MT"/>
                <a:cs typeface="Arial MT"/>
              </a:rPr>
              <a:t>ELEMENTAL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46035" y="2677667"/>
            <a:ext cx="2955290" cy="619125"/>
          </a:xfrm>
          <a:prstGeom prst="rect">
            <a:avLst/>
          </a:prstGeom>
          <a:solidFill>
            <a:srgbClr val="92D050"/>
          </a:solidFill>
          <a:ln w="6096">
            <a:solidFill>
              <a:srgbClr val="4471C4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 marL="92075" marR="230504">
              <a:lnSpc>
                <a:spcPts val="2320"/>
              </a:lnSpc>
              <a:spcBef>
                <a:spcPts val="5"/>
              </a:spcBef>
            </a:pPr>
            <a:r>
              <a:rPr sz="1800" dirty="0">
                <a:latin typeface="Arial MT"/>
                <a:cs typeface="Arial MT"/>
              </a:rPr>
              <a:t>POR </a:t>
            </a:r>
            <a:r>
              <a:rPr sz="1800" spc="-10" dirty="0">
                <a:latin typeface="Arial MT"/>
                <a:cs typeface="Arial MT"/>
              </a:rPr>
              <a:t>DESCUBRIMIENTO </a:t>
            </a:r>
            <a:r>
              <a:rPr sz="1800" dirty="0">
                <a:latin typeface="Arial MT"/>
                <a:cs typeface="Arial MT"/>
              </a:rPr>
              <a:t>O </a:t>
            </a:r>
            <a:r>
              <a:rPr sz="1800" spc="-10" dirty="0">
                <a:latin typeface="Arial MT"/>
                <a:cs typeface="Arial MT"/>
              </a:rPr>
              <a:t>REFLEXION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91171" y="5387340"/>
            <a:ext cx="2178050" cy="538480"/>
          </a:xfrm>
          <a:prstGeom prst="rect">
            <a:avLst/>
          </a:prstGeom>
          <a:solidFill>
            <a:srgbClr val="92D050"/>
          </a:solidFill>
          <a:ln w="6096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1900"/>
              </a:lnSpc>
            </a:pPr>
            <a:r>
              <a:rPr sz="1800" dirty="0">
                <a:latin typeface="Arial MT"/>
                <a:cs typeface="Arial MT"/>
              </a:rPr>
              <a:t>ADAPTACION</a:t>
            </a:r>
            <a:r>
              <a:rPr sz="1800" spc="35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</a:t>
            </a:r>
            <a:endParaRPr sz="180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5"/>
              </a:spcBef>
            </a:pPr>
            <a:r>
              <a:rPr sz="1800" spc="-10" dirty="0">
                <a:latin typeface="Arial MT"/>
                <a:cs typeface="Arial MT"/>
              </a:rPr>
              <a:t>ACTIVIDADES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21858" y="1175765"/>
            <a:ext cx="1424305" cy="1203325"/>
          </a:xfrm>
          <a:custGeom>
            <a:avLst/>
            <a:gdLst/>
            <a:ahLst/>
            <a:cxnLst/>
            <a:rect l="l" t="t" r="r" b="b"/>
            <a:pathLst>
              <a:path w="1424304" h="1203325">
                <a:moveTo>
                  <a:pt x="1422781" y="0"/>
                </a:moveTo>
                <a:lnTo>
                  <a:pt x="1327912" y="21082"/>
                </a:lnTo>
                <a:lnTo>
                  <a:pt x="1346212" y="43599"/>
                </a:lnTo>
                <a:lnTo>
                  <a:pt x="0" y="1138047"/>
                </a:lnTo>
                <a:lnTo>
                  <a:pt x="18288" y="1160399"/>
                </a:lnTo>
                <a:lnTo>
                  <a:pt x="1364500" y="66078"/>
                </a:lnTo>
                <a:lnTo>
                  <a:pt x="1382776" y="88519"/>
                </a:lnTo>
                <a:lnTo>
                  <a:pt x="1407223" y="34417"/>
                </a:lnTo>
                <a:lnTo>
                  <a:pt x="1422781" y="0"/>
                </a:lnTo>
                <a:close/>
              </a:path>
              <a:path w="1424304" h="1203325">
                <a:moveTo>
                  <a:pt x="1424178" y="665988"/>
                </a:moveTo>
                <a:lnTo>
                  <a:pt x="1327658" y="655320"/>
                </a:lnTo>
                <a:lnTo>
                  <a:pt x="1337703" y="682561"/>
                </a:lnTo>
                <a:lnTo>
                  <a:pt x="2540" y="1176020"/>
                </a:lnTo>
                <a:lnTo>
                  <a:pt x="12700" y="1203071"/>
                </a:lnTo>
                <a:lnTo>
                  <a:pt x="1347736" y="709739"/>
                </a:lnTo>
                <a:lnTo>
                  <a:pt x="1357757" y="736854"/>
                </a:lnTo>
                <a:lnTo>
                  <a:pt x="1413344" y="677545"/>
                </a:lnTo>
                <a:lnTo>
                  <a:pt x="1424178" y="66598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03950" y="3713225"/>
            <a:ext cx="941069" cy="2112010"/>
          </a:xfrm>
          <a:custGeom>
            <a:avLst/>
            <a:gdLst/>
            <a:ahLst/>
            <a:cxnLst/>
            <a:rect l="l" t="t" r="r" b="b"/>
            <a:pathLst>
              <a:path w="941070" h="2112010">
                <a:moveTo>
                  <a:pt x="940816" y="1145667"/>
                </a:moveTo>
                <a:lnTo>
                  <a:pt x="937348" y="1142746"/>
                </a:lnTo>
                <a:lnTo>
                  <a:pt x="866648" y="1083056"/>
                </a:lnTo>
                <a:lnTo>
                  <a:pt x="859828" y="1111148"/>
                </a:lnTo>
                <a:lnTo>
                  <a:pt x="125730" y="932764"/>
                </a:lnTo>
                <a:lnTo>
                  <a:pt x="865797" y="621550"/>
                </a:lnTo>
                <a:lnTo>
                  <a:pt x="877062" y="648208"/>
                </a:lnTo>
                <a:lnTo>
                  <a:pt x="927658" y="589280"/>
                </a:lnTo>
                <a:lnTo>
                  <a:pt x="940308" y="574548"/>
                </a:lnTo>
                <a:lnTo>
                  <a:pt x="843280" y="568198"/>
                </a:lnTo>
                <a:lnTo>
                  <a:pt x="854544" y="594906"/>
                </a:lnTo>
                <a:lnTo>
                  <a:pt x="92964" y="915162"/>
                </a:lnTo>
                <a:lnTo>
                  <a:pt x="97447" y="925893"/>
                </a:lnTo>
                <a:lnTo>
                  <a:pt x="66382" y="918337"/>
                </a:lnTo>
                <a:lnTo>
                  <a:pt x="889812" y="72364"/>
                </a:lnTo>
                <a:lnTo>
                  <a:pt x="910590" y="92583"/>
                </a:lnTo>
                <a:lnTo>
                  <a:pt x="926744" y="41783"/>
                </a:lnTo>
                <a:lnTo>
                  <a:pt x="940054" y="0"/>
                </a:lnTo>
                <a:lnTo>
                  <a:pt x="848360" y="32004"/>
                </a:lnTo>
                <a:lnTo>
                  <a:pt x="869086" y="52197"/>
                </a:lnTo>
                <a:lnTo>
                  <a:pt x="23977" y="920318"/>
                </a:lnTo>
                <a:lnTo>
                  <a:pt x="23368" y="919480"/>
                </a:lnTo>
                <a:lnTo>
                  <a:pt x="0" y="936752"/>
                </a:lnTo>
                <a:lnTo>
                  <a:pt x="818578" y="2050313"/>
                </a:lnTo>
                <a:lnTo>
                  <a:pt x="795274" y="2067445"/>
                </a:lnTo>
                <a:lnTo>
                  <a:pt x="881634" y="2111718"/>
                </a:lnTo>
                <a:lnTo>
                  <a:pt x="873112" y="2061959"/>
                </a:lnTo>
                <a:lnTo>
                  <a:pt x="865251" y="2015998"/>
                </a:lnTo>
                <a:lnTo>
                  <a:pt x="841933" y="2033143"/>
                </a:lnTo>
                <a:lnTo>
                  <a:pt x="38773" y="940460"/>
                </a:lnTo>
                <a:lnTo>
                  <a:pt x="41910" y="943483"/>
                </a:lnTo>
                <a:lnTo>
                  <a:pt x="42875" y="942492"/>
                </a:lnTo>
                <a:lnTo>
                  <a:pt x="852995" y="1139342"/>
                </a:lnTo>
                <a:lnTo>
                  <a:pt x="846201" y="1167384"/>
                </a:lnTo>
                <a:lnTo>
                  <a:pt x="940816" y="11456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141731" y="2364485"/>
            <a:ext cx="4076065" cy="2278380"/>
            <a:chOff x="141731" y="2364485"/>
            <a:chExt cx="4076065" cy="2278380"/>
          </a:xfrm>
        </p:grpSpPr>
        <p:sp>
          <p:nvSpPr>
            <p:cNvPr id="13" name="object 13"/>
            <p:cNvSpPr/>
            <p:nvPr/>
          </p:nvSpPr>
          <p:spPr>
            <a:xfrm>
              <a:off x="3023997" y="2364485"/>
              <a:ext cx="1193800" cy="2278380"/>
            </a:xfrm>
            <a:custGeom>
              <a:avLst/>
              <a:gdLst/>
              <a:ahLst/>
              <a:cxnLst/>
              <a:rect l="l" t="t" r="r" b="b"/>
              <a:pathLst>
                <a:path w="1193800" h="2278379">
                  <a:moveTo>
                    <a:pt x="977773" y="0"/>
                  </a:moveTo>
                  <a:lnTo>
                    <a:pt x="888619" y="38354"/>
                  </a:lnTo>
                  <a:lnTo>
                    <a:pt x="910767" y="57048"/>
                  </a:lnTo>
                  <a:lnTo>
                    <a:pt x="0" y="1136269"/>
                  </a:lnTo>
                  <a:lnTo>
                    <a:pt x="22098" y="1154938"/>
                  </a:lnTo>
                  <a:lnTo>
                    <a:pt x="932891" y="75692"/>
                  </a:lnTo>
                  <a:lnTo>
                    <a:pt x="955040" y="94361"/>
                  </a:lnTo>
                  <a:lnTo>
                    <a:pt x="966685" y="45974"/>
                  </a:lnTo>
                  <a:lnTo>
                    <a:pt x="977773" y="0"/>
                  </a:lnTo>
                  <a:close/>
                </a:path>
                <a:path w="1193800" h="2278379">
                  <a:moveTo>
                    <a:pt x="1193419" y="2277872"/>
                  </a:moveTo>
                  <a:lnTo>
                    <a:pt x="1179004" y="2238883"/>
                  </a:lnTo>
                  <a:lnTo>
                    <a:pt x="1159764" y="2186813"/>
                  </a:lnTo>
                  <a:lnTo>
                    <a:pt x="1139952" y="2207933"/>
                  </a:lnTo>
                  <a:lnTo>
                    <a:pt x="20955" y="1159891"/>
                  </a:lnTo>
                  <a:lnTo>
                    <a:pt x="1143" y="1180985"/>
                  </a:lnTo>
                  <a:lnTo>
                    <a:pt x="1120165" y="2229040"/>
                  </a:lnTo>
                  <a:lnTo>
                    <a:pt x="1100328" y="2250186"/>
                  </a:lnTo>
                  <a:lnTo>
                    <a:pt x="1193419" y="227787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47827" y="3070859"/>
              <a:ext cx="2886710" cy="844550"/>
            </a:xfrm>
            <a:custGeom>
              <a:avLst/>
              <a:gdLst/>
              <a:ahLst/>
              <a:cxnLst/>
              <a:rect l="l" t="t" r="r" b="b"/>
              <a:pathLst>
                <a:path w="2886710" h="844550">
                  <a:moveTo>
                    <a:pt x="2745740" y="0"/>
                  </a:moveTo>
                  <a:lnTo>
                    <a:pt x="140715" y="0"/>
                  </a:lnTo>
                  <a:lnTo>
                    <a:pt x="96240" y="7172"/>
                  </a:lnTo>
                  <a:lnTo>
                    <a:pt x="57612" y="27147"/>
                  </a:lnTo>
                  <a:lnTo>
                    <a:pt x="27151" y="57607"/>
                  </a:lnTo>
                  <a:lnTo>
                    <a:pt x="7174" y="96235"/>
                  </a:lnTo>
                  <a:lnTo>
                    <a:pt x="0" y="140715"/>
                  </a:lnTo>
                  <a:lnTo>
                    <a:pt x="0" y="703579"/>
                  </a:lnTo>
                  <a:lnTo>
                    <a:pt x="7174" y="748060"/>
                  </a:lnTo>
                  <a:lnTo>
                    <a:pt x="27151" y="786688"/>
                  </a:lnTo>
                  <a:lnTo>
                    <a:pt x="57612" y="817148"/>
                  </a:lnTo>
                  <a:lnTo>
                    <a:pt x="96240" y="837123"/>
                  </a:lnTo>
                  <a:lnTo>
                    <a:pt x="140715" y="844295"/>
                  </a:lnTo>
                  <a:lnTo>
                    <a:pt x="2745740" y="844295"/>
                  </a:lnTo>
                  <a:lnTo>
                    <a:pt x="2790220" y="837123"/>
                  </a:lnTo>
                  <a:lnTo>
                    <a:pt x="2828848" y="817148"/>
                  </a:lnTo>
                  <a:lnTo>
                    <a:pt x="2859308" y="786688"/>
                  </a:lnTo>
                  <a:lnTo>
                    <a:pt x="2879283" y="748060"/>
                  </a:lnTo>
                  <a:lnTo>
                    <a:pt x="2886455" y="703579"/>
                  </a:lnTo>
                  <a:lnTo>
                    <a:pt x="2886455" y="140715"/>
                  </a:lnTo>
                  <a:lnTo>
                    <a:pt x="2879283" y="96235"/>
                  </a:lnTo>
                  <a:lnTo>
                    <a:pt x="2859308" y="57607"/>
                  </a:lnTo>
                  <a:lnTo>
                    <a:pt x="2828848" y="27147"/>
                  </a:lnTo>
                  <a:lnTo>
                    <a:pt x="2790220" y="7172"/>
                  </a:lnTo>
                  <a:lnTo>
                    <a:pt x="2745740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7827" y="3070859"/>
              <a:ext cx="2886710" cy="844550"/>
            </a:xfrm>
            <a:custGeom>
              <a:avLst/>
              <a:gdLst/>
              <a:ahLst/>
              <a:cxnLst/>
              <a:rect l="l" t="t" r="r" b="b"/>
              <a:pathLst>
                <a:path w="2886710" h="844550">
                  <a:moveTo>
                    <a:pt x="0" y="140715"/>
                  </a:moveTo>
                  <a:lnTo>
                    <a:pt x="7174" y="96235"/>
                  </a:lnTo>
                  <a:lnTo>
                    <a:pt x="27151" y="57607"/>
                  </a:lnTo>
                  <a:lnTo>
                    <a:pt x="57612" y="27147"/>
                  </a:lnTo>
                  <a:lnTo>
                    <a:pt x="96240" y="7172"/>
                  </a:lnTo>
                  <a:lnTo>
                    <a:pt x="140715" y="0"/>
                  </a:lnTo>
                  <a:lnTo>
                    <a:pt x="2745740" y="0"/>
                  </a:lnTo>
                  <a:lnTo>
                    <a:pt x="2790220" y="7172"/>
                  </a:lnTo>
                  <a:lnTo>
                    <a:pt x="2828848" y="27147"/>
                  </a:lnTo>
                  <a:lnTo>
                    <a:pt x="2859308" y="57607"/>
                  </a:lnTo>
                  <a:lnTo>
                    <a:pt x="2879283" y="96235"/>
                  </a:lnTo>
                  <a:lnTo>
                    <a:pt x="2886455" y="140715"/>
                  </a:lnTo>
                  <a:lnTo>
                    <a:pt x="2886455" y="703579"/>
                  </a:lnTo>
                  <a:lnTo>
                    <a:pt x="2879283" y="748060"/>
                  </a:lnTo>
                  <a:lnTo>
                    <a:pt x="2859308" y="786688"/>
                  </a:lnTo>
                  <a:lnTo>
                    <a:pt x="2828848" y="817148"/>
                  </a:lnTo>
                  <a:lnTo>
                    <a:pt x="2790220" y="837123"/>
                  </a:lnTo>
                  <a:lnTo>
                    <a:pt x="2745740" y="844295"/>
                  </a:lnTo>
                  <a:lnTo>
                    <a:pt x="140715" y="844295"/>
                  </a:lnTo>
                  <a:lnTo>
                    <a:pt x="96240" y="837123"/>
                  </a:lnTo>
                  <a:lnTo>
                    <a:pt x="57612" y="817148"/>
                  </a:lnTo>
                  <a:lnTo>
                    <a:pt x="27151" y="786688"/>
                  </a:lnTo>
                  <a:lnTo>
                    <a:pt x="7174" y="748060"/>
                  </a:lnTo>
                  <a:lnTo>
                    <a:pt x="0" y="703579"/>
                  </a:lnTo>
                  <a:lnTo>
                    <a:pt x="0" y="140715"/>
                  </a:lnTo>
                  <a:close/>
                </a:path>
              </a:pathLst>
            </a:custGeom>
            <a:ln w="12191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 descr="$PPTXTitle"/>
          <p:cNvSpPr txBox="1">
            <a:spLocks noGrp="1"/>
          </p:cNvSpPr>
          <p:nvPr>
            <p:ph type="title"/>
          </p:nvPr>
        </p:nvSpPr>
        <p:spPr>
          <a:xfrm>
            <a:off x="566419" y="534415"/>
            <a:ext cx="1109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Nombre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685329" y="534415"/>
            <a:ext cx="260167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spc="-10" dirty="0">
                <a:solidFill>
                  <a:srgbClr val="FF0000"/>
                </a:solidFill>
                <a:latin typeface="Arial MT"/>
                <a:cs typeface="Arial MT"/>
              </a:rPr>
              <a:t>Manifestaciones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8066" y="3200527"/>
            <a:ext cx="2526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703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MONITOREO</a:t>
            </a:r>
            <a:r>
              <a:rPr sz="1800" spc="-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spc="-50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1800" spc="-10" dirty="0">
                <a:solidFill>
                  <a:srgbClr val="FFFFFF"/>
                </a:solidFill>
                <a:latin typeface="Arial MT"/>
                <a:cs typeface="Arial MT"/>
              </a:rPr>
              <a:t>RETROALIMENTACION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44511" y="3509771"/>
            <a:ext cx="1866900" cy="405765"/>
          </a:xfrm>
          <a:prstGeom prst="rect">
            <a:avLst/>
          </a:prstGeom>
          <a:solidFill>
            <a:srgbClr val="92D050"/>
          </a:solidFill>
          <a:ln w="6096">
            <a:solidFill>
              <a:srgbClr val="4471C4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179070">
              <a:lnSpc>
                <a:spcPct val="100000"/>
              </a:lnSpc>
              <a:spcBef>
                <a:spcPts val="370"/>
              </a:spcBef>
            </a:pPr>
            <a:r>
              <a:rPr sz="1800" spc="-10" dirty="0">
                <a:latin typeface="Arial MT"/>
                <a:cs typeface="Arial MT"/>
              </a:rPr>
              <a:t>DESCRIPTIVA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202934" y="3030473"/>
            <a:ext cx="889635" cy="1617980"/>
          </a:xfrm>
          <a:custGeom>
            <a:avLst/>
            <a:gdLst/>
            <a:ahLst/>
            <a:cxnLst/>
            <a:rect l="l" t="t" r="r" b="b"/>
            <a:pathLst>
              <a:path w="889634" h="1617979">
                <a:moveTo>
                  <a:pt x="834995" y="69302"/>
                </a:moveTo>
                <a:lnTo>
                  <a:pt x="0" y="1604137"/>
                </a:lnTo>
                <a:lnTo>
                  <a:pt x="25400" y="1617852"/>
                </a:lnTo>
                <a:lnTo>
                  <a:pt x="860501" y="83180"/>
                </a:lnTo>
                <a:lnTo>
                  <a:pt x="834995" y="69302"/>
                </a:lnTo>
                <a:close/>
              </a:path>
              <a:path w="889634" h="1617979">
                <a:moveTo>
                  <a:pt x="887326" y="56641"/>
                </a:moveTo>
                <a:lnTo>
                  <a:pt x="841883" y="56641"/>
                </a:lnTo>
                <a:lnTo>
                  <a:pt x="867410" y="70485"/>
                </a:lnTo>
                <a:lnTo>
                  <a:pt x="860501" y="83180"/>
                </a:lnTo>
                <a:lnTo>
                  <a:pt x="885951" y="97027"/>
                </a:lnTo>
                <a:lnTo>
                  <a:pt x="887326" y="56641"/>
                </a:lnTo>
                <a:close/>
              </a:path>
              <a:path w="889634" h="1617979">
                <a:moveTo>
                  <a:pt x="841883" y="56641"/>
                </a:moveTo>
                <a:lnTo>
                  <a:pt x="834995" y="69302"/>
                </a:lnTo>
                <a:lnTo>
                  <a:pt x="860501" y="83180"/>
                </a:lnTo>
                <a:lnTo>
                  <a:pt x="867410" y="70485"/>
                </a:lnTo>
                <a:lnTo>
                  <a:pt x="841883" y="56641"/>
                </a:lnTo>
                <a:close/>
              </a:path>
              <a:path w="889634" h="1617979">
                <a:moveTo>
                  <a:pt x="889254" y="0"/>
                </a:moveTo>
                <a:lnTo>
                  <a:pt x="809624" y="55499"/>
                </a:lnTo>
                <a:lnTo>
                  <a:pt x="834995" y="69302"/>
                </a:lnTo>
                <a:lnTo>
                  <a:pt x="841883" y="56641"/>
                </a:lnTo>
                <a:lnTo>
                  <a:pt x="887326" y="56641"/>
                </a:lnTo>
                <a:lnTo>
                  <a:pt x="889254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00862" y="228727"/>
            <a:ext cx="106381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R</a:t>
            </a:r>
            <a:r>
              <a:rPr lang="es-ES" sz="1800" b="1" dirty="0">
                <a:latin typeface="Arial"/>
                <a:cs typeface="Arial"/>
              </a:rPr>
              <a:t>3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Evalúa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progreso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aprendizajes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retroalimentar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estudiantes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adecuar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</a:t>
            </a:r>
            <a:r>
              <a:rPr sz="1800" spc="-10" dirty="0">
                <a:latin typeface="Arial MT"/>
                <a:cs typeface="Arial MT"/>
              </a:rPr>
              <a:t> enseñanza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49668" y="2110739"/>
            <a:ext cx="2019300" cy="398145"/>
          </a:xfrm>
          <a:prstGeom prst="rect">
            <a:avLst/>
          </a:prstGeom>
          <a:solidFill>
            <a:srgbClr val="FFD966"/>
          </a:solidFill>
          <a:ln w="6096">
            <a:solidFill>
              <a:srgbClr val="4471C4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335"/>
              </a:spcBef>
            </a:pPr>
            <a:r>
              <a:rPr sz="1800" spc="-10" dirty="0">
                <a:latin typeface="Arial MT"/>
                <a:cs typeface="Arial MT"/>
              </a:rPr>
              <a:t>RECEPTIVIDAD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994403" y="937260"/>
            <a:ext cx="3256279" cy="1442085"/>
            <a:chOff x="3994403" y="937260"/>
            <a:chExt cx="3256279" cy="1442085"/>
          </a:xfrm>
        </p:grpSpPr>
        <p:sp>
          <p:nvSpPr>
            <p:cNvPr id="24" name="object 24"/>
            <p:cNvSpPr/>
            <p:nvPr/>
          </p:nvSpPr>
          <p:spPr>
            <a:xfrm>
              <a:off x="5728969" y="2269363"/>
              <a:ext cx="1521460" cy="109855"/>
            </a:xfrm>
            <a:custGeom>
              <a:avLst/>
              <a:gdLst/>
              <a:ahLst/>
              <a:cxnLst/>
              <a:rect l="l" t="t" r="r" b="b"/>
              <a:pathLst>
                <a:path w="1521459" h="109855">
                  <a:moveTo>
                    <a:pt x="1433830" y="28972"/>
                  </a:moveTo>
                  <a:lnTo>
                    <a:pt x="0" y="80899"/>
                  </a:lnTo>
                  <a:lnTo>
                    <a:pt x="1015" y="109854"/>
                  </a:lnTo>
                  <a:lnTo>
                    <a:pt x="1434846" y="57928"/>
                  </a:lnTo>
                  <a:lnTo>
                    <a:pt x="1433830" y="28972"/>
                  </a:lnTo>
                  <a:close/>
                </a:path>
                <a:path w="1521459" h="109855">
                  <a:moveTo>
                    <a:pt x="1495273" y="28448"/>
                  </a:moveTo>
                  <a:lnTo>
                    <a:pt x="1448307" y="28448"/>
                  </a:lnTo>
                  <a:lnTo>
                    <a:pt x="1449324" y="57403"/>
                  </a:lnTo>
                  <a:lnTo>
                    <a:pt x="1434846" y="57928"/>
                  </a:lnTo>
                  <a:lnTo>
                    <a:pt x="1435861" y="86867"/>
                  </a:lnTo>
                  <a:lnTo>
                    <a:pt x="1521205" y="40259"/>
                  </a:lnTo>
                  <a:lnTo>
                    <a:pt x="1495273" y="28448"/>
                  </a:lnTo>
                  <a:close/>
                </a:path>
                <a:path w="1521459" h="109855">
                  <a:moveTo>
                    <a:pt x="1448307" y="28448"/>
                  </a:moveTo>
                  <a:lnTo>
                    <a:pt x="1433830" y="28972"/>
                  </a:lnTo>
                  <a:lnTo>
                    <a:pt x="1434828" y="57403"/>
                  </a:lnTo>
                  <a:lnTo>
                    <a:pt x="1434846" y="57928"/>
                  </a:lnTo>
                  <a:lnTo>
                    <a:pt x="1449324" y="57403"/>
                  </a:lnTo>
                  <a:lnTo>
                    <a:pt x="1448326" y="28972"/>
                  </a:lnTo>
                  <a:lnTo>
                    <a:pt x="1448307" y="28448"/>
                  </a:lnTo>
                  <a:close/>
                </a:path>
                <a:path w="1521459" h="109855">
                  <a:moveTo>
                    <a:pt x="1432813" y="0"/>
                  </a:moveTo>
                  <a:lnTo>
                    <a:pt x="1433812" y="28448"/>
                  </a:lnTo>
                  <a:lnTo>
                    <a:pt x="1433830" y="28972"/>
                  </a:lnTo>
                  <a:lnTo>
                    <a:pt x="1448307" y="28448"/>
                  </a:lnTo>
                  <a:lnTo>
                    <a:pt x="1495273" y="28448"/>
                  </a:lnTo>
                  <a:lnTo>
                    <a:pt x="143281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000499" y="943356"/>
              <a:ext cx="1915795" cy="1140460"/>
            </a:xfrm>
            <a:custGeom>
              <a:avLst/>
              <a:gdLst/>
              <a:ahLst/>
              <a:cxnLst/>
              <a:rect l="l" t="t" r="r" b="b"/>
              <a:pathLst>
                <a:path w="1915795" h="1140460">
                  <a:moveTo>
                    <a:pt x="798195" y="1013460"/>
                  </a:moveTo>
                  <a:lnTo>
                    <a:pt x="319277" y="1013460"/>
                  </a:lnTo>
                  <a:lnTo>
                    <a:pt x="558800" y="1140079"/>
                  </a:lnTo>
                  <a:lnTo>
                    <a:pt x="798195" y="1013460"/>
                  </a:lnTo>
                  <a:close/>
                </a:path>
                <a:path w="1915795" h="1140460">
                  <a:moveTo>
                    <a:pt x="1746758" y="0"/>
                  </a:moveTo>
                  <a:lnTo>
                    <a:pt x="168910" y="0"/>
                  </a:lnTo>
                  <a:lnTo>
                    <a:pt x="123986" y="6029"/>
                  </a:lnTo>
                  <a:lnTo>
                    <a:pt x="83631" y="23048"/>
                  </a:lnTo>
                  <a:lnTo>
                    <a:pt x="49450" y="49450"/>
                  </a:lnTo>
                  <a:lnTo>
                    <a:pt x="23048" y="83631"/>
                  </a:lnTo>
                  <a:lnTo>
                    <a:pt x="6029" y="123986"/>
                  </a:lnTo>
                  <a:lnTo>
                    <a:pt x="0" y="168910"/>
                  </a:lnTo>
                  <a:lnTo>
                    <a:pt x="0" y="844550"/>
                  </a:lnTo>
                  <a:lnTo>
                    <a:pt x="6029" y="889473"/>
                  </a:lnTo>
                  <a:lnTo>
                    <a:pt x="23048" y="929828"/>
                  </a:lnTo>
                  <a:lnTo>
                    <a:pt x="49450" y="964009"/>
                  </a:lnTo>
                  <a:lnTo>
                    <a:pt x="83631" y="990411"/>
                  </a:lnTo>
                  <a:lnTo>
                    <a:pt x="123986" y="1007430"/>
                  </a:lnTo>
                  <a:lnTo>
                    <a:pt x="168910" y="1013460"/>
                  </a:lnTo>
                  <a:lnTo>
                    <a:pt x="1746758" y="1013460"/>
                  </a:lnTo>
                  <a:lnTo>
                    <a:pt x="1791681" y="1007430"/>
                  </a:lnTo>
                  <a:lnTo>
                    <a:pt x="1832036" y="990411"/>
                  </a:lnTo>
                  <a:lnTo>
                    <a:pt x="1866217" y="964009"/>
                  </a:lnTo>
                  <a:lnTo>
                    <a:pt x="1892619" y="929828"/>
                  </a:lnTo>
                  <a:lnTo>
                    <a:pt x="1909638" y="889473"/>
                  </a:lnTo>
                  <a:lnTo>
                    <a:pt x="1915667" y="844550"/>
                  </a:lnTo>
                  <a:lnTo>
                    <a:pt x="1915667" y="168910"/>
                  </a:lnTo>
                  <a:lnTo>
                    <a:pt x="1909638" y="123986"/>
                  </a:lnTo>
                  <a:lnTo>
                    <a:pt x="1892619" y="83631"/>
                  </a:lnTo>
                  <a:lnTo>
                    <a:pt x="1866217" y="49450"/>
                  </a:lnTo>
                  <a:lnTo>
                    <a:pt x="1832036" y="23048"/>
                  </a:lnTo>
                  <a:lnTo>
                    <a:pt x="1791681" y="6029"/>
                  </a:lnTo>
                  <a:lnTo>
                    <a:pt x="1746758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000499" y="943356"/>
              <a:ext cx="1915795" cy="1140460"/>
            </a:xfrm>
            <a:custGeom>
              <a:avLst/>
              <a:gdLst/>
              <a:ahLst/>
              <a:cxnLst/>
              <a:rect l="l" t="t" r="r" b="b"/>
              <a:pathLst>
                <a:path w="1915795" h="1140460">
                  <a:moveTo>
                    <a:pt x="0" y="168910"/>
                  </a:moveTo>
                  <a:lnTo>
                    <a:pt x="6029" y="123986"/>
                  </a:lnTo>
                  <a:lnTo>
                    <a:pt x="23048" y="83631"/>
                  </a:lnTo>
                  <a:lnTo>
                    <a:pt x="49450" y="49450"/>
                  </a:lnTo>
                  <a:lnTo>
                    <a:pt x="83631" y="23048"/>
                  </a:lnTo>
                  <a:lnTo>
                    <a:pt x="123986" y="6029"/>
                  </a:lnTo>
                  <a:lnTo>
                    <a:pt x="168910" y="0"/>
                  </a:lnTo>
                  <a:lnTo>
                    <a:pt x="319277" y="0"/>
                  </a:lnTo>
                  <a:lnTo>
                    <a:pt x="798195" y="0"/>
                  </a:lnTo>
                  <a:lnTo>
                    <a:pt x="1746758" y="0"/>
                  </a:lnTo>
                  <a:lnTo>
                    <a:pt x="1791681" y="6029"/>
                  </a:lnTo>
                  <a:lnTo>
                    <a:pt x="1832036" y="23048"/>
                  </a:lnTo>
                  <a:lnTo>
                    <a:pt x="1866217" y="49450"/>
                  </a:lnTo>
                  <a:lnTo>
                    <a:pt x="1892619" y="83631"/>
                  </a:lnTo>
                  <a:lnTo>
                    <a:pt x="1909638" y="123986"/>
                  </a:lnTo>
                  <a:lnTo>
                    <a:pt x="1915667" y="168910"/>
                  </a:lnTo>
                  <a:lnTo>
                    <a:pt x="1915667" y="591185"/>
                  </a:lnTo>
                  <a:lnTo>
                    <a:pt x="1915667" y="844550"/>
                  </a:lnTo>
                  <a:lnTo>
                    <a:pt x="1909638" y="889473"/>
                  </a:lnTo>
                  <a:lnTo>
                    <a:pt x="1892619" y="929828"/>
                  </a:lnTo>
                  <a:lnTo>
                    <a:pt x="1866217" y="964009"/>
                  </a:lnTo>
                  <a:lnTo>
                    <a:pt x="1832036" y="990411"/>
                  </a:lnTo>
                  <a:lnTo>
                    <a:pt x="1791681" y="1007430"/>
                  </a:lnTo>
                  <a:lnTo>
                    <a:pt x="1746758" y="1013460"/>
                  </a:lnTo>
                  <a:lnTo>
                    <a:pt x="798195" y="1013460"/>
                  </a:lnTo>
                  <a:lnTo>
                    <a:pt x="558800" y="1140079"/>
                  </a:lnTo>
                  <a:lnTo>
                    <a:pt x="319277" y="1013460"/>
                  </a:lnTo>
                  <a:lnTo>
                    <a:pt x="168910" y="1013460"/>
                  </a:lnTo>
                  <a:lnTo>
                    <a:pt x="123986" y="1007430"/>
                  </a:lnTo>
                  <a:lnTo>
                    <a:pt x="83631" y="990411"/>
                  </a:lnTo>
                  <a:lnTo>
                    <a:pt x="49450" y="964009"/>
                  </a:lnTo>
                  <a:lnTo>
                    <a:pt x="23048" y="929828"/>
                  </a:lnTo>
                  <a:lnTo>
                    <a:pt x="6029" y="889473"/>
                  </a:lnTo>
                  <a:lnTo>
                    <a:pt x="0" y="844550"/>
                  </a:lnTo>
                  <a:lnTo>
                    <a:pt x="0" y="591185"/>
                  </a:lnTo>
                  <a:lnTo>
                    <a:pt x="0" y="168910"/>
                  </a:lnTo>
                  <a:close/>
                </a:path>
              </a:pathLst>
            </a:custGeom>
            <a:ln w="12192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160011" y="375072"/>
            <a:ext cx="1598930" cy="1493520"/>
          </a:xfrm>
          <a:prstGeom prst="rect">
            <a:avLst/>
          </a:prstGeom>
        </p:spPr>
        <p:txBody>
          <a:bodyPr vert="horz" wrap="square" lIns="0" tIns="172085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355"/>
              </a:spcBef>
            </a:pPr>
            <a:r>
              <a:rPr sz="2400" spc="-10" dirty="0">
                <a:solidFill>
                  <a:srgbClr val="FF0000"/>
                </a:solidFill>
                <a:latin typeface="Arial MT"/>
                <a:cs typeface="Arial MT"/>
              </a:rPr>
              <a:t>Aspectos</a:t>
            </a:r>
            <a:endParaRPr sz="2400">
              <a:latin typeface="Arial MT"/>
              <a:cs typeface="Arial MT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940"/>
              </a:spcBef>
            </a:pP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Al</a:t>
            </a:r>
            <a:r>
              <a:rPr sz="1800" spc="-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menos</a:t>
            </a:r>
            <a:r>
              <a:rPr sz="180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¼</a:t>
            </a:r>
            <a:r>
              <a:rPr sz="1800" spc="48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spc="-50" dirty="0">
                <a:solidFill>
                  <a:srgbClr val="FFFFFF"/>
                </a:solidFill>
                <a:latin typeface="Arial MT"/>
                <a:cs typeface="Arial MT"/>
              </a:rPr>
              <a:t>ó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25%</a:t>
            </a:r>
            <a:r>
              <a:rPr sz="18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800" spc="-10" dirty="0">
                <a:solidFill>
                  <a:srgbClr val="FFFFFF"/>
                </a:solidFill>
                <a:latin typeface="Arial MT"/>
                <a:cs typeface="Arial MT"/>
              </a:rPr>
              <a:t> tiempo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80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FFFF"/>
                </a:solidFill>
                <a:latin typeface="Arial MT"/>
                <a:cs typeface="Arial MT"/>
              </a:rPr>
              <a:t>la </a:t>
            </a:r>
            <a:r>
              <a:rPr sz="1800" spc="-10" dirty="0">
                <a:solidFill>
                  <a:srgbClr val="FFFFFF"/>
                </a:solidFill>
                <a:latin typeface="Arial MT"/>
                <a:cs typeface="Arial MT"/>
              </a:rPr>
              <a:t>sesión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14</a:t>
            </a:fld>
            <a:endParaRPr spc="-2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3300" y="632205"/>
            <a:ext cx="1085659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76370" marR="25400" indent="-3821429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EVALÚA</a:t>
            </a:r>
            <a:r>
              <a:rPr sz="1800" spc="-9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6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PROGRESO</a:t>
            </a:r>
            <a:r>
              <a:rPr sz="1800" spc="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</a:t>
            </a:r>
            <a:r>
              <a:rPr sz="1800" spc="-9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APRENDIZAJES</a:t>
            </a:r>
            <a:r>
              <a:rPr sz="1800" spc="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35" dirty="0">
                <a:solidFill>
                  <a:srgbClr val="FF0000"/>
                </a:solidFill>
                <a:latin typeface="Arial MT"/>
                <a:cs typeface="Arial MT"/>
              </a:rPr>
              <a:t>PARA</a:t>
            </a:r>
            <a:r>
              <a:rPr sz="1800" spc="-9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RETROALIMENTAR</a:t>
            </a:r>
            <a:r>
              <a:rPr sz="1800" spc="-1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A</a:t>
            </a:r>
            <a:r>
              <a:rPr sz="1800" spc="-8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 ESTUDIANTES</a:t>
            </a:r>
            <a:r>
              <a:rPr sz="1800" spc="-50" dirty="0">
                <a:solidFill>
                  <a:srgbClr val="FF0000"/>
                </a:solidFill>
                <a:latin typeface="Arial MT"/>
                <a:cs typeface="Arial MT"/>
              </a:rPr>
              <a:t> Y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ADECUAR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SU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ENSEÑANZA.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Monitoreo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que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realiza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el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docente</a:t>
            </a:r>
            <a:r>
              <a:rPr sz="1800" b="1" spc="47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del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trabajo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los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estudiantes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y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sus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avances</a:t>
            </a:r>
            <a:r>
              <a:rPr sz="1800" b="1" spc="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durante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sesión.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800">
              <a:latin typeface="Arial"/>
              <a:cs typeface="Arial"/>
            </a:endParaRPr>
          </a:p>
          <a:p>
            <a:pPr marL="1670685" indent="-287020">
              <a:lnSpc>
                <a:spcPct val="100000"/>
              </a:lnSpc>
              <a:buChar char="•"/>
              <a:tabLst>
                <a:tab pos="1670685" algn="l"/>
              </a:tabLst>
            </a:pPr>
            <a:r>
              <a:rPr sz="1800" dirty="0">
                <a:latin typeface="Arial MT"/>
                <a:cs typeface="Arial MT"/>
              </a:rPr>
              <a:t>Se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encuentra atento 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desempeño.</a:t>
            </a:r>
            <a:endParaRPr sz="1800">
              <a:latin typeface="Arial MT"/>
              <a:cs typeface="Arial MT"/>
            </a:endParaRPr>
          </a:p>
          <a:p>
            <a:pPr marL="1670685" marR="847725" indent="-287020">
              <a:lnSpc>
                <a:spcPct val="100000"/>
              </a:lnSpc>
              <a:buChar char="•"/>
              <a:tabLst>
                <a:tab pos="1670685" algn="l"/>
              </a:tabLst>
            </a:pPr>
            <a:r>
              <a:rPr sz="1800" dirty="0">
                <a:latin typeface="Arial MT"/>
                <a:cs typeface="Arial MT"/>
              </a:rPr>
              <a:t>Por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iniciativa propia,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recoge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evidencias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niveles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comprensión,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avances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50" dirty="0">
                <a:latin typeface="Arial MT"/>
                <a:cs typeface="Arial MT"/>
              </a:rPr>
              <a:t>o </a:t>
            </a:r>
            <a:r>
              <a:rPr sz="1800" spc="-10" dirty="0">
                <a:latin typeface="Arial MT"/>
                <a:cs typeface="Arial MT"/>
              </a:rPr>
              <a:t>dificultades.</a:t>
            </a:r>
            <a:endParaRPr sz="1800">
              <a:latin typeface="Arial MT"/>
              <a:cs typeface="Arial MT"/>
            </a:endParaRPr>
          </a:p>
          <a:p>
            <a:pPr marL="1670685" indent="-287020">
              <a:lnSpc>
                <a:spcPct val="100000"/>
              </a:lnSpc>
              <a:buChar char="•"/>
              <a:tabLst>
                <a:tab pos="1670685" algn="l"/>
              </a:tabLst>
            </a:pPr>
            <a:r>
              <a:rPr sz="1800" dirty="0">
                <a:latin typeface="Arial MT"/>
                <a:cs typeface="Arial MT"/>
              </a:rPr>
              <a:t>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receptivo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preguntas 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solicitudes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apoyo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pedagógico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10" dirty="0">
                <a:latin typeface="Arial MT"/>
                <a:cs typeface="Arial MT"/>
              </a:rPr>
              <a:t> estudiantes.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282446" y="3775329"/>
            <a:ext cx="959421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Calidad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Retroalimentación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que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el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docente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brinda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y/o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adaptación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actividades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que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realiza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en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sesión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partir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las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necesidades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de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aprendizaje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identificadas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1213485" marR="29845" indent="-287020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Retroalimentación por</a:t>
            </a:r>
            <a:r>
              <a:rPr sz="1800" u="heavy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descubrimiento o</a:t>
            </a:r>
            <a:r>
              <a:rPr sz="1800" u="heavy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reflexión</a:t>
            </a:r>
            <a:r>
              <a:rPr sz="1800" dirty="0">
                <a:latin typeface="Arial MT"/>
                <a:cs typeface="Arial MT"/>
              </a:rPr>
              <a:t>: guiar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estudiantes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que </a:t>
            </a:r>
            <a:r>
              <a:rPr sz="1800" dirty="0">
                <a:latin typeface="Arial MT"/>
                <a:cs typeface="Arial MT"/>
              </a:rPr>
              <a:t>descubran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por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si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mismo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cómo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mejorar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identifiquen el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origen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sus </a:t>
            </a:r>
            <a:r>
              <a:rPr sz="1800" spc="-10" dirty="0">
                <a:latin typeface="Arial MT"/>
                <a:cs typeface="Arial MT"/>
              </a:rPr>
              <a:t>concepciones.</a:t>
            </a:r>
            <a:endParaRPr sz="1800">
              <a:latin typeface="Arial MT"/>
              <a:cs typeface="Arial MT"/>
            </a:endParaRPr>
          </a:p>
          <a:p>
            <a:pPr marL="1213485" indent="-287020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Retroalimentación</a:t>
            </a:r>
            <a:r>
              <a:rPr sz="18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descriptiva</a:t>
            </a:r>
            <a:r>
              <a:rPr sz="1800" dirty="0">
                <a:latin typeface="Arial MT"/>
                <a:cs typeface="Arial MT"/>
              </a:rPr>
              <a:t>: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Ofrece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elementos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información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suficiente</a:t>
            </a:r>
            <a:r>
              <a:rPr sz="1800" spc="-20" dirty="0">
                <a:latin typeface="Arial MT"/>
                <a:cs typeface="Arial MT"/>
              </a:rPr>
              <a:t> para</a:t>
            </a:r>
            <a:endParaRPr sz="1800">
              <a:latin typeface="Arial MT"/>
              <a:cs typeface="Arial MT"/>
            </a:endParaRPr>
          </a:p>
          <a:p>
            <a:pPr marL="1213485">
              <a:lnSpc>
                <a:spcPct val="100000"/>
              </a:lnSpc>
            </a:pPr>
            <a:r>
              <a:rPr sz="1800" spc="-10" dirty="0">
                <a:latin typeface="Arial MT"/>
                <a:cs typeface="Arial MT"/>
              </a:rPr>
              <a:t>mejorar.</a:t>
            </a:r>
            <a:endParaRPr sz="1800">
              <a:latin typeface="Arial MT"/>
              <a:cs typeface="Arial MT"/>
            </a:endParaRPr>
          </a:p>
          <a:p>
            <a:pPr marL="121348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1213485" algn="l"/>
              </a:tabLst>
            </a:pP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Retroalimentación</a:t>
            </a:r>
            <a:r>
              <a:rPr sz="1800" u="heavy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elemental:</a:t>
            </a:r>
            <a:r>
              <a:rPr sz="18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Señalar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únicamente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si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correcto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25" dirty="0">
                <a:latin typeface="Arial MT"/>
                <a:cs typeface="Arial MT"/>
              </a:rPr>
              <a:t> no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3689" y="3537026"/>
            <a:ext cx="1031113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55164" algn="l"/>
              </a:tabLst>
            </a:pP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Monitoreo</a:t>
            </a:r>
            <a:r>
              <a:rPr sz="1800" spc="-4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Activo: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docente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pasea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alrededor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grupos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verificando el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avance</a:t>
            </a:r>
            <a:r>
              <a:rPr sz="1800" spc="459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trabajo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Arial MT"/>
                <a:cs typeface="Arial MT"/>
              </a:rPr>
              <a:t>solicitado.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8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Calidad</a:t>
            </a:r>
            <a:r>
              <a:rPr sz="1800" spc="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Retroalimentación</a:t>
            </a:r>
            <a:r>
              <a:rPr sz="1800" spc="-10" dirty="0">
                <a:latin typeface="Arial MT"/>
                <a:cs typeface="Arial MT"/>
              </a:rPr>
              <a:t>:</a:t>
            </a:r>
            <a:r>
              <a:rPr sz="1800" spc="-6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Al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interior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grupos,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hace preguntas cortas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cada estudiante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20" dirty="0">
                <a:latin typeface="Arial MT"/>
                <a:cs typeface="Arial MT"/>
              </a:rPr>
              <a:t>para </a:t>
            </a:r>
            <a:r>
              <a:rPr sz="1800" dirty="0">
                <a:latin typeface="Arial MT"/>
                <a:cs typeface="Arial MT"/>
              </a:rPr>
              <a:t>comprobar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comprenden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instrucción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tienen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dudas,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para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preguntar</a:t>
            </a:r>
            <a:r>
              <a:rPr sz="1800" spc="49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si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les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ha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gustado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la </a:t>
            </a:r>
            <a:r>
              <a:rPr sz="1800" spc="-10" dirty="0">
                <a:latin typeface="Arial MT"/>
                <a:cs typeface="Arial MT"/>
              </a:rPr>
              <a:t>lectura.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396746" y="875537"/>
            <a:ext cx="585343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3070" algn="l"/>
              </a:tabLst>
            </a:pPr>
            <a:r>
              <a:rPr sz="1600" b="1" spc="-25" dirty="0">
                <a:latin typeface="Arial"/>
                <a:cs typeface="Arial"/>
              </a:rPr>
              <a:t>VI.</a:t>
            </a:r>
            <a:r>
              <a:rPr sz="1600" b="1" dirty="0">
                <a:latin typeface="Arial"/>
                <a:cs typeface="Arial"/>
              </a:rPr>
              <a:t>	</a:t>
            </a:r>
            <a:r>
              <a:rPr sz="1600" dirty="0">
                <a:latin typeface="Arial MT"/>
                <a:cs typeface="Arial MT"/>
              </a:rPr>
              <a:t>Monitoreo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,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retroalimentación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por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descubrimiento</a:t>
            </a:r>
            <a:r>
              <a:rPr sz="1600" spc="-6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reflexión</a:t>
            </a:r>
            <a:endParaRPr sz="1600">
              <a:latin typeface="Arial MT"/>
              <a:cs typeface="Arial MT"/>
            </a:endParaRPr>
          </a:p>
          <a:p>
            <a:pPr marL="347345" marR="2594610" indent="-279400">
              <a:lnSpc>
                <a:spcPct val="100000"/>
              </a:lnSpc>
            </a:pPr>
            <a:r>
              <a:rPr sz="1600" b="1" dirty="0">
                <a:latin typeface="Arial"/>
                <a:cs typeface="Arial"/>
              </a:rPr>
              <a:t>III.</a:t>
            </a:r>
            <a:r>
              <a:rPr sz="1600" b="1" spc="-5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Retroalimentación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descriptiva </a:t>
            </a:r>
            <a:r>
              <a:rPr sz="1600" b="1" dirty="0">
                <a:latin typeface="Arial"/>
                <a:cs typeface="Arial"/>
              </a:rPr>
              <a:t>Adaptación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de</a:t>
            </a:r>
            <a:r>
              <a:rPr sz="1600" b="1" spc="-4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las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actividades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latin typeface="Arial"/>
                <a:cs typeface="Arial"/>
              </a:rPr>
              <a:t>II.</a:t>
            </a:r>
            <a:r>
              <a:rPr sz="1600" b="1" spc="-6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Retroalimentación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elemental.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5855" y="390143"/>
            <a:ext cx="3133725" cy="368935"/>
          </a:xfrm>
          <a:prstGeom prst="rect">
            <a:avLst/>
          </a:prstGeom>
          <a:solidFill>
            <a:srgbClr val="C5DFB4"/>
          </a:solidFill>
          <a:ln w="9144">
            <a:solidFill>
              <a:srgbClr val="5B9BD4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0"/>
              </a:spcBef>
            </a:pPr>
            <a:r>
              <a:rPr sz="1800" spc="-10" dirty="0">
                <a:latin typeface="Arial MT"/>
                <a:cs typeface="Arial MT"/>
              </a:rPr>
              <a:t>NIVELES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95855" y="2971800"/>
            <a:ext cx="3308985" cy="368935"/>
          </a:xfrm>
          <a:prstGeom prst="rect">
            <a:avLst/>
          </a:prstGeom>
          <a:solidFill>
            <a:srgbClr val="FFD966"/>
          </a:solidFill>
        </p:spPr>
        <p:txBody>
          <a:bodyPr vert="horz" wrap="square" lIns="0" tIns="4000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latin typeface="Arial MT"/>
                <a:cs typeface="Arial MT"/>
              </a:rPr>
              <a:t>RECOJO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EVIDENCIAS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61631" y="4806696"/>
            <a:ext cx="2830068" cy="37947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961631" y="4806696"/>
            <a:ext cx="2830195" cy="379730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275"/>
              </a:spcBef>
            </a:pPr>
            <a:r>
              <a:rPr sz="1800" dirty="0">
                <a:latin typeface="Arial MT"/>
                <a:cs typeface="Arial MT"/>
              </a:rPr>
              <a:t>NECESIDADES</a:t>
            </a:r>
            <a:r>
              <a:rPr sz="1800" spc="-5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FISICAS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924172" y="3342004"/>
            <a:ext cx="2035175" cy="603885"/>
            <a:chOff x="3924172" y="3342004"/>
            <a:chExt cx="2035175" cy="60388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27347" y="3345179"/>
              <a:ext cx="2028444" cy="5974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927347" y="3345179"/>
              <a:ext cx="2028825" cy="597535"/>
            </a:xfrm>
            <a:custGeom>
              <a:avLst/>
              <a:gdLst/>
              <a:ahLst/>
              <a:cxnLst/>
              <a:rect l="l" t="t" r="r" b="b"/>
              <a:pathLst>
                <a:path w="2028825" h="597535">
                  <a:moveTo>
                    <a:pt x="0" y="597408"/>
                  </a:moveTo>
                  <a:lnTo>
                    <a:pt x="2028444" y="597408"/>
                  </a:lnTo>
                  <a:lnTo>
                    <a:pt x="2028444" y="0"/>
                  </a:lnTo>
                  <a:lnTo>
                    <a:pt x="0" y="0"/>
                  </a:lnTo>
                  <a:lnTo>
                    <a:pt x="0" y="597408"/>
                  </a:lnTo>
                  <a:close/>
                </a:path>
              </a:pathLst>
            </a:custGeom>
            <a:ln w="6096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025265" y="3309873"/>
            <a:ext cx="1837055" cy="614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4180" marR="5080" indent="-411480">
              <a:lnSpc>
                <a:spcPct val="1072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CORDIALIDAD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spc="-50" dirty="0">
                <a:latin typeface="Arial"/>
                <a:cs typeface="Arial"/>
              </a:rPr>
              <a:t>Y </a:t>
            </a:r>
            <a:r>
              <a:rPr sz="1800" b="1" spc="-10" dirty="0">
                <a:latin typeface="Arial"/>
                <a:cs typeface="Arial"/>
              </a:rPr>
              <a:t>CALIDEZ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75176" y="1728216"/>
            <a:ext cx="1882139" cy="67665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075176" y="1728216"/>
            <a:ext cx="1882139" cy="676910"/>
          </a:xfrm>
          <a:prstGeom prst="rect">
            <a:avLst/>
          </a:prstGeom>
          <a:ln w="6096">
            <a:solidFill>
              <a:srgbClr val="6FAC46"/>
            </a:solidFill>
          </a:ln>
        </p:spPr>
        <p:txBody>
          <a:bodyPr vert="horz" wrap="square" lIns="0" tIns="16510" rIns="0" bIns="0" rtlCol="0">
            <a:spAutoFit/>
          </a:bodyPr>
          <a:lstStyle/>
          <a:p>
            <a:pPr marL="146050" marR="140335" indent="414020">
              <a:lnSpc>
                <a:spcPct val="107200"/>
              </a:lnSpc>
              <a:spcBef>
                <a:spcPts val="130"/>
              </a:spcBef>
            </a:pPr>
            <a:r>
              <a:rPr sz="1800" b="1" spc="-20" dirty="0">
                <a:latin typeface="Arial"/>
                <a:cs typeface="Arial"/>
              </a:rPr>
              <a:t>TRATO </a:t>
            </a:r>
            <a:r>
              <a:rPr sz="1800" b="1" spc="-10" dirty="0">
                <a:latin typeface="Arial"/>
                <a:cs typeface="Arial"/>
              </a:rPr>
              <a:t>RESPETUOSO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55535" y="5385815"/>
            <a:ext cx="3345179" cy="55168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55535" y="5385815"/>
            <a:ext cx="3345179" cy="551815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120650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950"/>
              </a:spcBef>
            </a:pPr>
            <a:r>
              <a:rPr sz="1800" spc="-10" dirty="0">
                <a:latin typeface="Arial MT"/>
                <a:cs typeface="Arial MT"/>
              </a:rPr>
              <a:t>NECESIDADES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AFECTIVAS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83907" y="3979164"/>
            <a:ext cx="2189988" cy="72085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883907" y="3979164"/>
            <a:ext cx="2190115" cy="721360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188595" marR="177800" indent="68580">
              <a:lnSpc>
                <a:spcPct val="107200"/>
              </a:lnSpc>
              <a:spcBef>
                <a:spcPts val="300"/>
              </a:spcBef>
            </a:pPr>
            <a:r>
              <a:rPr sz="1800" dirty="0">
                <a:latin typeface="Arial MT"/>
                <a:cs typeface="Arial MT"/>
              </a:rPr>
              <a:t>RECURSOS</a:t>
            </a:r>
            <a:r>
              <a:rPr sz="1800" spc="-70" dirty="0">
                <a:latin typeface="Arial MT"/>
                <a:cs typeface="Arial MT"/>
              </a:rPr>
              <a:t> </a:t>
            </a:r>
            <a:r>
              <a:rPr sz="1800" spc="-35" dirty="0">
                <a:latin typeface="Arial MT"/>
                <a:cs typeface="Arial MT"/>
              </a:rPr>
              <a:t>DE </a:t>
            </a:r>
            <a:r>
              <a:rPr sz="1800" spc="-10" dirty="0">
                <a:latin typeface="Arial MT"/>
                <a:cs typeface="Arial MT"/>
              </a:rPr>
              <a:t>COMUNICACIÓN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824344" y="3448684"/>
            <a:ext cx="2573020" cy="382905"/>
            <a:chOff x="6824344" y="3448684"/>
            <a:chExt cx="2573020" cy="382905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27519" y="3451859"/>
              <a:ext cx="2566416" cy="37642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827519" y="3451859"/>
              <a:ext cx="2566670" cy="376555"/>
            </a:xfrm>
            <a:custGeom>
              <a:avLst/>
              <a:gdLst/>
              <a:ahLst/>
              <a:cxnLst/>
              <a:rect l="l" t="t" r="r" b="b"/>
              <a:pathLst>
                <a:path w="2566670" h="376554">
                  <a:moveTo>
                    <a:pt x="0" y="376427"/>
                  </a:moveTo>
                  <a:lnTo>
                    <a:pt x="2566416" y="376427"/>
                  </a:lnTo>
                  <a:lnTo>
                    <a:pt x="2566416" y="0"/>
                  </a:lnTo>
                  <a:lnTo>
                    <a:pt x="0" y="0"/>
                  </a:lnTo>
                  <a:lnTo>
                    <a:pt x="0" y="376427"/>
                  </a:lnTo>
                  <a:close/>
                </a:path>
              </a:pathLst>
            </a:custGeom>
            <a:ln w="6095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084821" y="3471798"/>
            <a:ext cx="20523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 MT"/>
                <a:cs typeface="Arial MT"/>
              </a:rPr>
              <a:t>ESCUCHA</a:t>
            </a:r>
            <a:r>
              <a:rPr sz="1800" spc="-170" dirty="0">
                <a:latin typeface="Arial MT"/>
                <a:cs typeface="Arial MT"/>
              </a:rPr>
              <a:t> </a:t>
            </a:r>
            <a:r>
              <a:rPr sz="1800" spc="-35" dirty="0">
                <a:latin typeface="Arial MT"/>
                <a:cs typeface="Arial MT"/>
              </a:rPr>
              <a:t>ATENTA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32319" y="1368552"/>
            <a:ext cx="2145792" cy="446532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7132319" y="1368552"/>
            <a:ext cx="2146300" cy="447040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535"/>
              </a:spcBef>
            </a:pPr>
            <a:r>
              <a:rPr sz="1800" dirty="0">
                <a:latin typeface="Arial MT"/>
                <a:cs typeface="Arial MT"/>
              </a:rPr>
              <a:t>NO </a:t>
            </a:r>
            <a:r>
              <a:rPr sz="1800" spc="-10" dirty="0">
                <a:latin typeface="Arial MT"/>
                <a:cs typeface="Arial MT"/>
              </a:rPr>
              <a:t>DISCRIMINA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221479" y="4558284"/>
            <a:ext cx="1467612" cy="609600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4221479" y="4558284"/>
            <a:ext cx="1468120" cy="609600"/>
          </a:xfrm>
          <a:prstGeom prst="rect">
            <a:avLst/>
          </a:prstGeom>
          <a:ln w="6096">
            <a:solidFill>
              <a:srgbClr val="6FAC46"/>
            </a:solidFill>
          </a:ln>
        </p:spPr>
        <p:txBody>
          <a:bodyPr vert="horz" wrap="square" lIns="0" tIns="149860" rIns="0" bIns="0" rtlCol="0">
            <a:spAutoFit/>
          </a:bodyPr>
          <a:lstStyle/>
          <a:p>
            <a:pPr marL="244475">
              <a:lnSpc>
                <a:spcPct val="100000"/>
              </a:lnSpc>
              <a:spcBef>
                <a:spcPts val="1180"/>
              </a:spcBef>
            </a:pPr>
            <a:r>
              <a:rPr sz="1800" b="1" spc="-10" dirty="0">
                <a:latin typeface="Arial"/>
                <a:cs typeface="Arial"/>
              </a:rPr>
              <a:t>EMPATIA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55676" y="3511296"/>
            <a:ext cx="1847214" cy="893444"/>
            <a:chOff x="455676" y="3511296"/>
            <a:chExt cx="1847214" cy="893444"/>
          </a:xfrm>
        </p:grpSpPr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6132" y="3528093"/>
              <a:ext cx="1787698" cy="82597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5676" y="3511296"/>
              <a:ext cx="1847088" cy="89306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6448" y="3558540"/>
              <a:ext cx="1687068" cy="717804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536448" y="3558540"/>
            <a:ext cx="1687195" cy="71818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94945">
              <a:lnSpc>
                <a:spcPct val="100000"/>
              </a:lnSpc>
              <a:spcBef>
                <a:spcPts val="44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RESPETO</a:t>
            </a:r>
            <a:r>
              <a:rPr sz="180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endParaRPr sz="1800">
              <a:latin typeface="Arial"/>
              <a:cs typeface="Arial"/>
            </a:endParaRPr>
          </a:p>
          <a:p>
            <a:pPr marL="115570">
              <a:lnSpc>
                <a:spcPct val="100000"/>
              </a:lnSpc>
              <a:spcBef>
                <a:spcPts val="160"/>
              </a:spcBef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PROXIMIDAD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785604" y="3817620"/>
            <a:ext cx="1568196" cy="249936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9785604" y="3817620"/>
            <a:ext cx="1568450" cy="461665"/>
          </a:xfrm>
          <a:prstGeom prst="rect">
            <a:avLst/>
          </a:prstGeom>
          <a:ln w="6096">
            <a:solidFill>
              <a:srgbClr val="EC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64465">
              <a:lnSpc>
                <a:spcPts val="1820"/>
              </a:lnSpc>
            </a:pPr>
            <a:r>
              <a:rPr sz="1600" spc="-10" dirty="0">
                <a:latin typeface="Arial MT"/>
                <a:cs typeface="Arial MT"/>
              </a:rPr>
              <a:t>AFECT</a:t>
            </a:r>
            <a:r>
              <a:rPr lang="es-ES" sz="1600" spc="-10" dirty="0">
                <a:latin typeface="Arial MT"/>
                <a:cs typeface="Arial MT"/>
              </a:rPr>
              <a:t>IVOS Y/O</a:t>
            </a:r>
            <a:endParaRPr sz="1600" dirty="0">
              <a:latin typeface="Arial MT"/>
              <a:cs typeface="Arial MT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811892" y="4299203"/>
            <a:ext cx="1653310" cy="210312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9835212" y="4276344"/>
            <a:ext cx="1542289" cy="218008"/>
          </a:xfrm>
          <a:prstGeom prst="rect">
            <a:avLst/>
          </a:prstGeom>
          <a:ln w="6096">
            <a:solidFill>
              <a:srgbClr val="EC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0965">
              <a:lnSpc>
                <a:spcPts val="1655"/>
              </a:lnSpc>
            </a:pPr>
            <a:r>
              <a:rPr sz="1600" spc="-10" dirty="0">
                <a:latin typeface="Arial MT"/>
                <a:cs typeface="Arial MT"/>
              </a:rPr>
              <a:t>ESPACIAL</a:t>
            </a:r>
            <a:r>
              <a:rPr lang="es-ES" sz="1600" spc="-10" dirty="0">
                <a:latin typeface="Arial MT"/>
                <a:cs typeface="Arial MT"/>
              </a:rPr>
              <a:t>ES</a:t>
            </a:r>
            <a:endParaRPr sz="1600" dirty="0">
              <a:latin typeface="Arial MT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210307" y="1589024"/>
            <a:ext cx="7601584" cy="4072890"/>
            <a:chOff x="2210307" y="1589024"/>
            <a:chExt cx="7601584" cy="4072890"/>
          </a:xfrm>
        </p:grpSpPr>
        <p:sp>
          <p:nvSpPr>
            <p:cNvPr id="32" name="object 32"/>
            <p:cNvSpPr/>
            <p:nvPr/>
          </p:nvSpPr>
          <p:spPr>
            <a:xfrm>
              <a:off x="2210308" y="1589023"/>
              <a:ext cx="7601584" cy="4072890"/>
            </a:xfrm>
            <a:custGeom>
              <a:avLst/>
              <a:gdLst/>
              <a:ahLst/>
              <a:cxnLst/>
              <a:rect l="l" t="t" r="r" b="b"/>
              <a:pathLst>
                <a:path w="7601584" h="4072890">
                  <a:moveTo>
                    <a:pt x="2016760" y="3383534"/>
                  </a:moveTo>
                  <a:lnTo>
                    <a:pt x="1997011" y="3355975"/>
                  </a:lnTo>
                  <a:lnTo>
                    <a:pt x="1942338" y="3279648"/>
                  </a:lnTo>
                  <a:lnTo>
                    <a:pt x="1924507" y="3313468"/>
                  </a:lnTo>
                  <a:lnTo>
                    <a:pt x="77406" y="2340267"/>
                  </a:lnTo>
                  <a:lnTo>
                    <a:pt x="1505077" y="2163254"/>
                  </a:lnTo>
                  <a:lnTo>
                    <a:pt x="1509776" y="2201037"/>
                  </a:lnTo>
                  <a:lnTo>
                    <a:pt x="1616202" y="2130298"/>
                  </a:lnTo>
                  <a:lnTo>
                    <a:pt x="1595755" y="2123059"/>
                  </a:lnTo>
                  <a:lnTo>
                    <a:pt x="1495679" y="2087626"/>
                  </a:lnTo>
                  <a:lnTo>
                    <a:pt x="1500365" y="2125408"/>
                  </a:lnTo>
                  <a:lnTo>
                    <a:pt x="62699" y="2303678"/>
                  </a:lnTo>
                  <a:lnTo>
                    <a:pt x="1710423" y="523278"/>
                  </a:lnTo>
                  <a:lnTo>
                    <a:pt x="1738376" y="549148"/>
                  </a:lnTo>
                  <a:lnTo>
                    <a:pt x="1757540" y="483489"/>
                  </a:lnTo>
                  <a:lnTo>
                    <a:pt x="1774190" y="426466"/>
                  </a:lnTo>
                  <a:lnTo>
                    <a:pt x="1654556" y="471551"/>
                  </a:lnTo>
                  <a:lnTo>
                    <a:pt x="1682521" y="497459"/>
                  </a:lnTo>
                  <a:lnTo>
                    <a:pt x="0" y="2315337"/>
                  </a:lnTo>
                  <a:lnTo>
                    <a:pt x="13881" y="2328214"/>
                  </a:lnTo>
                  <a:lnTo>
                    <a:pt x="13906" y="2328519"/>
                  </a:lnTo>
                  <a:lnTo>
                    <a:pt x="5080" y="2345309"/>
                  </a:lnTo>
                  <a:lnTo>
                    <a:pt x="1906790" y="3347097"/>
                  </a:lnTo>
                  <a:lnTo>
                    <a:pt x="1888998" y="3380867"/>
                  </a:lnTo>
                  <a:lnTo>
                    <a:pt x="2016760" y="3383534"/>
                  </a:lnTo>
                  <a:close/>
                </a:path>
                <a:path w="7601584" h="4072890">
                  <a:moveTo>
                    <a:pt x="4674108" y="2052574"/>
                  </a:moveTo>
                  <a:lnTo>
                    <a:pt x="4645482" y="2038413"/>
                  </a:lnTo>
                  <a:lnTo>
                    <a:pt x="4587113" y="2009533"/>
                  </a:lnTo>
                  <a:lnTo>
                    <a:pt x="4587227" y="2038413"/>
                  </a:lnTo>
                  <a:lnTo>
                    <a:pt x="4587252" y="2041652"/>
                  </a:lnTo>
                  <a:lnTo>
                    <a:pt x="4587354" y="2067369"/>
                  </a:lnTo>
                  <a:lnTo>
                    <a:pt x="4587379" y="2070608"/>
                  </a:lnTo>
                  <a:lnTo>
                    <a:pt x="4587494" y="2096389"/>
                  </a:lnTo>
                  <a:lnTo>
                    <a:pt x="4644860" y="2067369"/>
                  </a:lnTo>
                  <a:lnTo>
                    <a:pt x="4674108" y="2052574"/>
                  </a:lnTo>
                  <a:close/>
                </a:path>
                <a:path w="7601584" h="4072890">
                  <a:moveTo>
                    <a:pt x="4675505" y="2751455"/>
                  </a:moveTo>
                  <a:lnTo>
                    <a:pt x="4659706" y="2718435"/>
                  </a:lnTo>
                  <a:lnTo>
                    <a:pt x="4633595" y="2663825"/>
                  </a:lnTo>
                  <a:lnTo>
                    <a:pt x="4615789" y="2686672"/>
                  </a:lnTo>
                  <a:lnTo>
                    <a:pt x="3824554" y="2070455"/>
                  </a:lnTo>
                  <a:lnTo>
                    <a:pt x="4587354" y="2067369"/>
                  </a:lnTo>
                  <a:lnTo>
                    <a:pt x="4587227" y="2038413"/>
                  </a:lnTo>
                  <a:lnTo>
                    <a:pt x="3785870" y="2041652"/>
                  </a:lnTo>
                  <a:lnTo>
                    <a:pt x="3785870" y="2058670"/>
                  </a:lnTo>
                  <a:lnTo>
                    <a:pt x="3776980" y="2070100"/>
                  </a:lnTo>
                  <a:lnTo>
                    <a:pt x="4597997" y="2709507"/>
                  </a:lnTo>
                  <a:lnTo>
                    <a:pt x="4580255" y="2732278"/>
                  </a:lnTo>
                  <a:lnTo>
                    <a:pt x="4675505" y="2751455"/>
                  </a:lnTo>
                  <a:close/>
                </a:path>
                <a:path w="7601584" h="4072890">
                  <a:moveTo>
                    <a:pt x="4746752" y="4072686"/>
                  </a:moveTo>
                  <a:lnTo>
                    <a:pt x="4730788" y="4046423"/>
                  </a:lnTo>
                  <a:lnTo>
                    <a:pt x="4696333" y="3989705"/>
                  </a:lnTo>
                  <a:lnTo>
                    <a:pt x="4680915" y="4014228"/>
                  </a:lnTo>
                  <a:lnTo>
                    <a:pt x="3538956" y="3296501"/>
                  </a:lnTo>
                  <a:lnTo>
                    <a:pt x="4620641" y="3426015"/>
                  </a:lnTo>
                  <a:lnTo>
                    <a:pt x="4617212" y="3454781"/>
                  </a:lnTo>
                  <a:lnTo>
                    <a:pt x="4692701" y="3427730"/>
                  </a:lnTo>
                  <a:lnTo>
                    <a:pt x="4708652" y="3422015"/>
                  </a:lnTo>
                  <a:lnTo>
                    <a:pt x="4627499" y="3368548"/>
                  </a:lnTo>
                  <a:lnTo>
                    <a:pt x="4624057" y="3397313"/>
                  </a:lnTo>
                  <a:lnTo>
                    <a:pt x="3481324" y="3260471"/>
                  </a:lnTo>
                  <a:lnTo>
                    <a:pt x="3479304" y="3276727"/>
                  </a:lnTo>
                  <a:lnTo>
                    <a:pt x="3471799" y="3288665"/>
                  </a:lnTo>
                  <a:lnTo>
                    <a:pt x="4665484" y="4038777"/>
                  </a:lnTo>
                  <a:lnTo>
                    <a:pt x="4650105" y="4063238"/>
                  </a:lnTo>
                  <a:lnTo>
                    <a:pt x="4746752" y="4072686"/>
                  </a:lnTo>
                  <a:close/>
                </a:path>
                <a:path w="7601584" h="4072890">
                  <a:moveTo>
                    <a:pt x="4921961" y="573913"/>
                  </a:moveTo>
                  <a:lnTo>
                    <a:pt x="4870958" y="573913"/>
                  </a:lnTo>
                  <a:lnTo>
                    <a:pt x="4856365" y="573913"/>
                  </a:lnTo>
                  <a:lnTo>
                    <a:pt x="4854321" y="601853"/>
                  </a:lnTo>
                  <a:lnTo>
                    <a:pt x="4921961" y="573913"/>
                  </a:lnTo>
                  <a:close/>
                </a:path>
                <a:path w="7601584" h="4072890">
                  <a:moveTo>
                    <a:pt x="4944110" y="564769"/>
                  </a:moveTo>
                  <a:lnTo>
                    <a:pt x="4860671" y="515112"/>
                  </a:lnTo>
                  <a:lnTo>
                    <a:pt x="4858550" y="544042"/>
                  </a:lnTo>
                  <a:lnTo>
                    <a:pt x="3901122" y="474827"/>
                  </a:lnTo>
                  <a:lnTo>
                    <a:pt x="4849914" y="52844"/>
                  </a:lnTo>
                  <a:lnTo>
                    <a:pt x="4861687" y="79248"/>
                  </a:lnTo>
                  <a:lnTo>
                    <a:pt x="4910112" y="20447"/>
                  </a:lnTo>
                  <a:lnTo>
                    <a:pt x="4923409" y="4318"/>
                  </a:lnTo>
                  <a:lnTo>
                    <a:pt x="4826381" y="0"/>
                  </a:lnTo>
                  <a:lnTo>
                    <a:pt x="4838116" y="26365"/>
                  </a:lnTo>
                  <a:lnTo>
                    <a:pt x="3839959" y="470408"/>
                  </a:lnTo>
                  <a:lnTo>
                    <a:pt x="3748786" y="463804"/>
                  </a:lnTo>
                  <a:lnTo>
                    <a:pt x="3746754" y="492760"/>
                  </a:lnTo>
                  <a:lnTo>
                    <a:pt x="3783685" y="495427"/>
                  </a:lnTo>
                  <a:lnTo>
                    <a:pt x="3729736" y="519430"/>
                  </a:lnTo>
                  <a:lnTo>
                    <a:pt x="3741420" y="545846"/>
                  </a:lnTo>
                  <a:lnTo>
                    <a:pt x="3844848" y="499846"/>
                  </a:lnTo>
                  <a:lnTo>
                    <a:pt x="4856442" y="572871"/>
                  </a:lnTo>
                  <a:lnTo>
                    <a:pt x="4871021" y="572871"/>
                  </a:lnTo>
                  <a:lnTo>
                    <a:pt x="4924501" y="572871"/>
                  </a:lnTo>
                  <a:lnTo>
                    <a:pt x="4944110" y="564769"/>
                  </a:lnTo>
                  <a:close/>
                </a:path>
                <a:path w="7601584" h="4072890">
                  <a:moveTo>
                    <a:pt x="7599197" y="2790456"/>
                  </a:moveTo>
                  <a:lnTo>
                    <a:pt x="7529195" y="2746248"/>
                  </a:lnTo>
                  <a:lnTo>
                    <a:pt x="7526020" y="2777756"/>
                  </a:lnTo>
                  <a:lnTo>
                    <a:pt x="6933247" y="2718371"/>
                  </a:lnTo>
                  <a:lnTo>
                    <a:pt x="7511047" y="2396172"/>
                  </a:lnTo>
                  <a:lnTo>
                    <a:pt x="7526528" y="2423922"/>
                  </a:lnTo>
                  <a:lnTo>
                    <a:pt x="7557198" y="2378964"/>
                  </a:lnTo>
                  <a:lnTo>
                    <a:pt x="7574534" y="2353564"/>
                  </a:lnTo>
                  <a:lnTo>
                    <a:pt x="7489444" y="2357374"/>
                  </a:lnTo>
                  <a:lnTo>
                    <a:pt x="7504912" y="2385149"/>
                  </a:lnTo>
                  <a:lnTo>
                    <a:pt x="6911289" y="2716174"/>
                  </a:lnTo>
                  <a:lnTo>
                    <a:pt x="6864223" y="2711450"/>
                  </a:lnTo>
                  <a:lnTo>
                    <a:pt x="6862953" y="2724150"/>
                  </a:lnTo>
                  <a:lnTo>
                    <a:pt x="6891795" y="2727045"/>
                  </a:lnTo>
                  <a:lnTo>
                    <a:pt x="6860540" y="2744470"/>
                  </a:lnTo>
                  <a:lnTo>
                    <a:pt x="6866636" y="2755519"/>
                  </a:lnTo>
                  <a:lnTo>
                    <a:pt x="6913753" y="2729242"/>
                  </a:lnTo>
                  <a:lnTo>
                    <a:pt x="7524750" y="2790456"/>
                  </a:lnTo>
                  <a:lnTo>
                    <a:pt x="7537437" y="2790456"/>
                  </a:lnTo>
                  <a:lnTo>
                    <a:pt x="7599197" y="2790456"/>
                  </a:lnTo>
                  <a:close/>
                </a:path>
                <a:path w="7601584" h="4072890">
                  <a:moveTo>
                    <a:pt x="7601204" y="2791714"/>
                  </a:moveTo>
                  <a:lnTo>
                    <a:pt x="7537323" y="2791714"/>
                  </a:lnTo>
                  <a:lnTo>
                    <a:pt x="7524623" y="2791714"/>
                  </a:lnTo>
                  <a:lnTo>
                    <a:pt x="7521575" y="2822067"/>
                  </a:lnTo>
                  <a:lnTo>
                    <a:pt x="7601204" y="2791714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153655" y="1972056"/>
              <a:ext cx="1859279" cy="36271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153655" y="1972056"/>
              <a:ext cx="1859280" cy="363220"/>
            </a:xfrm>
            <a:custGeom>
              <a:avLst/>
              <a:gdLst/>
              <a:ahLst/>
              <a:cxnLst/>
              <a:rect l="l" t="t" r="r" b="b"/>
              <a:pathLst>
                <a:path w="1859279" h="363219">
                  <a:moveTo>
                    <a:pt x="0" y="362712"/>
                  </a:moveTo>
                  <a:lnTo>
                    <a:pt x="1859279" y="362712"/>
                  </a:lnTo>
                  <a:lnTo>
                    <a:pt x="1859279" y="0"/>
                  </a:lnTo>
                  <a:lnTo>
                    <a:pt x="0" y="0"/>
                  </a:lnTo>
                  <a:lnTo>
                    <a:pt x="0" y="362712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 descr="$PPTXTitle"/>
          <p:cNvSpPr txBox="1">
            <a:spLocks noGrp="1"/>
          </p:cNvSpPr>
          <p:nvPr>
            <p:ph type="title"/>
          </p:nvPr>
        </p:nvSpPr>
        <p:spPr>
          <a:xfrm>
            <a:off x="795629" y="871220"/>
            <a:ext cx="49568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90620" algn="l"/>
              </a:tabLst>
            </a:pP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Nombre</a:t>
            </a:r>
            <a:r>
              <a:rPr sz="2400" b="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2400" b="0" spc="-10" dirty="0">
                <a:solidFill>
                  <a:srgbClr val="FF0000"/>
                </a:solidFill>
                <a:latin typeface="Arial MT"/>
                <a:cs typeface="Arial MT"/>
              </a:rPr>
              <a:t>Aspectos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233032" y="871220"/>
            <a:ext cx="233405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spc="-10" dirty="0" err="1">
                <a:solidFill>
                  <a:srgbClr val="FF0000"/>
                </a:solidFill>
                <a:latin typeface="Arial MT"/>
                <a:cs typeface="Arial MT"/>
              </a:rPr>
              <a:t>Manifestacione</a:t>
            </a:r>
            <a:r>
              <a:rPr sz="2400" spc="-10" dirty="0">
                <a:solidFill>
                  <a:srgbClr val="FF0000"/>
                </a:solidFill>
                <a:latin typeface="Arial MT"/>
                <a:cs typeface="Arial MT"/>
              </a:rPr>
              <a:t>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64260" y="282066"/>
            <a:ext cx="50247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R</a:t>
            </a:r>
            <a:r>
              <a:rPr lang="es-ES" sz="1800" b="1" dirty="0">
                <a:latin typeface="Arial"/>
                <a:cs typeface="Arial"/>
              </a:rPr>
              <a:t>4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Propicia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ambiente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respeto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proximidad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233031" y="1984959"/>
            <a:ext cx="137350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 MT"/>
                <a:cs typeface="Arial MT"/>
              </a:rPr>
              <a:t>NO </a:t>
            </a:r>
            <a:r>
              <a:rPr sz="1800" spc="-10" dirty="0">
                <a:latin typeface="Arial MT"/>
                <a:cs typeface="Arial MT"/>
              </a:rPr>
              <a:t>OFENSA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243571" y="2514600"/>
            <a:ext cx="1863852" cy="367284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7243571" y="2514600"/>
            <a:ext cx="1864360" cy="367665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5"/>
              </a:spcBef>
            </a:pPr>
            <a:r>
              <a:rPr sz="1800" dirty="0">
                <a:latin typeface="Arial MT"/>
                <a:cs typeface="Arial MT"/>
              </a:rPr>
              <a:t>NO</a:t>
            </a:r>
            <a:r>
              <a:rPr sz="1800" spc="-10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AGRESION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132319" y="2961132"/>
            <a:ext cx="4669535" cy="388620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7132319" y="2961132"/>
            <a:ext cx="4669790" cy="388620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5"/>
              </a:spcBef>
            </a:pPr>
            <a:r>
              <a:rPr sz="1800" dirty="0">
                <a:latin typeface="Arial MT"/>
                <a:cs typeface="Arial MT"/>
              </a:rPr>
              <a:t>CONSIDERACIÓN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PERSPECTIVA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948299" y="2056637"/>
            <a:ext cx="1294765" cy="1098550"/>
          </a:xfrm>
          <a:custGeom>
            <a:avLst/>
            <a:gdLst/>
            <a:ahLst/>
            <a:cxnLst/>
            <a:rect l="l" t="t" r="r" b="b"/>
            <a:pathLst>
              <a:path w="1294765" h="1098550">
                <a:moveTo>
                  <a:pt x="1294765" y="642239"/>
                </a:moveTo>
                <a:lnTo>
                  <a:pt x="1282941" y="629031"/>
                </a:lnTo>
                <a:lnTo>
                  <a:pt x="1229995" y="569849"/>
                </a:lnTo>
                <a:lnTo>
                  <a:pt x="1219314" y="596773"/>
                </a:lnTo>
                <a:lnTo>
                  <a:pt x="248246" y="211632"/>
                </a:lnTo>
                <a:lnTo>
                  <a:pt x="19558" y="0"/>
                </a:lnTo>
                <a:lnTo>
                  <a:pt x="0" y="21336"/>
                </a:lnTo>
                <a:lnTo>
                  <a:pt x="173634" y="182029"/>
                </a:lnTo>
                <a:lnTo>
                  <a:pt x="22733" y="122174"/>
                </a:lnTo>
                <a:lnTo>
                  <a:pt x="12065" y="149098"/>
                </a:lnTo>
                <a:lnTo>
                  <a:pt x="232549" y="236562"/>
                </a:lnTo>
                <a:lnTo>
                  <a:pt x="1111592" y="1050036"/>
                </a:lnTo>
                <a:lnTo>
                  <a:pt x="1091946" y="1071245"/>
                </a:lnTo>
                <a:lnTo>
                  <a:pt x="1185164" y="1098423"/>
                </a:lnTo>
                <a:lnTo>
                  <a:pt x="1170698" y="1059942"/>
                </a:lnTo>
                <a:lnTo>
                  <a:pt x="1151001" y="1007491"/>
                </a:lnTo>
                <a:lnTo>
                  <a:pt x="1131316" y="1028750"/>
                </a:lnTo>
                <a:lnTo>
                  <a:pt x="307174" y="266153"/>
                </a:lnTo>
                <a:lnTo>
                  <a:pt x="1208620" y="623684"/>
                </a:lnTo>
                <a:lnTo>
                  <a:pt x="1197991" y="650494"/>
                </a:lnTo>
                <a:lnTo>
                  <a:pt x="1294765" y="64223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17</a:t>
            </a:fld>
            <a:endParaRPr spc="-25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B6A78A8-C108-451F-8703-2211B6A999CF}"/>
              </a:ext>
            </a:extLst>
          </p:cNvPr>
          <p:cNvSpPr txBox="1"/>
          <p:nvPr/>
        </p:nvSpPr>
        <p:spPr>
          <a:xfrm>
            <a:off x="9771958" y="277204"/>
            <a:ext cx="19933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dirty="0"/>
              <a:t>Las conductas del docente discriminatorias, agresivas</a:t>
            </a:r>
          </a:p>
          <a:p>
            <a:r>
              <a:rPr lang="es-PE" dirty="0"/>
              <a:t>u ofensivas </a:t>
            </a:r>
          </a:p>
          <a:p>
            <a:r>
              <a:rPr lang="es-PE" dirty="0"/>
              <a:t>conllevan a marcas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Resultado de imagen para trato respetuoso cordial y empatico con los estudiant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740" y="1615439"/>
            <a:ext cx="3238500" cy="397154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782061" y="739902"/>
            <a:ext cx="7444740" cy="5280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Trato</a:t>
            </a:r>
            <a:r>
              <a:rPr sz="1800" spc="-3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respetuoso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y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consideración</a:t>
            </a:r>
            <a:r>
              <a:rPr sz="1800" spc="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hacia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perspectiva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estudiantes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756285" marR="358140" indent="-287020">
              <a:lnSpc>
                <a:spcPct val="100000"/>
              </a:lnSpc>
              <a:buChar char="•"/>
              <a:tabLst>
                <a:tab pos="756285" algn="l"/>
              </a:tabLst>
            </a:pPr>
            <a:r>
              <a:rPr sz="1800" dirty="0">
                <a:latin typeface="Arial MT"/>
                <a:cs typeface="Arial MT"/>
              </a:rPr>
              <a:t>Resguarda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dignidad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evita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uso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cualquier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tipo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 </a:t>
            </a:r>
            <a:r>
              <a:rPr sz="1800" dirty="0">
                <a:latin typeface="Arial MT"/>
                <a:cs typeface="Arial MT"/>
              </a:rPr>
              <a:t>manifestaciones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verbales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verbales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discrimine,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los </a:t>
            </a:r>
            <a:r>
              <a:rPr sz="1800" dirty="0">
                <a:latin typeface="Arial MT"/>
                <a:cs typeface="Arial MT"/>
              </a:rPr>
              <a:t>ofenda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10" dirty="0">
                <a:latin typeface="Arial MT"/>
                <a:cs typeface="Arial MT"/>
              </a:rPr>
              <a:t> agreda.</a:t>
            </a:r>
            <a:endParaRPr sz="1800">
              <a:latin typeface="Arial MT"/>
              <a:cs typeface="Arial MT"/>
            </a:endParaRPr>
          </a:p>
          <a:p>
            <a:pPr marL="756285" indent="-286385">
              <a:lnSpc>
                <a:spcPct val="100000"/>
              </a:lnSpc>
              <a:buChar char="•"/>
              <a:tabLst>
                <a:tab pos="756285" algn="l"/>
              </a:tabLst>
            </a:pP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respeto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entre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ellos.</a:t>
            </a:r>
            <a:endParaRPr sz="1800">
              <a:latin typeface="Arial MT"/>
              <a:cs typeface="Arial MT"/>
            </a:endParaRPr>
          </a:p>
          <a:p>
            <a:pPr marL="756285" marR="421640" indent="-287020">
              <a:lnSpc>
                <a:spcPct val="100000"/>
              </a:lnSpc>
              <a:buChar char="•"/>
              <a:tabLst>
                <a:tab pos="756285" algn="l"/>
              </a:tabLst>
            </a:pPr>
            <a:r>
              <a:rPr sz="1800" spc="-40" dirty="0">
                <a:latin typeface="Arial MT"/>
                <a:cs typeface="Arial MT"/>
              </a:rPr>
              <a:t>Toma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cuenta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intereses</a:t>
            </a:r>
            <a:r>
              <a:rPr sz="1800" spc="48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iniciativas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evita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imponerse, </a:t>
            </a:r>
            <a:r>
              <a:rPr sz="1800" dirty="0">
                <a:latin typeface="Arial MT"/>
                <a:cs typeface="Arial MT"/>
              </a:rPr>
              <a:t>primando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una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actitud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dialogante y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abierta.</a:t>
            </a:r>
            <a:endParaRPr sz="1800">
              <a:latin typeface="Arial MT"/>
              <a:cs typeface="Arial MT"/>
            </a:endParaRPr>
          </a:p>
          <a:p>
            <a:pPr marL="698500">
              <a:lnSpc>
                <a:spcPct val="100000"/>
              </a:lnSpc>
              <a:spcBef>
                <a:spcPts val="1575"/>
              </a:spcBef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Calidez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o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cordialidad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que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transmite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docente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durante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sesión</a:t>
            </a:r>
            <a:endParaRPr sz="1800">
              <a:latin typeface="Arial MT"/>
              <a:cs typeface="Arial MT"/>
            </a:endParaRPr>
          </a:p>
          <a:p>
            <a:pPr marL="1442085" lvl="1" indent="-286385">
              <a:lnSpc>
                <a:spcPct val="100000"/>
              </a:lnSpc>
              <a:buChar char="•"/>
              <a:tabLst>
                <a:tab pos="1442085" algn="l"/>
              </a:tabLst>
            </a:pPr>
            <a:r>
              <a:rPr sz="1800" dirty="0">
                <a:latin typeface="Arial MT"/>
                <a:cs typeface="Arial MT"/>
              </a:rPr>
              <a:t>Es </a:t>
            </a:r>
            <a:r>
              <a:rPr sz="1800" spc="-10" dirty="0">
                <a:latin typeface="Arial MT"/>
                <a:cs typeface="Arial MT"/>
              </a:rPr>
              <a:t>amable.</a:t>
            </a:r>
            <a:endParaRPr sz="1800">
              <a:latin typeface="Arial MT"/>
              <a:cs typeface="Arial MT"/>
            </a:endParaRPr>
          </a:p>
          <a:p>
            <a:pPr marL="1442085" lvl="1" indent="-286385">
              <a:lnSpc>
                <a:spcPct val="100000"/>
              </a:lnSpc>
              <a:buChar char="•"/>
              <a:tabLst>
                <a:tab pos="1442085" algn="l"/>
              </a:tabLst>
            </a:pPr>
            <a:r>
              <a:rPr sz="1800" dirty="0">
                <a:latin typeface="Arial MT"/>
                <a:cs typeface="Arial MT"/>
              </a:rPr>
              <a:t>Practica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escucha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activa.</a:t>
            </a:r>
            <a:endParaRPr sz="1800">
              <a:latin typeface="Arial MT"/>
              <a:cs typeface="Arial MT"/>
            </a:endParaRPr>
          </a:p>
          <a:p>
            <a:pPr marL="1442085" marR="1158240" lvl="1" indent="-287020">
              <a:lnSpc>
                <a:spcPct val="100000"/>
              </a:lnSpc>
              <a:buChar char="•"/>
              <a:tabLst>
                <a:tab pos="1442085" algn="l"/>
              </a:tabLst>
            </a:pPr>
            <a:r>
              <a:rPr sz="1800" dirty="0">
                <a:latin typeface="Arial MT"/>
                <a:cs typeface="Arial MT"/>
              </a:rPr>
              <a:t>Emplea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recursos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comunicación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generan </a:t>
            </a:r>
            <a:r>
              <a:rPr sz="1800" dirty="0">
                <a:latin typeface="Arial MT"/>
                <a:cs typeface="Arial MT"/>
              </a:rPr>
              <a:t>proximidad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estudiantes.</a:t>
            </a:r>
            <a:endParaRPr sz="1800">
              <a:latin typeface="Arial MT"/>
              <a:cs typeface="Arial MT"/>
            </a:endParaRPr>
          </a:p>
          <a:p>
            <a:pPr lvl="1">
              <a:lnSpc>
                <a:spcPct val="100000"/>
              </a:lnSpc>
              <a:spcBef>
                <a:spcPts val="1005"/>
              </a:spcBef>
              <a:buFont typeface="Arial MT"/>
              <a:buChar char="•"/>
            </a:pPr>
            <a:endParaRPr sz="1800">
              <a:latin typeface="Arial MT"/>
              <a:cs typeface="Arial MT"/>
            </a:endParaRPr>
          </a:p>
          <a:p>
            <a:pPr marL="1115060">
              <a:lnSpc>
                <a:spcPct val="100000"/>
              </a:lnSpc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Comprensión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y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empatía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del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docente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ante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las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necesidades</a:t>
            </a:r>
            <a:endParaRPr sz="1800">
              <a:latin typeface="Arial MT"/>
              <a:cs typeface="Arial MT"/>
            </a:endParaRPr>
          </a:p>
          <a:p>
            <a:pPr marL="1115060">
              <a:lnSpc>
                <a:spcPct val="100000"/>
              </a:lnSpc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afectivas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o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físicas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estudiantes.</a:t>
            </a:r>
            <a:endParaRPr sz="1800">
              <a:latin typeface="Arial MT"/>
              <a:cs typeface="Arial MT"/>
            </a:endParaRPr>
          </a:p>
          <a:p>
            <a:pPr marL="1401445" marR="1276985" lvl="1" indent="-287020">
              <a:lnSpc>
                <a:spcPct val="100000"/>
              </a:lnSpc>
              <a:buChar char="•"/>
              <a:tabLst>
                <a:tab pos="1401445" algn="l"/>
              </a:tabLst>
            </a:pPr>
            <a:r>
              <a:rPr sz="1800" dirty="0">
                <a:latin typeface="Arial MT"/>
                <a:cs typeface="Arial MT"/>
              </a:rPr>
              <a:t>Muestra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comprensión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acoge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0" dirty="0">
                <a:latin typeface="Arial MT"/>
                <a:cs typeface="Arial MT"/>
              </a:rPr>
              <a:t> necesidades </a:t>
            </a:r>
            <a:r>
              <a:rPr sz="1800" dirty="0">
                <a:latin typeface="Arial MT"/>
                <a:cs typeface="Arial MT"/>
              </a:rPr>
              <a:t>manifestadas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por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estudiantes.</a:t>
            </a:r>
            <a:endParaRPr sz="1800">
              <a:latin typeface="Arial MT"/>
              <a:cs typeface="Arial MT"/>
            </a:endParaRPr>
          </a:p>
          <a:p>
            <a:pPr marL="1401445" lvl="1" indent="-286385">
              <a:lnSpc>
                <a:spcPct val="100000"/>
              </a:lnSpc>
              <a:buChar char="•"/>
              <a:tabLst>
                <a:tab pos="1401445" algn="l"/>
              </a:tabLst>
            </a:pPr>
            <a:r>
              <a:rPr sz="1800" dirty="0">
                <a:latin typeface="Arial MT"/>
                <a:cs typeface="Arial MT"/>
              </a:rPr>
              <a:t>Está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atento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y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conectado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estudiantes.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3689" y="5274640"/>
            <a:ext cx="10727690" cy="124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52440" algn="l"/>
              </a:tabLst>
            </a:pP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Trato</a:t>
            </a:r>
            <a:r>
              <a:rPr sz="16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Respetuoso</a:t>
            </a:r>
            <a:r>
              <a:rPr sz="1600" spc="409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y</a:t>
            </a:r>
            <a:r>
              <a:rPr sz="16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consideraciones</a:t>
            </a:r>
            <a:r>
              <a:rPr sz="1600" spc="38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hacia</a:t>
            </a:r>
            <a:r>
              <a:rPr sz="16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la</a:t>
            </a:r>
            <a:r>
              <a:rPr sz="16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perspectiva</a:t>
            </a:r>
            <a:r>
              <a:rPr sz="16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FF0000"/>
                </a:solidFill>
                <a:latin typeface="Arial MT"/>
                <a:cs typeface="Arial MT"/>
              </a:rPr>
              <a:t>: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1600" dirty="0">
                <a:latin typeface="Arial MT"/>
                <a:cs typeface="Arial MT"/>
              </a:rPr>
              <a:t>No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se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evidencia,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agresión,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ofensa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ni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discriminación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spc="-25" dirty="0">
                <a:latin typeface="Arial MT"/>
                <a:cs typeface="Arial MT"/>
              </a:rPr>
              <a:t>del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Arial MT"/>
                <a:cs typeface="Arial MT"/>
              </a:rPr>
              <a:t>docente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hacia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los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estudiantes,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ni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entre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estudiantes.</a:t>
            </a:r>
            <a:endParaRPr sz="16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</a:pP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Cordialidad</a:t>
            </a:r>
            <a:r>
              <a:rPr sz="1600" spc="-6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o</a:t>
            </a:r>
            <a:r>
              <a:rPr sz="16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calidez</a:t>
            </a:r>
            <a:r>
              <a:rPr sz="1600" dirty="0">
                <a:latin typeface="Arial MT"/>
                <a:cs typeface="Arial MT"/>
              </a:rPr>
              <a:t>:</a:t>
            </a:r>
            <a:r>
              <a:rPr sz="1600" spc="-6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El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docente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utiliza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palabras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corteses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como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“gracias”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y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“por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favor”,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cuando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los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estudiantes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leen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,</a:t>
            </a:r>
            <a:r>
              <a:rPr sz="1600" spc="-25" dirty="0">
                <a:latin typeface="Arial MT"/>
                <a:cs typeface="Arial MT"/>
              </a:rPr>
              <a:t> el </a:t>
            </a:r>
            <a:r>
              <a:rPr sz="1600" dirty="0">
                <a:latin typeface="Arial MT"/>
                <a:cs typeface="Arial MT"/>
              </a:rPr>
              <a:t>los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escucha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atentamente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mostrando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gestos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interés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y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simpatía.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latin typeface="Arial MT"/>
                <a:cs typeface="Arial MT"/>
              </a:rPr>
              <a:t>Comprensión</a:t>
            </a:r>
            <a:r>
              <a:rPr sz="1600" spc="39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y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empatía: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No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se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observan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necesidades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afectivas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físicas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por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parte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4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los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estudiantes.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19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899261" y="891921"/>
            <a:ext cx="9305290" cy="3927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Para</a:t>
            </a:r>
            <a:r>
              <a:rPr sz="1600" b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alcanzar</a:t>
            </a: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los</a:t>
            </a:r>
            <a:r>
              <a:rPr sz="16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niveles</a:t>
            </a:r>
            <a:r>
              <a:rPr sz="1600" b="1" spc="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II,III y</a:t>
            </a: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IV</a:t>
            </a: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: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-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Es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siempre</a:t>
            </a:r>
            <a:r>
              <a:rPr sz="16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respetuoso.</a:t>
            </a:r>
            <a:endParaRPr sz="1600">
              <a:latin typeface="Arial MT"/>
              <a:cs typeface="Arial MT"/>
            </a:endParaRPr>
          </a:p>
          <a:p>
            <a:pPr marL="3441700">
              <a:lnSpc>
                <a:spcPct val="100000"/>
              </a:lnSpc>
            </a:pPr>
            <a:r>
              <a:rPr sz="1600" dirty="0">
                <a:latin typeface="Arial MT"/>
                <a:cs typeface="Arial MT"/>
              </a:rPr>
              <a:t>-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Evita</a:t>
            </a:r>
            <a:r>
              <a:rPr sz="16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transmitir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sensaciones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amenaza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exponerse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spc="-25" dirty="0">
                <a:latin typeface="Arial MT"/>
                <a:cs typeface="Arial MT"/>
              </a:rPr>
              <a:t>una</a:t>
            </a:r>
            <a:endParaRPr sz="1600">
              <a:latin typeface="Arial MT"/>
              <a:cs typeface="Arial MT"/>
            </a:endParaRPr>
          </a:p>
          <a:p>
            <a:pPr marL="3556000">
              <a:lnSpc>
                <a:spcPct val="100000"/>
              </a:lnSpc>
            </a:pPr>
            <a:r>
              <a:rPr sz="1600" dirty="0">
                <a:latin typeface="Arial MT"/>
                <a:cs typeface="Arial MT"/>
              </a:rPr>
              <a:t>situación</a:t>
            </a:r>
            <a:r>
              <a:rPr sz="1600" spc="-5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burla.</a:t>
            </a:r>
            <a:endParaRPr sz="1600">
              <a:latin typeface="Arial MT"/>
              <a:cs typeface="Arial MT"/>
            </a:endParaRPr>
          </a:p>
          <a:p>
            <a:pPr marL="3499485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Arial MT"/>
                <a:cs typeface="Arial MT"/>
              </a:rPr>
              <a:t>-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Interviene</a:t>
            </a:r>
            <a:r>
              <a:rPr sz="16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antes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las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faltas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respeto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entre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estudiantes.</a:t>
            </a:r>
            <a:endParaRPr sz="1600">
              <a:latin typeface="Arial MT"/>
              <a:cs typeface="Arial MT"/>
            </a:endParaRPr>
          </a:p>
          <a:p>
            <a:pPr marL="68580">
              <a:lnSpc>
                <a:spcPct val="100000"/>
              </a:lnSpc>
            </a:pPr>
            <a:r>
              <a:rPr sz="1600" dirty="0">
                <a:latin typeface="Arial MT"/>
                <a:cs typeface="Arial MT"/>
              </a:rPr>
              <a:t>Para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alcanzar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el</a:t>
            </a:r>
            <a:r>
              <a:rPr sz="1600" spc="-2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nivel</a:t>
            </a:r>
            <a:r>
              <a:rPr sz="1600" spc="-30" dirty="0"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III y</a:t>
            </a:r>
            <a:r>
              <a:rPr sz="16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0000"/>
                </a:solidFill>
                <a:latin typeface="Arial MT"/>
                <a:cs typeface="Arial MT"/>
              </a:rPr>
              <a:t>IV </a:t>
            </a:r>
            <a:r>
              <a:rPr sz="1600" dirty="0">
                <a:latin typeface="Arial MT"/>
                <a:cs typeface="Arial MT"/>
              </a:rPr>
              <a:t>además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se</a:t>
            </a:r>
            <a:r>
              <a:rPr sz="1600" spc="-2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pide</a:t>
            </a:r>
            <a:r>
              <a:rPr sz="1600" spc="40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docente</a:t>
            </a:r>
            <a:endParaRPr sz="16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buFont typeface="Arial MT"/>
              <a:buChar char="•"/>
              <a:tabLst>
                <a:tab pos="354965" algn="l"/>
              </a:tabLst>
            </a:pPr>
            <a:r>
              <a:rPr sz="1600" b="1" dirty="0">
                <a:latin typeface="Arial"/>
                <a:cs typeface="Arial"/>
              </a:rPr>
              <a:t>Es</a:t>
            </a:r>
            <a:r>
              <a:rPr sz="1600" b="1" spc="-4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cordial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y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transmite </a:t>
            </a:r>
            <a:r>
              <a:rPr sz="1600" b="1" spc="-10" dirty="0">
                <a:latin typeface="Arial"/>
                <a:cs typeface="Arial"/>
              </a:rPr>
              <a:t>calidez.</a:t>
            </a:r>
            <a:endParaRPr sz="160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buFont typeface="Wingdings"/>
              <a:buChar char=""/>
              <a:tabLst>
                <a:tab pos="469265" algn="l"/>
              </a:tabLst>
            </a:pPr>
            <a:r>
              <a:rPr sz="1600" dirty="0">
                <a:latin typeface="Arial MT"/>
                <a:cs typeface="Arial MT"/>
              </a:rPr>
              <a:t>Practica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la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escucha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activa</a:t>
            </a:r>
            <a:endParaRPr sz="1600">
              <a:latin typeface="Arial MT"/>
              <a:cs typeface="Arial MT"/>
            </a:endParaRPr>
          </a:p>
          <a:p>
            <a:pPr marL="413384" indent="-400685">
              <a:lnSpc>
                <a:spcPct val="100000"/>
              </a:lnSpc>
              <a:buFont typeface="Wingdings"/>
              <a:buChar char=""/>
              <a:tabLst>
                <a:tab pos="413384" algn="l"/>
              </a:tabLst>
            </a:pPr>
            <a:r>
              <a:rPr sz="1600" dirty="0">
                <a:latin typeface="Arial MT"/>
                <a:cs typeface="Arial MT"/>
              </a:rPr>
              <a:t>Es </a:t>
            </a:r>
            <a:r>
              <a:rPr sz="1600" spc="-10" dirty="0">
                <a:latin typeface="Arial MT"/>
                <a:cs typeface="Arial MT"/>
              </a:rPr>
              <a:t>cortés</a:t>
            </a:r>
            <a:endParaRPr sz="1600">
              <a:latin typeface="Arial MT"/>
              <a:cs typeface="Arial MT"/>
            </a:endParaRPr>
          </a:p>
          <a:p>
            <a:pPr marL="413384" indent="-400685">
              <a:lnSpc>
                <a:spcPct val="100000"/>
              </a:lnSpc>
              <a:buFont typeface="Wingdings"/>
              <a:buChar char=""/>
              <a:tabLst>
                <a:tab pos="413384" algn="l"/>
              </a:tabLst>
            </a:pPr>
            <a:r>
              <a:rPr sz="1600" dirty="0">
                <a:latin typeface="Arial MT"/>
                <a:cs typeface="Arial MT"/>
              </a:rPr>
              <a:t>Emplea</a:t>
            </a:r>
            <a:r>
              <a:rPr sz="1600" spc="-6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recursos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de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comunicación</a:t>
            </a:r>
            <a:r>
              <a:rPr sz="1600" spc="-7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apropiados.</a:t>
            </a:r>
            <a:endParaRPr sz="1600">
              <a:latin typeface="Arial MT"/>
              <a:cs typeface="Arial MT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 MT"/>
                <a:cs typeface="Arial MT"/>
              </a:rPr>
              <a:t>Es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empático:</a:t>
            </a:r>
            <a:endParaRPr sz="1600">
              <a:latin typeface="Arial MT"/>
              <a:cs typeface="Arial MT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600" dirty="0">
                <a:latin typeface="Arial MT"/>
                <a:cs typeface="Arial MT"/>
              </a:rPr>
              <a:t>Comprende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y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recoge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los</a:t>
            </a:r>
            <a:r>
              <a:rPr sz="1600" spc="-5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estudiantes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ante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necesidades</a:t>
            </a:r>
            <a:r>
              <a:rPr sz="1600" spc="-6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ante</a:t>
            </a:r>
            <a:r>
              <a:rPr sz="1600" spc="-3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necesidades</a:t>
            </a:r>
            <a:r>
              <a:rPr sz="1600" spc="-60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afectivas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dirty="0">
                <a:latin typeface="Arial MT"/>
                <a:cs typeface="Arial MT"/>
              </a:rPr>
              <a:t>o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físicas.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latin typeface="Arial"/>
                <a:cs typeface="Arial"/>
              </a:rPr>
              <a:t>Para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alcanzar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el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nivel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IV</a:t>
            </a:r>
            <a:endParaRPr sz="16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Muestra</a:t>
            </a:r>
            <a:r>
              <a:rPr sz="1600" b="1" spc="-3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consideración</a:t>
            </a:r>
            <a:r>
              <a:rPr sz="16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hacia</a:t>
            </a:r>
            <a:r>
              <a:rPr sz="1600" b="1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la</a:t>
            </a:r>
            <a:r>
              <a:rPr sz="1600" b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perspectiva de</a:t>
            </a:r>
            <a:r>
              <a:rPr sz="1600" b="1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0000"/>
                </a:solidFill>
                <a:latin typeface="Arial"/>
                <a:cs typeface="Arial"/>
              </a:rPr>
              <a:t>los</a:t>
            </a:r>
            <a:r>
              <a:rPr sz="1600" b="1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Arial"/>
                <a:cs typeface="Arial"/>
              </a:rPr>
              <a:t>estudiantes:</a:t>
            </a:r>
            <a:endParaRPr sz="16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600" i="1" dirty="0">
                <a:latin typeface="Arial"/>
                <a:cs typeface="Arial"/>
              </a:rPr>
              <a:t>Respeta</a:t>
            </a:r>
            <a:r>
              <a:rPr sz="1600" i="1" spc="-3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y</a:t>
            </a:r>
            <a:r>
              <a:rPr sz="1600" i="1" spc="-2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considera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sus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opiniones</a:t>
            </a:r>
            <a:r>
              <a:rPr sz="1600" i="1" spc="-4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y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puntos</a:t>
            </a:r>
            <a:r>
              <a:rPr sz="1600" i="1" spc="-1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de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spc="-10" dirty="0">
                <a:latin typeface="Arial"/>
                <a:cs typeface="Arial"/>
              </a:rPr>
              <a:t>vista.</a:t>
            </a:r>
            <a:endParaRPr sz="16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600" i="1" dirty="0">
                <a:latin typeface="Arial"/>
                <a:cs typeface="Arial"/>
              </a:rPr>
              <a:t>Mantiene</a:t>
            </a:r>
            <a:r>
              <a:rPr sz="1600" i="1" spc="-3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actitud</a:t>
            </a:r>
            <a:r>
              <a:rPr sz="1600" i="1" spc="-3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dialogante</a:t>
            </a:r>
            <a:r>
              <a:rPr sz="1600" i="1" spc="-5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y</a:t>
            </a:r>
            <a:r>
              <a:rPr sz="1600" i="1" spc="-40" dirty="0">
                <a:latin typeface="Arial"/>
                <a:cs typeface="Arial"/>
              </a:rPr>
              <a:t> </a:t>
            </a:r>
            <a:r>
              <a:rPr sz="1600" i="1" spc="-10" dirty="0">
                <a:latin typeface="Arial"/>
                <a:cs typeface="Arial"/>
              </a:rPr>
              <a:t>abierta.</a:t>
            </a:r>
            <a:endParaRPr sz="16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"/>
              <a:tabLst>
                <a:tab pos="299085" algn="l"/>
              </a:tabLst>
            </a:pPr>
            <a:r>
              <a:rPr sz="1600" i="1" dirty="0">
                <a:latin typeface="Arial"/>
                <a:cs typeface="Arial"/>
              </a:rPr>
              <a:t>Respeta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los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ritmos y</a:t>
            </a:r>
            <a:r>
              <a:rPr sz="1600" i="1" spc="-2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características</a:t>
            </a:r>
            <a:r>
              <a:rPr sz="1600" i="1" spc="-1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individuales</a:t>
            </a:r>
            <a:r>
              <a:rPr sz="1600" i="1" spc="375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de</a:t>
            </a:r>
            <a:r>
              <a:rPr sz="1600" i="1" spc="-30" dirty="0">
                <a:latin typeface="Arial"/>
                <a:cs typeface="Arial"/>
              </a:rPr>
              <a:t> </a:t>
            </a:r>
            <a:r>
              <a:rPr sz="1600" i="1" dirty="0">
                <a:latin typeface="Arial"/>
                <a:cs typeface="Arial"/>
              </a:rPr>
              <a:t>los</a:t>
            </a:r>
            <a:r>
              <a:rPr sz="1600" i="1" spc="-35" dirty="0">
                <a:latin typeface="Arial"/>
                <a:cs typeface="Arial"/>
              </a:rPr>
              <a:t> </a:t>
            </a:r>
            <a:r>
              <a:rPr sz="1600" i="1" spc="-10" dirty="0">
                <a:latin typeface="Arial"/>
                <a:cs typeface="Arial"/>
              </a:rPr>
              <a:t>estudiantes.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1895855" y="390143"/>
            <a:ext cx="3133725" cy="368935"/>
          </a:xfrm>
          <a:prstGeom prst="rect">
            <a:avLst/>
          </a:prstGeom>
          <a:solidFill>
            <a:srgbClr val="C5DFB4"/>
          </a:solidFill>
          <a:ln w="9144">
            <a:solidFill>
              <a:srgbClr val="5B9BD4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10"/>
              </a:spcBef>
            </a:pPr>
            <a:r>
              <a:rPr sz="1800" b="0" spc="-10" dirty="0">
                <a:solidFill>
                  <a:srgbClr val="000000"/>
                </a:solidFill>
                <a:latin typeface="Arial MT"/>
                <a:cs typeface="Arial MT"/>
              </a:rPr>
              <a:t>NIVELES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20595" y="4981955"/>
            <a:ext cx="3308985" cy="368935"/>
          </a:xfrm>
          <a:prstGeom prst="rect">
            <a:avLst/>
          </a:prstGeom>
          <a:solidFill>
            <a:srgbClr val="FFD966"/>
          </a:solidFill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800" dirty="0">
                <a:latin typeface="Arial MT"/>
                <a:cs typeface="Arial MT"/>
              </a:rPr>
              <a:t>RECOJO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EVIDENCIAS</a:t>
            </a:r>
            <a:endParaRPr sz="1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rgbClr val="D4FCF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825" y="1107254"/>
            <a:ext cx="8507502" cy="5283607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 rot="20160194">
            <a:off x="595033" y="1521583"/>
            <a:ext cx="6065074" cy="1039091"/>
          </a:xfrm>
          <a:prstGeom prst="roundRect">
            <a:avLst/>
          </a:prstGeom>
          <a:solidFill>
            <a:srgbClr val="E1EA68"/>
          </a:solidFill>
          <a:ln w="57150">
            <a:solidFill>
              <a:srgbClr val="51E6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6000" b="1" dirty="0">
                <a:solidFill>
                  <a:schemeClr val="tx1"/>
                </a:solidFill>
                <a:latin typeface="Bradley Hand ITC" panose="03070402050302030203" pitchFamily="66" charset="0"/>
              </a:rPr>
              <a:t>Acuerdos</a:t>
            </a:r>
            <a:endParaRPr lang="es-PE" sz="6000" b="1" dirty="0">
              <a:solidFill>
                <a:schemeClr val="tx1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932FD2C-1C26-458A-9C41-096D52056EA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1776" y="410817"/>
            <a:ext cx="1766049" cy="168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32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508" y="2903220"/>
            <a:ext cx="2551176" cy="89763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35508" y="2903220"/>
            <a:ext cx="2551430" cy="897890"/>
          </a:xfrm>
          <a:prstGeom prst="rect">
            <a:avLst/>
          </a:prstGeom>
          <a:ln w="6096">
            <a:solidFill>
              <a:srgbClr val="FFC000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35"/>
              </a:spcBef>
            </a:pPr>
            <a:endParaRPr sz="1800">
              <a:latin typeface="Times New Roman"/>
              <a:cs typeface="Times New Roman"/>
            </a:endParaRPr>
          </a:p>
          <a:p>
            <a:pPr marL="176530">
              <a:lnSpc>
                <a:spcPct val="100000"/>
              </a:lnSpc>
              <a:spcBef>
                <a:spcPts val="5"/>
              </a:spcBef>
            </a:pP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COMPORTAMIENTO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8303" y="3998976"/>
            <a:ext cx="1592579" cy="47853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718303" y="3998976"/>
            <a:ext cx="1592580" cy="478790"/>
          </a:xfrm>
          <a:prstGeom prst="rect">
            <a:avLst/>
          </a:prstGeom>
          <a:ln w="6096">
            <a:solidFill>
              <a:srgbClr val="EC7C30"/>
            </a:solidFill>
          </a:ln>
        </p:spPr>
        <p:txBody>
          <a:bodyPr vert="horz" wrap="square" lIns="0" tIns="142875" rIns="0" bIns="0" rtlCol="0">
            <a:spAutoFit/>
          </a:bodyPr>
          <a:lstStyle/>
          <a:p>
            <a:pPr marL="263525">
              <a:lnSpc>
                <a:spcPct val="100000"/>
              </a:lnSpc>
              <a:spcBef>
                <a:spcPts val="1125"/>
              </a:spcBef>
            </a:pPr>
            <a:r>
              <a:rPr sz="1800" b="1" spc="-10" dirty="0">
                <a:latin typeface="Arial"/>
                <a:cs typeface="Arial"/>
              </a:rPr>
              <a:t>EFICACIA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34883" y="3534156"/>
            <a:ext cx="4052318" cy="51695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834883" y="3534155"/>
            <a:ext cx="4052317" cy="447558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168910" rIns="0" bIns="0" rtlCol="0">
            <a:spAutoFit/>
          </a:bodyPr>
          <a:lstStyle/>
          <a:p>
            <a:pPr marL="94615">
              <a:lnSpc>
                <a:spcPct val="100000"/>
              </a:lnSpc>
              <a:spcBef>
                <a:spcPts val="1330"/>
              </a:spcBef>
            </a:pPr>
            <a:r>
              <a:rPr lang="es-PE" dirty="0">
                <a:latin typeface="Arial MT"/>
                <a:cs typeface="Arial MT"/>
              </a:rPr>
              <a:t>D</a:t>
            </a:r>
            <a:r>
              <a:rPr lang="es-PE" sz="1800" dirty="0">
                <a:latin typeface="Arial MT"/>
                <a:cs typeface="Arial MT"/>
              </a:rPr>
              <a:t>e maltrato – conlleva a una marca</a:t>
            </a:r>
            <a:endParaRPr sz="1800" dirty="0">
              <a:latin typeface="Arial MT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793608" y="2997580"/>
            <a:ext cx="3407792" cy="282575"/>
            <a:chOff x="7793608" y="2997580"/>
            <a:chExt cx="1586865" cy="28257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96783" y="3000755"/>
              <a:ext cx="1580387" cy="27584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796783" y="3000755"/>
              <a:ext cx="1580515" cy="276225"/>
            </a:xfrm>
            <a:custGeom>
              <a:avLst/>
              <a:gdLst/>
              <a:ahLst/>
              <a:cxnLst/>
              <a:rect l="l" t="t" r="r" b="b"/>
              <a:pathLst>
                <a:path w="1580515" h="276225">
                  <a:moveTo>
                    <a:pt x="0" y="275844"/>
                  </a:moveTo>
                  <a:lnTo>
                    <a:pt x="1580387" y="275844"/>
                  </a:lnTo>
                  <a:lnTo>
                    <a:pt x="1580387" y="0"/>
                  </a:lnTo>
                  <a:lnTo>
                    <a:pt x="0" y="0"/>
                  </a:lnTo>
                  <a:lnTo>
                    <a:pt x="0" y="275844"/>
                  </a:lnTo>
                  <a:close/>
                </a:path>
              </a:pathLst>
            </a:custGeom>
            <a:ln w="6096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833047" y="2980876"/>
            <a:ext cx="332257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PE" dirty="0"/>
              <a:t>De control externo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76612" y="2407252"/>
            <a:ext cx="2832531" cy="2956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833157" y="2407252"/>
            <a:ext cx="2758057" cy="269304"/>
          </a:xfrm>
          <a:prstGeom prst="rect">
            <a:avLst/>
          </a:prstGeom>
          <a:ln w="6096">
            <a:solidFill>
              <a:srgbClr val="5B9BD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73050">
              <a:lnSpc>
                <a:spcPts val="2100"/>
              </a:lnSpc>
            </a:pPr>
            <a:r>
              <a:rPr lang="es-PE" dirty="0"/>
              <a:t>Formativos</a:t>
            </a:r>
            <a:endParaRPr sz="1800" dirty="0">
              <a:latin typeface="Arial MT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192017" y="2504948"/>
            <a:ext cx="4643755" cy="1735455"/>
            <a:chOff x="3192017" y="2504948"/>
            <a:chExt cx="4643755" cy="1735455"/>
          </a:xfrm>
        </p:grpSpPr>
        <p:sp>
          <p:nvSpPr>
            <p:cNvPr id="15" name="object 15"/>
            <p:cNvSpPr/>
            <p:nvPr/>
          </p:nvSpPr>
          <p:spPr>
            <a:xfrm>
              <a:off x="3192018" y="2504947"/>
              <a:ext cx="4643755" cy="1735455"/>
            </a:xfrm>
            <a:custGeom>
              <a:avLst/>
              <a:gdLst/>
              <a:ahLst/>
              <a:cxnLst/>
              <a:rect l="l" t="t" r="r" b="b"/>
              <a:pathLst>
                <a:path w="4643755" h="1735454">
                  <a:moveTo>
                    <a:pt x="1206119" y="443230"/>
                  </a:moveTo>
                  <a:lnTo>
                    <a:pt x="1109980" y="429768"/>
                  </a:lnTo>
                  <a:lnTo>
                    <a:pt x="1119212" y="457225"/>
                  </a:lnTo>
                  <a:lnTo>
                    <a:pt x="0" y="834263"/>
                  </a:lnTo>
                  <a:lnTo>
                    <a:pt x="9144" y="861822"/>
                  </a:lnTo>
                  <a:lnTo>
                    <a:pt x="1128445" y="484670"/>
                  </a:lnTo>
                  <a:lnTo>
                    <a:pt x="1137666" y="512064"/>
                  </a:lnTo>
                  <a:lnTo>
                    <a:pt x="1196771" y="452628"/>
                  </a:lnTo>
                  <a:lnTo>
                    <a:pt x="1206119" y="443230"/>
                  </a:lnTo>
                  <a:close/>
                </a:path>
                <a:path w="4643755" h="1735454">
                  <a:moveTo>
                    <a:pt x="1526159" y="1735074"/>
                  </a:moveTo>
                  <a:lnTo>
                    <a:pt x="1511007" y="1713484"/>
                  </a:lnTo>
                  <a:lnTo>
                    <a:pt x="1470406" y="1655572"/>
                  </a:lnTo>
                  <a:lnTo>
                    <a:pt x="1456639" y="1681073"/>
                  </a:lnTo>
                  <a:lnTo>
                    <a:pt x="19050" y="904494"/>
                  </a:lnTo>
                  <a:lnTo>
                    <a:pt x="5334" y="929894"/>
                  </a:lnTo>
                  <a:lnTo>
                    <a:pt x="1442834" y="1706626"/>
                  </a:lnTo>
                  <a:lnTo>
                    <a:pt x="1429131" y="1732026"/>
                  </a:lnTo>
                  <a:lnTo>
                    <a:pt x="1526159" y="1735074"/>
                  </a:lnTo>
                  <a:close/>
                </a:path>
                <a:path w="4643755" h="1735454">
                  <a:moveTo>
                    <a:pt x="4585462" y="681609"/>
                  </a:moveTo>
                  <a:lnTo>
                    <a:pt x="4581182" y="677926"/>
                  </a:lnTo>
                  <a:lnTo>
                    <a:pt x="4511929" y="618236"/>
                  </a:lnTo>
                  <a:lnTo>
                    <a:pt x="4504804" y="646328"/>
                  </a:lnTo>
                  <a:lnTo>
                    <a:pt x="3540442" y="401967"/>
                  </a:lnTo>
                  <a:lnTo>
                    <a:pt x="4473372" y="54317"/>
                  </a:lnTo>
                  <a:lnTo>
                    <a:pt x="4483481" y="81407"/>
                  </a:lnTo>
                  <a:lnTo>
                    <a:pt x="4538751" y="22098"/>
                  </a:lnTo>
                  <a:lnTo>
                    <a:pt x="4549648" y="10414"/>
                  </a:lnTo>
                  <a:lnTo>
                    <a:pt x="4453128" y="0"/>
                  </a:lnTo>
                  <a:lnTo>
                    <a:pt x="4463237" y="27139"/>
                  </a:lnTo>
                  <a:lnTo>
                    <a:pt x="3491179" y="389470"/>
                  </a:lnTo>
                  <a:lnTo>
                    <a:pt x="3443224" y="377317"/>
                  </a:lnTo>
                  <a:lnTo>
                    <a:pt x="3436112" y="405511"/>
                  </a:lnTo>
                  <a:lnTo>
                    <a:pt x="3443274" y="407327"/>
                  </a:lnTo>
                  <a:lnTo>
                    <a:pt x="3417824" y="416814"/>
                  </a:lnTo>
                  <a:lnTo>
                    <a:pt x="3427984" y="443865"/>
                  </a:lnTo>
                  <a:lnTo>
                    <a:pt x="3492538" y="419811"/>
                  </a:lnTo>
                  <a:lnTo>
                    <a:pt x="4497692" y="674395"/>
                  </a:lnTo>
                  <a:lnTo>
                    <a:pt x="4490593" y="702437"/>
                  </a:lnTo>
                  <a:lnTo>
                    <a:pt x="4585462" y="681609"/>
                  </a:lnTo>
                  <a:close/>
                </a:path>
                <a:path w="4643755" h="1735454">
                  <a:moveTo>
                    <a:pt x="4643501" y="1355090"/>
                  </a:moveTo>
                  <a:lnTo>
                    <a:pt x="4627702" y="1322451"/>
                  </a:lnTo>
                  <a:lnTo>
                    <a:pt x="4601210" y="1267714"/>
                  </a:lnTo>
                  <a:lnTo>
                    <a:pt x="4583481" y="1290751"/>
                  </a:lnTo>
                  <a:lnTo>
                    <a:pt x="3466719" y="431800"/>
                  </a:lnTo>
                  <a:lnTo>
                    <a:pt x="3449053" y="454660"/>
                  </a:lnTo>
                  <a:lnTo>
                    <a:pt x="4565866" y="1313649"/>
                  </a:lnTo>
                  <a:lnTo>
                    <a:pt x="4548251" y="1336548"/>
                  </a:lnTo>
                  <a:lnTo>
                    <a:pt x="4643501" y="135509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96739" y="2625852"/>
              <a:ext cx="2234184" cy="539496"/>
            </a:xfrm>
            <a:prstGeom prst="rect">
              <a:avLst/>
            </a:prstGeom>
          </p:spPr>
        </p:pic>
      </p:grpSp>
      <p:sp>
        <p:nvSpPr>
          <p:cNvPr id="17" name="object 17" descr="$PPTXTitle"/>
          <p:cNvSpPr txBox="1">
            <a:spLocks noGrp="1"/>
          </p:cNvSpPr>
          <p:nvPr>
            <p:ph type="title"/>
          </p:nvPr>
        </p:nvSpPr>
        <p:spPr>
          <a:xfrm>
            <a:off x="504240" y="67818"/>
            <a:ext cx="64230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0000"/>
                </a:solidFill>
              </a:rPr>
              <a:t>R</a:t>
            </a:r>
            <a:r>
              <a:rPr lang="es-ES" sz="1800" dirty="0">
                <a:solidFill>
                  <a:srgbClr val="000000"/>
                </a:solidFill>
              </a:rPr>
              <a:t>5</a:t>
            </a:r>
            <a:r>
              <a:rPr sz="1800" spc="-25" dirty="0">
                <a:solidFill>
                  <a:srgbClr val="000000"/>
                </a:solidFill>
              </a:rPr>
              <a:t> </a:t>
            </a:r>
            <a:r>
              <a:rPr sz="1800" b="0" dirty="0">
                <a:solidFill>
                  <a:srgbClr val="000000"/>
                </a:solidFill>
                <a:latin typeface="Arial MT"/>
                <a:cs typeface="Arial MT"/>
              </a:rPr>
              <a:t>Regula positivamente</a:t>
            </a:r>
            <a:r>
              <a:rPr sz="1800" b="0" spc="1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800" b="0" dirty="0">
                <a:solidFill>
                  <a:srgbClr val="000000"/>
                </a:solidFill>
                <a:latin typeface="Arial MT"/>
                <a:cs typeface="Arial MT"/>
              </a:rPr>
              <a:t>el</a:t>
            </a:r>
            <a:r>
              <a:rPr sz="1800" b="0" spc="-2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800" b="0" dirty="0">
                <a:solidFill>
                  <a:srgbClr val="000000"/>
                </a:solidFill>
                <a:latin typeface="Arial MT"/>
                <a:cs typeface="Arial MT"/>
              </a:rPr>
              <a:t>comportamiento</a:t>
            </a:r>
            <a:r>
              <a:rPr sz="1800" b="0" spc="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800" b="0" dirty="0">
                <a:solidFill>
                  <a:srgbClr val="000000"/>
                </a:solidFill>
                <a:latin typeface="Arial MT"/>
                <a:cs typeface="Arial MT"/>
              </a:rPr>
              <a:t>de</a:t>
            </a:r>
            <a:r>
              <a:rPr sz="1800" b="0" spc="-2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800" b="0" dirty="0">
                <a:solidFill>
                  <a:srgbClr val="000000"/>
                </a:solidFill>
                <a:latin typeface="Arial MT"/>
                <a:cs typeface="Arial MT"/>
              </a:rPr>
              <a:t>los</a:t>
            </a:r>
            <a:r>
              <a:rPr sz="1800" b="0" spc="-1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800" b="0" spc="-10" dirty="0">
                <a:solidFill>
                  <a:srgbClr val="000000"/>
                </a:solidFill>
                <a:latin typeface="Arial MT"/>
                <a:cs typeface="Arial MT"/>
              </a:rPr>
              <a:t>estudiantes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xfrm>
            <a:off x="11053318" y="6446122"/>
            <a:ext cx="2597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38100">
              <a:lnSpc>
                <a:spcPts val="1425"/>
              </a:lnSpc>
            </a:pPr>
            <a:fld id="{81D60167-4931-47E6-BA6A-407CBD079E47}" type="slidenum">
              <a:rPr lang="es-PE" spc="-25" smtClean="0"/>
              <a:pPr marL="38100">
                <a:lnSpc>
                  <a:spcPts val="1425"/>
                </a:lnSpc>
              </a:pPr>
              <a:t>20</a:t>
            </a:fld>
            <a:endParaRPr spc="-25" dirty="0"/>
          </a:p>
        </p:txBody>
      </p:sp>
      <p:sp>
        <p:nvSpPr>
          <p:cNvPr id="18" name="object 18"/>
          <p:cNvSpPr txBox="1"/>
          <p:nvPr/>
        </p:nvSpPr>
        <p:spPr>
          <a:xfrm>
            <a:off x="714248" y="667892"/>
            <a:ext cx="49568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90620" algn="l"/>
              </a:tabLst>
            </a:pPr>
            <a:r>
              <a:rPr sz="2400" spc="-10" dirty="0">
                <a:solidFill>
                  <a:srgbClr val="FF0000"/>
                </a:solidFill>
                <a:latin typeface="Arial MT"/>
                <a:cs typeface="Arial MT"/>
              </a:rPr>
              <a:t>Nombre</a:t>
            </a:r>
            <a:r>
              <a:rPr sz="240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2400" spc="-10" dirty="0">
                <a:solidFill>
                  <a:srgbClr val="FF0000"/>
                </a:solidFill>
                <a:latin typeface="Arial MT"/>
                <a:cs typeface="Arial MT"/>
              </a:rPr>
              <a:t>Aspectos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33157" y="667892"/>
            <a:ext cx="245384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spc="-10" dirty="0">
                <a:solidFill>
                  <a:srgbClr val="FF0000"/>
                </a:solidFill>
                <a:latin typeface="Arial MT"/>
                <a:cs typeface="Arial MT"/>
              </a:rPr>
              <a:t>Manifestaciones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96740" y="2625851"/>
            <a:ext cx="2234565" cy="539750"/>
          </a:xfrm>
          <a:prstGeom prst="rect">
            <a:avLst/>
          </a:prstGeom>
          <a:ln w="6096">
            <a:solidFill>
              <a:srgbClr val="EC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1905"/>
              </a:lnSpc>
            </a:pPr>
            <a:r>
              <a:rPr sz="1800" b="1" dirty="0">
                <a:latin typeface="Arial"/>
                <a:cs typeface="Arial"/>
              </a:rPr>
              <a:t>TIPOS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DE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55"/>
              </a:spcBef>
            </a:pPr>
            <a:r>
              <a:rPr sz="1800" b="1" spc="-10" dirty="0">
                <a:latin typeface="Arial"/>
                <a:cs typeface="Arial"/>
              </a:rPr>
              <a:t>MECANISMOS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B9F9450-C0E3-4000-BE49-D60BD7B6AD76}"/>
              </a:ext>
            </a:extLst>
          </p:cNvPr>
          <p:cNvSpPr txBox="1"/>
          <p:nvPr/>
        </p:nvSpPr>
        <p:spPr>
          <a:xfrm>
            <a:off x="7776612" y="4538250"/>
            <a:ext cx="4185265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dirty="0"/>
              <a:t>La sesión se desarrolle sin grandes o frecuentes interrupciones, quiebres de normas o contratiempos</a:t>
            </a:r>
            <a:endParaRPr lang="es-PE" dirty="0"/>
          </a:p>
        </p:txBody>
      </p: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777E7344-0E38-49BA-80A2-9154A361298C}"/>
              </a:ext>
            </a:extLst>
          </p:cNvPr>
          <p:cNvCxnSpPr>
            <a:stCxn id="5" idx="3"/>
            <a:endCxn id="23" idx="1"/>
          </p:cNvCxnSpPr>
          <p:nvPr/>
        </p:nvCxnSpPr>
        <p:spPr>
          <a:xfrm>
            <a:off x="6310883" y="4238371"/>
            <a:ext cx="1465729" cy="7615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2762" y="766698"/>
            <a:ext cx="9697720" cy="5074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Tipos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mecanismos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que</a:t>
            </a:r>
            <a:r>
              <a:rPr sz="1800" spc="47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emplea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docente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para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regular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comportamiento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y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promover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respeto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las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normas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convivencia en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aula.</a:t>
            </a:r>
            <a:endParaRPr sz="1800">
              <a:latin typeface="Arial MT"/>
              <a:cs typeface="Arial MT"/>
            </a:endParaRPr>
          </a:p>
          <a:p>
            <a:pPr marL="756285" marR="19050" indent="-287020">
              <a:lnSpc>
                <a:spcPct val="100000"/>
              </a:lnSpc>
              <a:buChar char="•"/>
              <a:tabLst>
                <a:tab pos="756285" algn="l"/>
              </a:tabLst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Positivos: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autorregulación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del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comportamiento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través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10" dirty="0">
                <a:latin typeface="Arial MT"/>
                <a:cs typeface="Arial MT"/>
              </a:rPr>
              <a:t> reflexión </a:t>
            </a:r>
            <a:r>
              <a:rPr sz="1800" dirty="0">
                <a:latin typeface="Arial MT"/>
                <a:cs typeface="Arial MT"/>
              </a:rPr>
              <a:t>sobre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utilidad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sentido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 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convivencia,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reforzamiento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social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positivo </a:t>
            </a:r>
            <a:r>
              <a:rPr sz="1800" dirty="0">
                <a:latin typeface="Arial MT"/>
                <a:cs typeface="Arial MT"/>
              </a:rPr>
              <a:t>al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buen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comportamiento,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establecimiento oportuno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normas,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entre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otros.</a:t>
            </a:r>
            <a:endParaRPr sz="1800">
              <a:latin typeface="Arial MT"/>
              <a:cs typeface="Arial MT"/>
            </a:endParaRPr>
          </a:p>
          <a:p>
            <a:pPr marL="756285" marR="209550" indent="-287020">
              <a:lnSpc>
                <a:spcPct val="100000"/>
              </a:lnSpc>
              <a:buChar char="•"/>
              <a:tabLst>
                <a:tab pos="756285" algn="l"/>
              </a:tabLst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Negativos: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cumplimiento de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pero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centrando la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atención</a:t>
            </a:r>
            <a:r>
              <a:rPr sz="1800" spc="47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</a:t>
            </a:r>
            <a:r>
              <a:rPr sz="1800" spc="-25" dirty="0">
                <a:latin typeface="Arial MT"/>
                <a:cs typeface="Arial MT"/>
              </a:rPr>
              <a:t> el </a:t>
            </a:r>
            <a:r>
              <a:rPr sz="1800" dirty="0">
                <a:latin typeface="Arial MT"/>
                <a:cs typeface="Arial MT"/>
              </a:rPr>
              <a:t>comportamiento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negativo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advirtiendo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sobre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sanciones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conllevan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dando </a:t>
            </a:r>
            <a:r>
              <a:rPr sz="1800" dirty="0">
                <a:latin typeface="Arial MT"/>
                <a:cs typeface="Arial MT"/>
              </a:rPr>
              <a:t>órdenes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forma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impositiva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controlando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limitando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excesivamente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actuar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los </a:t>
            </a:r>
            <a:r>
              <a:rPr sz="1800" dirty="0">
                <a:latin typeface="Arial MT"/>
                <a:cs typeface="Arial MT"/>
              </a:rPr>
              <a:t>estudiantes,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entre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otros.</a:t>
            </a:r>
            <a:endParaRPr sz="1800">
              <a:latin typeface="Arial MT"/>
              <a:cs typeface="Arial MT"/>
            </a:endParaRPr>
          </a:p>
          <a:p>
            <a:pPr marL="756285" marR="538480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756285" algn="l"/>
              </a:tabLst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3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maltrato: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Promueve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el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cumplimiento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 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través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aplicación</a:t>
            </a:r>
            <a:r>
              <a:rPr sz="1800" spc="49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de </a:t>
            </a:r>
            <a:r>
              <a:rPr sz="1800" dirty="0">
                <a:latin typeface="Arial MT"/>
                <a:cs typeface="Arial MT"/>
              </a:rPr>
              <a:t>medidas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extremas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que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atemorizan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a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estudiantes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dañan su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autoestima.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55"/>
              </a:spcBef>
              <a:buClr>
                <a:srgbClr val="FF0000"/>
              </a:buClr>
              <a:buFont typeface="Arial MT"/>
              <a:buChar char="•"/>
            </a:pPr>
            <a:endParaRPr sz="1800">
              <a:latin typeface="Arial MT"/>
              <a:cs typeface="Arial MT"/>
            </a:endParaRPr>
          </a:p>
          <a:p>
            <a:pPr marL="389255" marR="5080">
              <a:lnSpc>
                <a:spcPct val="100000"/>
              </a:lnSpc>
            </a:pP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Eficacia</a:t>
            </a:r>
            <a:r>
              <a:rPr sz="1800" spc="-4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con</a:t>
            </a:r>
            <a:r>
              <a:rPr sz="1800" spc="-3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que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docente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implementa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</a:t>
            </a:r>
            <a:r>
              <a:rPr sz="1800" spc="-3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mecanismos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para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regular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comportamiento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de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los</a:t>
            </a:r>
            <a:r>
              <a:rPr sz="1800" spc="-1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estudiantes,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lo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que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se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traduce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en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la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mayor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o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menor continuidad</a:t>
            </a:r>
            <a:r>
              <a:rPr sz="1800" spc="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en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el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desarrollo</a:t>
            </a:r>
            <a:r>
              <a:rPr sz="1800" spc="1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FF0000"/>
                </a:solidFill>
                <a:latin typeface="Arial MT"/>
                <a:cs typeface="Arial MT"/>
              </a:rPr>
              <a:t>de</a:t>
            </a:r>
            <a:r>
              <a:rPr sz="1800" spc="-20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spc="-25" dirty="0">
                <a:solidFill>
                  <a:srgbClr val="FF0000"/>
                </a:solidFill>
                <a:latin typeface="Arial MT"/>
                <a:cs typeface="Arial MT"/>
              </a:rPr>
              <a:t>la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sesión.</a:t>
            </a:r>
            <a:endParaRPr sz="1800">
              <a:latin typeface="Arial MT"/>
              <a:cs typeface="Arial MT"/>
            </a:endParaRPr>
          </a:p>
          <a:p>
            <a:pPr marL="1132840" lvl="1" indent="-286385">
              <a:lnSpc>
                <a:spcPct val="100000"/>
              </a:lnSpc>
              <a:spcBef>
                <a:spcPts val="5"/>
              </a:spcBef>
              <a:buChar char="•"/>
              <a:tabLst>
                <a:tab pos="1132840" algn="l"/>
              </a:tabLst>
            </a:pPr>
            <a:r>
              <a:rPr sz="1800" dirty="0">
                <a:latin typeface="Arial MT"/>
                <a:cs typeface="Arial MT"/>
              </a:rPr>
              <a:t>Los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estudiantes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muestran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tener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incorporadas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las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convivencia.</a:t>
            </a:r>
            <a:endParaRPr sz="1800">
              <a:latin typeface="Arial MT"/>
              <a:cs typeface="Arial MT"/>
            </a:endParaRPr>
          </a:p>
          <a:p>
            <a:pPr marL="1132840" marR="128270" lvl="1" indent="-287020">
              <a:lnSpc>
                <a:spcPct val="100000"/>
              </a:lnSpc>
              <a:buChar char="•"/>
              <a:tabLst>
                <a:tab pos="1132840" algn="l"/>
              </a:tabLst>
            </a:pPr>
            <a:r>
              <a:rPr sz="1800" dirty="0">
                <a:latin typeface="Arial MT"/>
                <a:cs typeface="Arial MT"/>
              </a:rPr>
              <a:t>La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sesión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se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desarrolla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forma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continua, sin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grandes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frecuentes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interrupciones, </a:t>
            </a:r>
            <a:r>
              <a:rPr sz="1800" dirty="0">
                <a:latin typeface="Arial MT"/>
                <a:cs typeface="Arial MT"/>
              </a:rPr>
              <a:t>quiebres de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normas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o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contratiempo.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1283" y="375284"/>
            <a:ext cx="7267575" cy="4293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0000"/>
                </a:solidFill>
                <a:latin typeface="Arial"/>
                <a:cs typeface="Arial"/>
              </a:rPr>
              <a:t>NIVELES: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Nivel</a:t>
            </a:r>
            <a:r>
              <a:rPr sz="2000" b="1" spc="-25" dirty="0">
                <a:solidFill>
                  <a:srgbClr val="FF0000"/>
                </a:solidFill>
                <a:latin typeface="Arial"/>
                <a:cs typeface="Arial"/>
              </a:rPr>
              <a:t> IV</a:t>
            </a:r>
            <a:endParaRPr sz="2000">
              <a:latin typeface="Arial"/>
              <a:cs typeface="Arial"/>
            </a:endParaRPr>
          </a:p>
          <a:p>
            <a:pPr marL="495300" indent="-482600">
              <a:lnSpc>
                <a:spcPct val="100000"/>
              </a:lnSpc>
              <a:buChar char="•"/>
              <a:tabLst>
                <a:tab pos="495300" algn="l"/>
              </a:tabLst>
            </a:pPr>
            <a:r>
              <a:rPr sz="2000" dirty="0">
                <a:latin typeface="Arial MT"/>
                <a:cs typeface="Arial MT"/>
              </a:rPr>
              <a:t>Siempre</a:t>
            </a:r>
            <a:r>
              <a:rPr sz="2000" spc="-2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mecanismos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positivos.</a:t>
            </a:r>
            <a:endParaRPr sz="20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spc="-45" dirty="0">
                <a:latin typeface="Arial MT"/>
                <a:cs typeface="Arial MT"/>
              </a:rPr>
              <a:t>Toda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la</a:t>
            </a:r>
            <a:r>
              <a:rPr sz="2000" spc="-1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sesión</a:t>
            </a:r>
            <a:r>
              <a:rPr sz="2000" spc="-4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</a:t>
            </a:r>
            <a:r>
              <a:rPr sz="2000" spc="-3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desarrolla</a:t>
            </a:r>
            <a:r>
              <a:rPr sz="2000" spc="-4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en</a:t>
            </a:r>
            <a:r>
              <a:rPr sz="2000" spc="-3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forma</a:t>
            </a:r>
            <a:r>
              <a:rPr sz="2000" spc="-50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continua.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Nivel</a:t>
            </a:r>
            <a:r>
              <a:rPr sz="20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FF0000"/>
                </a:solidFill>
                <a:latin typeface="Arial"/>
                <a:cs typeface="Arial"/>
              </a:rPr>
              <a:t>III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Predominancia</a:t>
            </a:r>
            <a:r>
              <a:rPr sz="2000" spc="-5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los</a:t>
            </a:r>
            <a:r>
              <a:rPr sz="2000" spc="-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mecanismos</a:t>
            </a:r>
            <a:r>
              <a:rPr sz="2000" spc="-60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positivos</a:t>
            </a:r>
            <a:endParaRPr sz="20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La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mayor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parte</a:t>
            </a:r>
            <a:r>
              <a:rPr sz="2000" spc="-4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-15" dirty="0">
                <a:latin typeface="Arial MT"/>
                <a:cs typeface="Arial MT"/>
              </a:rPr>
              <a:t>  </a:t>
            </a:r>
            <a:r>
              <a:rPr sz="2000" dirty="0">
                <a:latin typeface="Arial MT"/>
                <a:cs typeface="Arial MT"/>
              </a:rPr>
              <a:t>la sesión</a:t>
            </a:r>
            <a:r>
              <a:rPr sz="2000" spc="-3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desarrolla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en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forma</a:t>
            </a:r>
            <a:r>
              <a:rPr sz="2000" spc="-2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continua.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Nivel</a:t>
            </a:r>
            <a:r>
              <a:rPr sz="2000" b="1" spc="-25" dirty="0">
                <a:solidFill>
                  <a:srgbClr val="FF0000"/>
                </a:solidFill>
                <a:latin typeface="Arial"/>
                <a:cs typeface="Arial"/>
              </a:rPr>
              <a:t> II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Predominancia</a:t>
            </a:r>
            <a:r>
              <a:rPr sz="2000" spc="49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los mecanismos</a:t>
            </a:r>
            <a:r>
              <a:rPr sz="2000" spc="-5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positivos.</a:t>
            </a:r>
            <a:endParaRPr sz="20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La</a:t>
            </a:r>
            <a:r>
              <a:rPr sz="2000" spc="-2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mayor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parte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-15" dirty="0">
                <a:latin typeface="Arial MT"/>
                <a:cs typeface="Arial MT"/>
              </a:rPr>
              <a:t>  </a:t>
            </a:r>
            <a:r>
              <a:rPr sz="2000" dirty="0">
                <a:latin typeface="Arial MT"/>
                <a:cs typeface="Arial MT"/>
              </a:rPr>
              <a:t>la sesión</a:t>
            </a:r>
            <a:r>
              <a:rPr sz="2000" spc="-3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</a:t>
            </a:r>
            <a:r>
              <a:rPr sz="2000" spc="-1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desarrolla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en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forma</a:t>
            </a:r>
            <a:r>
              <a:rPr sz="2000" spc="-30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continua.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50" dirty="0">
                <a:latin typeface="Arial MT"/>
                <a:cs typeface="Arial MT"/>
              </a:rPr>
              <a:t>Ó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Predominancia</a:t>
            </a:r>
            <a:r>
              <a:rPr sz="2000" spc="49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los</a:t>
            </a:r>
            <a:r>
              <a:rPr sz="2000" spc="-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mecanismos</a:t>
            </a:r>
            <a:r>
              <a:rPr sz="2000" spc="-4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negativos.</a:t>
            </a:r>
            <a:endParaRPr sz="2000">
              <a:latin typeface="Arial MT"/>
              <a:cs typeface="Arial MT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</a:tabLst>
            </a:pPr>
            <a:r>
              <a:rPr sz="2000" dirty="0">
                <a:latin typeface="Arial MT"/>
                <a:cs typeface="Arial MT"/>
              </a:rPr>
              <a:t>La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mayor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parte</a:t>
            </a:r>
            <a:r>
              <a:rPr sz="2000" spc="-4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-15" dirty="0">
                <a:latin typeface="Arial MT"/>
                <a:cs typeface="Arial MT"/>
              </a:rPr>
              <a:t>  </a:t>
            </a:r>
            <a:r>
              <a:rPr sz="2000" dirty="0">
                <a:latin typeface="Arial MT"/>
                <a:cs typeface="Arial MT"/>
              </a:rPr>
              <a:t>la</a:t>
            </a:r>
            <a:r>
              <a:rPr sz="2000" spc="-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sesión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se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desarrolla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en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forma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continua.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FF61106-13E3-4848-BF13-424471100122}"/>
              </a:ext>
            </a:extLst>
          </p:cNvPr>
          <p:cNvSpPr txBox="1"/>
          <p:nvPr/>
        </p:nvSpPr>
        <p:spPr>
          <a:xfrm>
            <a:off x="974785" y="1583273"/>
            <a:ext cx="766888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RESULTADOS DEL MONITOREO</a:t>
            </a:r>
            <a:r>
              <a:rPr lang="es-ES" sz="4400" b="1" spc="-25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</a:t>
            </a:r>
            <a:r>
              <a:rPr lang="es-ES" sz="4400" b="1" spc="-3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ACOMPAÑAMIENTO</a:t>
            </a:r>
            <a:r>
              <a:rPr lang="es-ES" sz="4400" b="1" spc="-2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</a:t>
            </a:r>
            <a:r>
              <a:rPr lang="es-ES" sz="4400" b="1" spc="-35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DESEMPEÑO</a:t>
            </a:r>
            <a:r>
              <a:rPr lang="es-ES" sz="4400" b="1" spc="-1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DOCENTE</a:t>
            </a:r>
            <a:r>
              <a:rPr lang="es-ES" sz="4400" b="1" spc="1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es-ES" sz="4400" b="1" spc="-3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MADD</a:t>
            </a:r>
            <a:r>
              <a:rPr lang="es-ES" sz="4400" b="1" spc="-2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5C</a:t>
            </a:r>
            <a:r>
              <a:rPr lang="es-ES" sz="4400" b="1" spc="5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4400" b="1" spc="-2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2026- UGEL HUARAZ </a:t>
            </a:r>
            <a:endParaRPr lang="es-PE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314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A024FBE-D2B4-43F0-8A06-849A964A998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2963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E44902E-806A-4470-BF78-7F89967FF49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4135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EF6DE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46501" y="121135"/>
            <a:ext cx="8858861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48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480713"/>
            <a:ext cx="6760103" cy="120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71620" y="2415918"/>
            <a:ext cx="1316797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529978"/>
            <a:ext cx="6760103" cy="2149886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348884" y="3856303"/>
            <a:ext cx="2149886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9769" y="2811875"/>
            <a:ext cx="3595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600" b="1" dirty="0">
                <a:solidFill>
                  <a:srgbClr val="ED7D31"/>
                </a:solidFill>
                <a:cs typeface="Arial" pitchFamily="34" charset="0"/>
              </a:rPr>
              <a:t>Muestra y Distribución por Nivel Educativo</a:t>
            </a:r>
            <a:endParaRPr lang="es-PE" altLang="ko-KR" sz="36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Se registró la participación de 1,588 docentes monitoreados a nivel UGEL. La cobertura concentró la mayor representatividad en el nivel Secundaria con 750 docentes y Primaria con 581 docentes, seguidos del nivel Inicial (Jardín) con 232 docentes. Los niveles de Educación Básica Alternativa (EBA) y Básica Especial (EBE) mantuvieron una baja o nula participación registrada en la muestra.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082433" y="2682066"/>
            <a:ext cx="57285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sz="2000" b="1" dirty="0">
                <a:solidFill>
                  <a:prstClr val="white"/>
                </a:solidFill>
                <a:cs typeface="Arial" pitchFamily="34" charset="0"/>
              </a:rPr>
              <a:t>Observación Global (Escala Obtenida):</a:t>
            </a:r>
            <a:endParaRPr lang="es-MX" altLang="ko-KR" sz="20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838031" y="3721317"/>
            <a:ext cx="566313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En la escala consolidada de observación en aula sobre 1,402 docentes procesados, el 100% de la muestra global se ubica en un nivel "SATISFACTORIO", alcanzando un puntaje promedio global de 16,29. </a:t>
            </a:r>
          </a:p>
        </p:txBody>
      </p:sp>
    </p:spTree>
    <p:extLst>
      <p:ext uri="{BB962C8B-B14F-4D97-AF65-F5344CB8AC3E}">
        <p14:creationId xmlns:p14="http://schemas.microsoft.com/office/powerpoint/2010/main" val="3615094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805FC25-FFEB-4B94-B911-9850588B1A3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5460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60169" y="548337"/>
            <a:ext cx="4644676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480713"/>
            <a:ext cx="6760103" cy="1208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71620" y="2415918"/>
            <a:ext cx="1316797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529978"/>
            <a:ext cx="6760103" cy="2149886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348884" y="3856303"/>
            <a:ext cx="2149886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77092" y="2469125"/>
            <a:ext cx="3595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200" b="1" dirty="0">
                <a:solidFill>
                  <a:srgbClr val="ED7D31"/>
                </a:solidFill>
                <a:cs typeface="Arial" pitchFamily="34" charset="0"/>
              </a:rPr>
              <a:t>Rúbrica 1: Involucra activamente a los estudiantes en el proceso de aprendizaje</a:t>
            </a:r>
            <a:endParaRPr lang="es-PE" altLang="ko-KR" sz="32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Un 59,49% (834 docentes) alcanzó el Nivel III (Satisfactorio) y un 31,17% (437 docentes) se situó en el Nivel IV (Destacado). El 8,63% (121 docentes) se encuentra en Nivel II y solo un 0,71% (10 docentes) en Nivel I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12822" y="2428316"/>
            <a:ext cx="6692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Limitantes:Uso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de actividades estandarizadas o repetitivas que no despiertan la motivación intrínseca.  Dificultad para formular preguntas que ayuden al estudiante a comprender el sentido, utilidad e importancia de lo que aprende.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247031" y="3787272"/>
            <a:ext cx="65809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Mejora: Diseñar actividades desafiantes vinculadas al contexto real del estudiante.  Diversificar las estrategias de participación activa e interpelar directamente a los estudiantes que muestran desinterés pasivo o distracción.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1D7C0FB-892E-462E-9B89-2AF2711FCC6B}"/>
              </a:ext>
            </a:extLst>
          </p:cNvPr>
          <p:cNvSpPr txBox="1"/>
          <p:nvPr/>
        </p:nvSpPr>
        <p:spPr>
          <a:xfrm>
            <a:off x="393699" y="5778098"/>
            <a:ext cx="93455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El 90,66% de la plana docente logra enganchar activamente a la mayoría o totalidad de los estudiantes en la dinámica pedagógica. </a:t>
            </a:r>
            <a:endParaRPr lang="es-PE" dirty="0"/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A426D391-C28A-4047-ADDF-209293546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724786"/>
              </p:ext>
            </p:extLst>
          </p:nvPr>
        </p:nvGraphicFramePr>
        <p:xfrm>
          <a:off x="5261844" y="251864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813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028700"/>
            <a:ext cx="11353800" cy="4462016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225" y="390525"/>
            <a:ext cx="4638675" cy="3048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" y="342900"/>
            <a:ext cx="400050" cy="40005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28625" y="1038225"/>
          <a:ext cx="11334749" cy="4442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N°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F172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 Causas o Factores Limitantes (Diagnóstico)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 Oportunidades de Mejora / Sugerencias para Nivel Destacado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369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Planificación expositiva y monótona: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Sesiones centradas en la transmisión del docente, copia de pizarra y baja interacción directiva.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Proyectos y Metodologías Activas: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Aplicar ABP e indagación con desafíos contextualizados al entorno agrícola, socioambiental o comercial de Huaraz y la región.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Desconexión lingüística y cultural: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Enseñanza monolingüe en castellano sin considerar la realidad EIB Quechua en zonas altoandinas.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Estrategias EIB e Interculturales: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Incorporar el diálogo de saberes, recursos del territorio y el uso pedagógico de la lengua materna para afianzar la participación fluida.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Predominio de tareas de bajo reto cognitivo: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Ejercicios memorísticos o de repetición que generan aburrimiento y desinterés temprano.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Sugerencia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Desafíos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Preguntas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Sociocríticas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: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Plantear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problemas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reales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 debate de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posturas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tareas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multinivel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que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activen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el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pensamiento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complejo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la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curiosidad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4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Desconocimiento del propósito de la sesión: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El estudiante realiza actividades en forma mecánica sin comprender el "para qué" aprende.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Sugerencia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Sentido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Utilidad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del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Aprendizaje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: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Promover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que los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estudiantes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expresen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con sus palabras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el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sentido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del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aprendizaje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su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aplicación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en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la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vida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cotidiana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5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Individualismo y pasividad del alumnado: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Escasas oportunidades para el trabajo en equipo, discusión entre pares o roles activos.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Trabajo Cooperativo Estructurado: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Formar equipos heterogéneos con roles rotativos (tándem, rompecabezas) donde la interdependencia positiva sea indispensable.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5370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6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Inacción ante la distracción de estudiantes: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Pasividad del docente cuando detecta alumnos apáticos, rezagados o desconectados.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Reenganche y Apoyo Diferenciado: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Intervenir activamente con preguntas personalizadas, adecuación de ritmos y acompañamiento cercano sin evidenciar al estudiante.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5376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284C7"/>
                          </a:solidFill>
                          <a:latin typeface="Inter"/>
                        </a:rPr>
                        <a:t>7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Uso exclusivo de fichas o libros descontextualizados: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Recursos didácticos planos que no despiertan la motivación intrínseca.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Sugerencia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Recursos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Variados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y </a:t>
                      </a:r>
                      <a:r>
                        <a:rPr sz="1012" b="1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Manipulativos</a:t>
                      </a:r>
                      <a:r>
                        <a:rPr sz="1012" b="1" i="0" u="none" dirty="0">
                          <a:solidFill>
                            <a:srgbClr val="334155"/>
                          </a:solidFill>
                          <a:latin typeface="Inter"/>
                        </a:rPr>
                        <a:t>: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Integrar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material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concreto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, TICs,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elementos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de la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naturaleza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local y material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vivencial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para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enriquecer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 la </a:t>
                      </a:r>
                      <a:r>
                        <a:rPr sz="1012" b="0" i="0" u="none" dirty="0" err="1">
                          <a:solidFill>
                            <a:srgbClr val="334155"/>
                          </a:solidFill>
                          <a:latin typeface="Inter"/>
                        </a:rPr>
                        <a:t>experiencia</a:t>
                      </a:r>
                      <a:r>
                        <a:rPr sz="1012" b="0" i="0" u="none" dirty="0">
                          <a:solidFill>
                            <a:srgbClr val="334155"/>
                          </a:solidFill>
                          <a:latin typeface="Inter"/>
                        </a:rPr>
                        <a:t>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" y="6391275"/>
            <a:ext cx="114300" cy="114300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875" y="447675"/>
            <a:ext cx="190500" cy="190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3450" y="376237"/>
            <a:ext cx="6090917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i="0" u="none">
                <a:solidFill>
                  <a:srgbClr val="0F172A"/>
                </a:solidFill>
                <a:latin typeface="Poppins"/>
              </a:rPr>
              <a:t>Rúbrica 1: Involucra Activamente a los Estudiantes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625" y="1956196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995362" y="1956196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5982592" y="1956196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28625" y="2511325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995362" y="2511325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5982592" y="2511325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28625" y="3066454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995362" y="3066454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5982592" y="3066454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428625" y="3621583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995362" y="3621583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5982592" y="3621583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28625" y="4176712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995362" y="4176712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5982592" y="4176712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428625" y="4911774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995362" y="4911774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5982592" y="4911774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428625" y="5466903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995362" y="5466903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5982592" y="5466903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1" name="Picture 30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712" y="1152525"/>
            <a:ext cx="135284" cy="133350"/>
          </a:xfrm>
          <a:prstGeom prst="rect">
            <a:avLst/>
          </a:prstGeom>
        </p:spPr>
      </p:pic>
      <p:pic>
        <p:nvPicPr>
          <p:cNvPr id="32" name="Picture 31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5942" y="1152525"/>
            <a:ext cx="154334" cy="133350"/>
          </a:xfrm>
          <a:prstGeom prst="rect">
            <a:avLst/>
          </a:prstGeom>
        </p:spPr>
      </p:pic>
      <p:pic>
        <p:nvPicPr>
          <p:cNvPr id="33" name="Picture 32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9662" y="1510605"/>
            <a:ext cx="485775" cy="184695"/>
          </a:xfrm>
          <a:prstGeom prst="rect">
            <a:avLst/>
          </a:prstGeom>
        </p:spPr>
      </p:pic>
      <p:pic>
        <p:nvPicPr>
          <p:cNvPr id="34" name="Picture 33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892" y="1510605"/>
            <a:ext cx="790575" cy="184695"/>
          </a:xfrm>
          <a:prstGeom prst="rect">
            <a:avLst/>
          </a:prstGeom>
        </p:spPr>
      </p:pic>
      <p:pic>
        <p:nvPicPr>
          <p:cNvPr id="35" name="Picture 34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9662" y="2065734"/>
            <a:ext cx="485775" cy="184695"/>
          </a:xfrm>
          <a:prstGeom prst="rect">
            <a:avLst/>
          </a:prstGeom>
        </p:spPr>
      </p:pic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892" y="2065734"/>
            <a:ext cx="790575" cy="184695"/>
          </a:xfrm>
          <a:prstGeom prst="rect">
            <a:avLst/>
          </a:prstGeom>
        </p:spPr>
      </p:pic>
      <p:pic>
        <p:nvPicPr>
          <p:cNvPr id="37" name="Picture 36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9662" y="2620863"/>
            <a:ext cx="485775" cy="184695"/>
          </a:xfrm>
          <a:prstGeom prst="rect">
            <a:avLst/>
          </a:prstGeom>
        </p:spPr>
      </p:pic>
      <p:pic>
        <p:nvPicPr>
          <p:cNvPr id="38" name="Picture 37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6892" y="2620863"/>
            <a:ext cx="790575" cy="184695"/>
          </a:xfrm>
          <a:prstGeom prst="rect">
            <a:avLst/>
          </a:prstGeom>
        </p:spPr>
      </p:pic>
      <p:pic>
        <p:nvPicPr>
          <p:cNvPr id="39" name="Picture 38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09662" y="3175992"/>
            <a:ext cx="485775" cy="184695"/>
          </a:xfrm>
          <a:prstGeom prst="rect">
            <a:avLst/>
          </a:prstGeom>
        </p:spPr>
      </p:pic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892" y="3175992"/>
            <a:ext cx="790575" cy="184695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9662" y="3731121"/>
            <a:ext cx="485775" cy="184695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96892" y="3731121"/>
            <a:ext cx="790575" cy="184695"/>
          </a:xfrm>
          <a:prstGeom prst="rect">
            <a:avLst/>
          </a:prstGeom>
        </p:spPr>
      </p:pic>
      <p:pic>
        <p:nvPicPr>
          <p:cNvPr id="43" name="Picture 42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09662" y="4286250"/>
            <a:ext cx="485775" cy="184695"/>
          </a:xfrm>
          <a:prstGeom prst="rect">
            <a:avLst/>
          </a:prstGeom>
        </p:spPr>
      </p:pic>
      <p:pic>
        <p:nvPicPr>
          <p:cNvPr id="44" name="Picture 43" descr="imag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096892" y="4286250"/>
            <a:ext cx="790575" cy="184695"/>
          </a:xfrm>
          <a:prstGeom prst="rect">
            <a:avLst/>
          </a:prstGeom>
        </p:spPr>
      </p:pic>
      <p:pic>
        <p:nvPicPr>
          <p:cNvPr id="45" name="Picture 44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9662" y="5021312"/>
            <a:ext cx="485775" cy="184695"/>
          </a:xfrm>
          <a:prstGeom prst="rect">
            <a:avLst/>
          </a:prstGeom>
        </p:spPr>
      </p:pic>
      <p:pic>
        <p:nvPicPr>
          <p:cNvPr id="46" name="Picture 45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6892" y="5021312"/>
            <a:ext cx="790575" cy="18469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295650" y="6372225"/>
            <a:ext cx="8477250" cy="1428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1" i="0" u="none" dirty="0">
                <a:solidFill>
                  <a:srgbClr val="0F172A"/>
                </a:solidFill>
                <a:latin typeface="Inter"/>
              </a:rPr>
              <a:t>UGEL Huaraz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•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Área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de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Gestión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Pedagógica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(AGP) Meta Nivel IV: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Mantiene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el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involucramiento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activo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del </a:t>
            </a:r>
            <a:r>
              <a:rPr sz="900" b="1" i="0" u="none" dirty="0">
                <a:solidFill>
                  <a:srgbClr val="0F172A"/>
                </a:solidFill>
                <a:latin typeface="Inter"/>
              </a:rPr>
              <a:t>100% de </a:t>
            </a:r>
            <a:r>
              <a:rPr sz="900" b="1" i="0" u="none" dirty="0" err="1">
                <a:solidFill>
                  <a:srgbClr val="0F172A"/>
                </a:solidFill>
                <a:latin typeface="Inter"/>
              </a:rPr>
              <a:t>estudiantes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durante</a:t>
            </a:r>
            <a:r>
              <a:rPr sz="900" b="0" i="0" u="none" dirty="0">
                <a:solidFill>
                  <a:srgbClr val="64748B"/>
                </a:solidFill>
                <a:latin typeface="Inter Medium"/>
              </a:rPr>
              <a:t> la </a:t>
            </a:r>
            <a:r>
              <a:rPr sz="900" b="0" i="0" u="none" dirty="0" err="1">
                <a:solidFill>
                  <a:srgbClr val="64748B"/>
                </a:solidFill>
                <a:latin typeface="Inter Medium"/>
              </a:rPr>
              <a:t>sesión</a:t>
            </a:r>
            <a:endParaRPr sz="900" b="0" i="0" u="none" dirty="0">
              <a:solidFill>
                <a:srgbClr val="64748B"/>
              </a:solidFill>
              <a:latin typeface="Inter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rgbClr val="81E79C"/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4078800" y="1075091"/>
            <a:ext cx="3464999" cy="9615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Propósito</a:t>
            </a:r>
            <a:r>
              <a:rPr lang="es-ES" sz="5400" dirty="0"/>
              <a:t> </a:t>
            </a:r>
            <a:endParaRPr lang="en-US" sz="5400" dirty="0"/>
          </a:p>
        </p:txBody>
      </p:sp>
      <p:sp>
        <p:nvSpPr>
          <p:cNvPr id="63" name="Rectangle 494">
            <a:extLst>
              <a:ext uri="{FF2B5EF4-FFF2-40B4-BE49-F238E27FC236}">
                <a16:creationId xmlns:a16="http://schemas.microsoft.com/office/drawing/2014/main" id="{F3047F7E-E1C0-4E7B-A667-6E1C22CF1248}"/>
              </a:ext>
            </a:extLst>
          </p:cNvPr>
          <p:cNvSpPr/>
          <p:nvPr/>
        </p:nvSpPr>
        <p:spPr>
          <a:xfrm>
            <a:off x="2832115" y="2318302"/>
            <a:ext cx="9089992" cy="2616007"/>
          </a:xfrm>
          <a:prstGeom prst="rect">
            <a:avLst/>
          </a:prstGeom>
          <a:solidFill>
            <a:srgbClr val="F3FCFF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2800" b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es-ES" sz="2800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Orientar a los directivos de las II.EE. en el diseño e implementación de acciones de acompañamiento pedagógico priorizadas (R2, R3 y R6), basadas en los resultados del MADD 5C 2026, para impulsar la transformación de la práctica en aula y la atención oportuna a la diversidad</a:t>
            </a:r>
            <a:r>
              <a:rPr lang="es-PE" sz="2800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”.</a:t>
            </a:r>
            <a:endParaRPr lang="ko-KR" altLang="en-US" sz="2700" dirty="0">
              <a:solidFill>
                <a:schemeClr val="tx1"/>
              </a:solidFill>
            </a:endParaRPr>
          </a:p>
        </p:txBody>
      </p:sp>
      <p:grpSp>
        <p:nvGrpSpPr>
          <p:cNvPr id="64" name="Group 495">
            <a:extLst>
              <a:ext uri="{FF2B5EF4-FFF2-40B4-BE49-F238E27FC236}">
                <a16:creationId xmlns:a16="http://schemas.microsoft.com/office/drawing/2014/main" id="{5121BE2E-BA3C-41EF-A7FB-7C6F5C4F0A3C}"/>
              </a:ext>
            </a:extLst>
          </p:cNvPr>
          <p:cNvGrpSpPr/>
          <p:nvPr/>
        </p:nvGrpSpPr>
        <p:grpSpPr>
          <a:xfrm>
            <a:off x="171065" y="2318302"/>
            <a:ext cx="2639023" cy="2075184"/>
            <a:chOff x="1342404" y="1890612"/>
            <a:chExt cx="2509515" cy="1049822"/>
          </a:xfrm>
        </p:grpSpPr>
        <p:grpSp>
          <p:nvGrpSpPr>
            <p:cNvPr id="65" name="Group 496">
              <a:extLst>
                <a:ext uri="{FF2B5EF4-FFF2-40B4-BE49-F238E27FC236}">
                  <a16:creationId xmlns:a16="http://schemas.microsoft.com/office/drawing/2014/main" id="{234CC9B1-0A7E-446C-89CB-07179081F27C}"/>
                </a:ext>
              </a:extLst>
            </p:cNvPr>
            <p:cNvGrpSpPr/>
            <p:nvPr/>
          </p:nvGrpSpPr>
          <p:grpSpPr>
            <a:xfrm>
              <a:off x="1342404" y="1890612"/>
              <a:ext cx="2509515" cy="1049822"/>
              <a:chOff x="1822736" y="2564904"/>
              <a:chExt cx="3384376" cy="1415809"/>
            </a:xfrm>
          </p:grpSpPr>
          <p:sp>
            <p:nvSpPr>
              <p:cNvPr id="67" name="Rounded Rectangle 8">
                <a:extLst>
                  <a:ext uri="{FF2B5EF4-FFF2-40B4-BE49-F238E27FC236}">
                    <a16:creationId xmlns:a16="http://schemas.microsoft.com/office/drawing/2014/main" id="{BC2CE7F1-9CE8-42D0-B11D-09FB789C6A94}"/>
                  </a:ext>
                </a:extLst>
              </p:cNvPr>
              <p:cNvSpPr/>
              <p:nvPr/>
            </p:nvSpPr>
            <p:spPr>
              <a:xfrm>
                <a:off x="1822736" y="2564904"/>
                <a:ext cx="3384376" cy="1415808"/>
              </a:xfrm>
              <a:prstGeom prst="roundRect">
                <a:avLst>
                  <a:gd name="adj" fmla="val 1078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  <p:sp>
            <p:nvSpPr>
              <p:cNvPr id="68" name="Rounded Rectangle 9">
                <a:extLst>
                  <a:ext uri="{FF2B5EF4-FFF2-40B4-BE49-F238E27FC236}">
                    <a16:creationId xmlns:a16="http://schemas.microsoft.com/office/drawing/2014/main" id="{B2B65FC9-1D80-4258-8F08-79D5175811F9}"/>
                  </a:ext>
                </a:extLst>
              </p:cNvPr>
              <p:cNvSpPr/>
              <p:nvPr/>
            </p:nvSpPr>
            <p:spPr>
              <a:xfrm flipH="1">
                <a:off x="1822737" y="2575648"/>
                <a:ext cx="1538088" cy="1405065"/>
              </a:xfrm>
              <a:custGeom>
                <a:avLst/>
                <a:gdLst/>
                <a:ahLst/>
                <a:cxnLst/>
                <a:rect l="l" t="t" r="r" b="b"/>
                <a:pathLst>
                  <a:path w="1572775" h="1405065">
                    <a:moveTo>
                      <a:pt x="1473249" y="0"/>
                    </a:moveTo>
                    <a:cubicBezTo>
                      <a:pt x="1531558" y="20642"/>
                      <a:pt x="1572775" y="76505"/>
                      <a:pt x="1572775" y="141994"/>
                    </a:cubicBezTo>
                    <a:lnTo>
                      <a:pt x="1572775" y="1252328"/>
                    </a:lnTo>
                    <a:cubicBezTo>
                      <a:pt x="1572775" y="1336682"/>
                      <a:pt x="1504392" y="1405065"/>
                      <a:pt x="1420038" y="1405065"/>
                    </a:cubicBezTo>
                    <a:lnTo>
                      <a:pt x="0" y="1405065"/>
                    </a:lnTo>
                    <a:cubicBezTo>
                      <a:pt x="768941" y="1317621"/>
                      <a:pt x="1379064" y="735374"/>
                      <a:pt x="147324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2AC00"/>
                  </a:gs>
                  <a:gs pos="94000">
                    <a:schemeClr val="accent4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</p:grpSp>
        <p:sp>
          <p:nvSpPr>
            <p:cNvPr id="66" name="Rectangle 497">
              <a:extLst>
                <a:ext uri="{FF2B5EF4-FFF2-40B4-BE49-F238E27FC236}">
                  <a16:creationId xmlns:a16="http://schemas.microsoft.com/office/drawing/2014/main" id="{4F24AD6A-B5DF-4E66-9806-E8B4034F783B}"/>
                </a:ext>
              </a:extLst>
            </p:cNvPr>
            <p:cNvSpPr/>
            <p:nvPr/>
          </p:nvSpPr>
          <p:spPr>
            <a:xfrm>
              <a:off x="2126988" y="2197511"/>
              <a:ext cx="1029833" cy="4002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sp>
        <p:nvSpPr>
          <p:cNvPr id="70" name="TextBox 501">
            <a:extLst>
              <a:ext uri="{FF2B5EF4-FFF2-40B4-BE49-F238E27FC236}">
                <a16:creationId xmlns:a16="http://schemas.microsoft.com/office/drawing/2014/main" id="{75DDF880-29B6-4028-8BF2-11494025C48A}"/>
              </a:ext>
            </a:extLst>
          </p:cNvPr>
          <p:cNvSpPr txBox="1"/>
          <p:nvPr/>
        </p:nvSpPr>
        <p:spPr>
          <a:xfrm>
            <a:off x="974112" y="3355894"/>
            <a:ext cx="1472872" cy="707886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n-US" altLang="ko-KR" sz="4000" b="1" dirty="0">
                <a:cs typeface="Arial" pitchFamily="34" charset="0"/>
              </a:rPr>
              <a:t>.</a:t>
            </a:r>
            <a:endParaRPr lang="ko-KR" altLang="en-US" sz="4000" b="1" dirty="0">
              <a:cs typeface="Arial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1840189" y="3746588"/>
            <a:ext cx="216447" cy="24469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44010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94D59DE-5D0E-4E9E-ADD1-D54D632D8FC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69311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60169" y="690790"/>
            <a:ext cx="4935405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6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350667"/>
            <a:ext cx="6760103" cy="13383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60833" y="2426705"/>
            <a:ext cx="1338372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744158"/>
            <a:ext cx="6760103" cy="1935705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452606" y="3960025"/>
            <a:ext cx="1942443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71791" y="2621334"/>
            <a:ext cx="3595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200" b="1" dirty="0">
                <a:solidFill>
                  <a:srgbClr val="ED7D31"/>
                </a:solidFill>
                <a:cs typeface="Arial" pitchFamily="34" charset="0"/>
              </a:rPr>
              <a:t>Rúbrica 2 Promueve el razonamiento, la creatividad y/o el pensamiento crítico</a:t>
            </a:r>
            <a:endParaRPr lang="es-PE" altLang="ko-KR" sz="32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Se observa la mayor concentración en el Nivel III con 54,85% (769 docentes) y en Nivel II con 28,96% (406 docentes). Un 12,98% (182 docentes) alcanzó el Nivel IV, mientras que un 3,21% (45 docentes) permanece en el Nivel I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12822" y="2428316"/>
            <a:ext cx="6692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Limitantes:Predominio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de preguntas cerradas, rutinarias o retóricas.  Tendencia del docente a validar únicamente la "respuesta esperada", cortando la exploración de ideas divergentes o la argumentación. 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247031" y="3787272"/>
            <a:ext cx="65809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</a:t>
            </a:r>
            <a:r>
              <a:rPr lang="es-ES" sz="2000" dirty="0" err="1">
                <a:solidFill>
                  <a:prstClr val="black">
                    <a:lumMod val="85000"/>
                    <a:lumOff val="15000"/>
                  </a:prstClr>
                </a:solidFill>
              </a:rPr>
              <a:t>Mejora:Capacitar</a:t>
            </a:r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en metodologías activas (ABP, Estudio de Casos, Aprendizaje Basado en Problemas) que demanden formulación de hipótesis, argumentación y resolución de situaciones complejas.  Promover interacciones pedagógicas con repreguntas continuas para el desarrollo progresivo de ideas.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B085876-D648-4AA1-869E-9655AE9EB1C4}"/>
              </a:ext>
            </a:extLst>
          </p:cNvPr>
          <p:cNvSpPr txBox="1"/>
          <p:nvPr/>
        </p:nvSpPr>
        <p:spPr>
          <a:xfrm>
            <a:off x="111048" y="5749114"/>
            <a:ext cx="119141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Aunque más del 50% logra promover habilidades de orden superior al menos en una ocasión durante la sesión, cerca de un 32% (Nivel I y II) muestra un fuerte predominio del aprendizaje memorístico/reproductivo o intentos fallidos/superficiales por promover el razonamiento. </a:t>
            </a:r>
            <a:endParaRPr lang="es-PE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955E62CE-9D43-4165-B2E5-CF2931CA74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4480"/>
              </p:ext>
            </p:extLst>
          </p:nvPr>
        </p:nvGraphicFramePr>
        <p:xfrm>
          <a:off x="5239604" y="270886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6633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2198FAB-CB37-4BF0-A073-93E8FA9CA0E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694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111048" y="703592"/>
            <a:ext cx="4765446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350667"/>
            <a:ext cx="6760103" cy="13383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60833" y="2426705"/>
            <a:ext cx="1338372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744158"/>
            <a:ext cx="6760103" cy="1935705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452606" y="3960025"/>
            <a:ext cx="1942443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84888" y="2322302"/>
            <a:ext cx="3595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2800" b="1" dirty="0">
                <a:solidFill>
                  <a:srgbClr val="ED7D31"/>
                </a:solidFill>
                <a:cs typeface="Arial" pitchFamily="34" charset="0"/>
              </a:rPr>
              <a:t>Rúbrica 3: Evalúa el progreso de los aprendizajes para retroalimentar a los estudiantes y adecuar su enseñanza</a:t>
            </a:r>
            <a:endParaRPr lang="es-PE" altLang="ko-KR" sz="28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El 59,99% (841 docentes) se ubica en Nivel III, un 23,18% (325 docentes) en Nivel II y un 15,76% (221 docentes) en Nivel IV. Un 1,07% (15 docentes) se ubica en el Nivel I.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12822" y="2428316"/>
            <a:ext cx="6692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Limitantes:Escaso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dominio de preguntas orientadoras que lleven al estudiante a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autorevisar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su error.  Concepción de la evaluación como un control de respuestas correctas e incorrectas, más que como una herramienta formativa de acompañamiento. 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247031" y="3787272"/>
            <a:ext cx="65809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Mejora: Fortalecer la retroalimentación por descubrimiento/reflexión a través del cuestionamiento sistemático frente al error.  Aprovechar las evidencias recogidas durante la sesión para realizar adecuaciones curriculares o metodológicas sobre la marcha.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D0CFC77-EEFD-47F9-A4F2-9B5EEB5175D2}"/>
              </a:ext>
            </a:extLst>
          </p:cNvPr>
          <p:cNvSpPr txBox="1"/>
          <p:nvPr/>
        </p:nvSpPr>
        <p:spPr>
          <a:xfrm>
            <a:off x="111048" y="5845918"/>
            <a:ext cx="111632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El monitoreo activo de la sesión está consolidado, pero prevalece la retroalimentación de tipo descriptiva o adaptativa sobre la retroalimentación por descubrimiento o reflexión (propia del Nivel IV). Un porcentaje significativo aún se limita a la retroalimentación elemental (señalar si está bien/mal o dar la respuesta). </a:t>
            </a:r>
            <a:endParaRPr lang="es-PE" dirty="0"/>
          </a:p>
        </p:txBody>
      </p: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8D9DC0C1-4E1E-4E99-819E-BF517EC62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206174"/>
              </p:ext>
            </p:extLst>
          </p:nvPr>
        </p:nvGraphicFramePr>
        <p:xfrm>
          <a:off x="5239604" y="267382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0369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9DFFEA9-293F-4A06-9CFF-F2F8CD26E6F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77942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86509" y="746761"/>
            <a:ext cx="4696435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350667"/>
            <a:ext cx="6760103" cy="13383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60833" y="2426705"/>
            <a:ext cx="1338372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744158"/>
            <a:ext cx="6760103" cy="1935705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452606" y="3960025"/>
            <a:ext cx="1942443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1048" y="2312995"/>
            <a:ext cx="3595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600" b="1" dirty="0">
                <a:solidFill>
                  <a:srgbClr val="ED7D31"/>
                </a:solidFill>
                <a:cs typeface="Arial" pitchFamily="34" charset="0"/>
              </a:rPr>
              <a:t>Rúbrica 4: Propicia un ambiente de respeto y proximidad</a:t>
            </a:r>
            <a:endParaRPr lang="es-PE" altLang="ko-KR" sz="36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Presenta el desempeño más destacado del estudio. El 54,78% (768 docentes) alcanzó el Nivel IV y un 41,65% (584 docentes) el Nivel III. El Nivel II representa el 3,21% (45 docentes) y el Nivel I solo el 0,36% (5 docentes).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12822" y="2428316"/>
            <a:ext cx="66926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Limitantes: En un grupo reducido persiste la distancia o frialdad afectiva (Nivel II) o la falta de intervención oportuna frente a situaciones de burla o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desrespeto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entre pares.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247031" y="3787272"/>
            <a:ext cx="65809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Mejora: Incorporar activamente la consideración por la perspectiva de los estudiantes (escucha atenta de sus opiniones e intereses).  Mantener la vigilancia sobre el clima de aula para evitar sesgos discriminatorios.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D0CFC77-EEFD-47F9-A4F2-9B5EEB5175D2}"/>
              </a:ext>
            </a:extLst>
          </p:cNvPr>
          <p:cNvSpPr txBox="1"/>
          <p:nvPr/>
        </p:nvSpPr>
        <p:spPr>
          <a:xfrm>
            <a:off x="111048" y="5845918"/>
            <a:ext cx="111632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Más del 96% de la plana docente garantiza interacciones respetuosas, cordiales, cálidas y empáticas en las aulas.</a:t>
            </a:r>
            <a:endParaRPr lang="es-PE" dirty="0"/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FF28A91D-CC2C-4231-81B5-B5734D4F28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8089"/>
              </p:ext>
            </p:extLst>
          </p:nvPr>
        </p:nvGraphicFramePr>
        <p:xfrm>
          <a:off x="5286326" y="237181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784" y="1076045"/>
            <a:ext cx="3030432" cy="47653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4152900"/>
            <a:ext cx="4619625" cy="14097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4152900"/>
            <a:ext cx="4619625" cy="1409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95375" y="1857375"/>
            <a:ext cx="10001250" cy="1143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sz="3600" b="1" i="0" u="none" dirty="0" err="1">
                <a:solidFill>
                  <a:srgbClr val="FFFFFF"/>
                </a:solidFill>
                <a:latin typeface="Poppins"/>
              </a:rPr>
              <a:t>Propicia</a:t>
            </a:r>
            <a:r>
              <a:rPr sz="3600" b="1" i="0" u="none" dirty="0">
                <a:solidFill>
                  <a:srgbClr val="FFFFFF"/>
                </a:solidFill>
                <a:latin typeface="Poppins"/>
              </a:rPr>
              <a:t> un </a:t>
            </a:r>
            <a:r>
              <a:rPr sz="3600" b="1" i="0" u="none" dirty="0" err="1">
                <a:solidFill>
                  <a:srgbClr val="FFFFFF"/>
                </a:solidFill>
                <a:latin typeface="Poppins"/>
              </a:rPr>
              <a:t>ambiente</a:t>
            </a:r>
            <a:r>
              <a:rPr sz="3600" b="1" i="0" u="none" dirty="0">
                <a:solidFill>
                  <a:srgbClr val="FFFFFF"/>
                </a:solidFill>
                <a:latin typeface="Poppins"/>
              </a:rPr>
              <a:t> de </a:t>
            </a:r>
            <a:r>
              <a:rPr sz="3600" b="1" i="0" u="none" dirty="0" err="1">
                <a:solidFill>
                  <a:srgbClr val="FFFFFF"/>
                </a:solidFill>
                <a:latin typeface="Poppins"/>
              </a:rPr>
              <a:t>respeto</a:t>
            </a:r>
            <a:r>
              <a:rPr sz="3600" b="1" i="0" u="none" dirty="0">
                <a:solidFill>
                  <a:srgbClr val="FFFFFF"/>
                </a:solidFill>
                <a:latin typeface="Poppins"/>
              </a:rPr>
              <a:t> y </a:t>
            </a:r>
            <a:r>
              <a:rPr sz="3600" b="1" i="0" u="none" dirty="0" err="1">
                <a:solidFill>
                  <a:srgbClr val="FFFFFF"/>
                </a:solidFill>
                <a:latin typeface="Poppins"/>
              </a:rPr>
              <a:t>proximidad</a:t>
            </a:r>
            <a:endParaRPr sz="3600" b="1" i="0" u="none" dirty="0">
              <a:solidFill>
                <a:srgbClr val="FFFFFF"/>
              </a:solidFill>
              <a:latin typeface="Poppin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7875" y="3152775"/>
            <a:ext cx="8096250" cy="5715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250"/>
              </a:lnSpc>
            </a:pP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Guía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de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análisis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y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oportunidades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de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mejora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para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alcanzar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la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máxima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excelencia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en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la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gestión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del </a:t>
            </a:r>
            <a:r>
              <a:rPr sz="1500" b="1" i="0" u="none" dirty="0" err="1">
                <a:solidFill>
                  <a:schemeClr val="bg1"/>
                </a:solidFill>
                <a:latin typeface="Lato"/>
              </a:rPr>
              <a:t>clima</a:t>
            </a:r>
            <a:r>
              <a:rPr sz="1500" b="1" i="0" u="none" dirty="0">
                <a:solidFill>
                  <a:schemeClr val="bg1"/>
                </a:solidFill>
                <a:latin typeface="Lato"/>
              </a:rPr>
              <a:t> del aula.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134" y="1409700"/>
            <a:ext cx="116234" cy="14287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9725" y="4391025"/>
            <a:ext cx="457200" cy="457200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5100" y="4391025"/>
            <a:ext cx="457200" cy="457200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4975" y="4514850"/>
            <a:ext cx="266700" cy="209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38375" y="4391025"/>
            <a:ext cx="3610451" cy="2762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25" b="1" i="0" u="none">
                <a:solidFill>
                  <a:srgbClr val="FFFFFF"/>
                </a:solidFill>
                <a:latin typeface="Poppins"/>
              </a:rPr>
              <a:t>Trato Respetuoso y Consideración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38375" y="4724400"/>
            <a:ext cx="3438525" cy="6000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Atención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activa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a las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necesidades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intereses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,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interviniendo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proactivamente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ante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cualquier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falta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de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respeto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entre pares.</a:t>
            </a:r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8925" y="4514850"/>
            <a:ext cx="209550" cy="2095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43750" y="4391025"/>
            <a:ext cx="3610451" cy="2762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25" b="1" i="0" u="none" dirty="0" err="1">
                <a:solidFill>
                  <a:srgbClr val="FFFFFF"/>
                </a:solidFill>
                <a:latin typeface="Poppins"/>
              </a:rPr>
              <a:t>Cordialidad</a:t>
            </a:r>
            <a:r>
              <a:rPr sz="1425" b="1" i="0" u="none" dirty="0">
                <a:solidFill>
                  <a:srgbClr val="FFFFFF"/>
                </a:solidFill>
                <a:latin typeface="Poppins"/>
              </a:rPr>
              <a:t>, </a:t>
            </a:r>
            <a:r>
              <a:rPr sz="1425" b="1" i="0" u="none" dirty="0" err="1">
                <a:solidFill>
                  <a:srgbClr val="FFFFFF"/>
                </a:solidFill>
                <a:latin typeface="Poppins"/>
              </a:rPr>
              <a:t>Calidez</a:t>
            </a:r>
            <a:r>
              <a:rPr sz="1425" b="1" i="0" u="none" dirty="0">
                <a:solidFill>
                  <a:srgbClr val="FFFFFF"/>
                </a:solidFill>
                <a:latin typeface="Poppins"/>
              </a:rPr>
              <a:t> y </a:t>
            </a:r>
            <a:r>
              <a:rPr sz="1425" b="1" i="0" u="none" dirty="0" err="1">
                <a:solidFill>
                  <a:srgbClr val="FFFFFF"/>
                </a:solidFill>
                <a:latin typeface="Poppins"/>
              </a:rPr>
              <a:t>Empatía</a:t>
            </a:r>
            <a:endParaRPr sz="1425" b="1" i="0" u="none" dirty="0">
              <a:solidFill>
                <a:srgbClr val="FFFFFF"/>
              </a:solidFill>
              <a:latin typeface="Poppin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750" y="4724400"/>
            <a:ext cx="3438525" cy="4000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575"/>
              </a:lnSpc>
            </a:pP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Uso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de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tono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de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voz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cálido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,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cercanía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física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/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lenguaje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y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alta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sensibilidad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ante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necesidades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afectivas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 o </a:t>
            </a:r>
            <a:r>
              <a:rPr sz="1125" b="0" i="0" u="none" dirty="0" err="1">
                <a:solidFill>
                  <a:srgbClr val="E2E8F0"/>
                </a:solidFill>
                <a:latin typeface="Lato"/>
              </a:rPr>
              <a:t>físicas</a:t>
            </a:r>
            <a:r>
              <a:rPr sz="1125" b="0" i="0" u="none" dirty="0">
                <a:solidFill>
                  <a:srgbClr val="E2E8F0"/>
                </a:solidFill>
                <a:latin typeface="Lato"/>
              </a:rPr>
              <a:t>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1225" y="428625"/>
            <a:ext cx="1866900" cy="3048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026890"/>
            <a:ext cx="11144250" cy="132233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501628"/>
            <a:ext cx="11144250" cy="1322337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75" y="4976366"/>
            <a:ext cx="11144250" cy="1322337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2188815"/>
            <a:ext cx="4038600" cy="998487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00" y="2188815"/>
            <a:ext cx="4038600" cy="998487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0400" y="3663553"/>
            <a:ext cx="4038600" cy="998487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9500" y="3663553"/>
            <a:ext cx="4038600" cy="998487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0" y="5138291"/>
            <a:ext cx="4038600" cy="998487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29500" y="5138291"/>
            <a:ext cx="4038600" cy="9984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3875" y="428625"/>
            <a:ext cx="4900612" cy="3885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sz="2550" b="1" i="0" u="none">
                <a:solidFill>
                  <a:srgbClr val="0F4C5C"/>
                </a:solidFill>
                <a:latin typeface="Poppins"/>
              </a:rPr>
              <a:t>Aspecto 1: Trato Respetuoso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3875" y="874365"/>
            <a:ext cx="4667250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>
                <a:solidFill>
                  <a:srgbClr val="64748B"/>
                </a:solidFill>
                <a:latin typeface="Lato"/>
              </a:rPr>
              <a:t>Valoración de la perspectiva del estudiante e interacción en el aula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650" y="1442918"/>
            <a:ext cx="10839450" cy="215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MX" sz="1400" b="0" i="0" u="none" dirty="0">
                <a:solidFill>
                  <a:srgbClr val="64748B"/>
                </a:solidFill>
                <a:latin typeface="Poppins SemiBold"/>
              </a:rPr>
              <a:t>    </a:t>
            </a:r>
            <a:r>
              <a:rPr sz="1400" b="0" i="0" u="none" dirty="0">
                <a:solidFill>
                  <a:srgbClr val="64748B"/>
                </a:solidFill>
                <a:latin typeface="Poppins SemiBold"/>
              </a:rPr>
              <a:t>DIMENSIÓN / ITEM</a:t>
            </a:r>
            <a:r>
              <a:rPr sz="1400" b="0" i="0" u="none" dirty="0">
                <a:solidFill>
                  <a:srgbClr val="334155"/>
                </a:solidFill>
                <a:latin typeface="Poppins SemiBold"/>
              </a:rPr>
              <a:t> </a:t>
            </a:r>
            <a:r>
              <a:rPr lang="es-MX" sz="1400" b="0" i="0" u="none" dirty="0">
                <a:solidFill>
                  <a:srgbClr val="334155"/>
                </a:solidFill>
                <a:latin typeface="Poppins SemiBold"/>
              </a:rPr>
              <a:t>                              </a:t>
            </a:r>
            <a:r>
              <a:rPr sz="1400" b="0" i="0" u="none" dirty="0">
                <a:solidFill>
                  <a:srgbClr val="C53030"/>
                </a:solidFill>
                <a:latin typeface="Poppins SemiBold"/>
              </a:rPr>
              <a:t> FACTOR LIMITANTE (CAUSA)</a:t>
            </a:r>
            <a:r>
              <a:rPr sz="1400" b="0" i="0" u="none" dirty="0">
                <a:solidFill>
                  <a:srgbClr val="334155"/>
                </a:solidFill>
                <a:latin typeface="Poppins SemiBold"/>
              </a:rPr>
              <a:t> </a:t>
            </a:r>
            <a:r>
              <a:rPr sz="1400" b="0" i="0" u="none" dirty="0">
                <a:solidFill>
                  <a:srgbClr val="2F855A"/>
                </a:solidFill>
                <a:latin typeface="Poppins SemiBold"/>
              </a:rPr>
              <a:t> </a:t>
            </a:r>
            <a:r>
              <a:rPr lang="es-MX" sz="1400" b="0" i="0" u="none" dirty="0">
                <a:solidFill>
                  <a:srgbClr val="2F855A"/>
                </a:solidFill>
                <a:latin typeface="Poppins SemiBold"/>
              </a:rPr>
              <a:t>                                   </a:t>
            </a:r>
            <a:r>
              <a:rPr sz="1400" b="0" i="0" u="none" dirty="0">
                <a:solidFill>
                  <a:srgbClr val="2F855A"/>
                </a:solidFill>
                <a:latin typeface="Poppins SemiBold"/>
              </a:rPr>
              <a:t>OPORTUNIDAD DE MEJORA (NIVEL IV)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29855" y="1776331"/>
            <a:ext cx="141089" cy="13335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29500" y="1776331"/>
            <a:ext cx="141089" cy="1333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3900" y="2507009"/>
            <a:ext cx="361950" cy="3619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00150" y="2502247"/>
            <a:ext cx="1695450" cy="3714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Manejo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de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faltas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de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respeto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 entre estudiantes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3900" y="3981747"/>
            <a:ext cx="361950" cy="3619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200150" y="3976985"/>
            <a:ext cx="1695450" cy="5597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Escucha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activa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y 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valoración de la voz del estudiante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3900" y="5456485"/>
            <a:ext cx="361950" cy="361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00150" y="5544591"/>
            <a:ext cx="1685925" cy="3673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Adaptación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a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necesidades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 e intereses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8675" y="2611784"/>
            <a:ext cx="152400" cy="15240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09625" y="4086522"/>
            <a:ext cx="190500" cy="15240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8675" y="5561260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1225" y="428625"/>
            <a:ext cx="1866900" cy="3048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026890"/>
            <a:ext cx="11144250" cy="1322337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501628"/>
            <a:ext cx="11144250" cy="1322337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75" y="4976366"/>
            <a:ext cx="11144250" cy="1322337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2188815"/>
            <a:ext cx="4038600" cy="998487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00" y="2188815"/>
            <a:ext cx="4038600" cy="998487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0400" y="3663553"/>
            <a:ext cx="4038600" cy="998487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9500" y="3663553"/>
            <a:ext cx="4038600" cy="998487"/>
          </a:xfrm>
          <a:prstGeom prst="rect">
            <a:avLst/>
          </a:prstGeom>
        </p:spPr>
      </p:pic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00400" y="5138291"/>
            <a:ext cx="4038600" cy="998487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29500" y="5138291"/>
            <a:ext cx="4038600" cy="9984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3875" y="428625"/>
            <a:ext cx="7580219" cy="3897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sz="2550" b="1" i="0" u="none" dirty="0" err="1">
                <a:solidFill>
                  <a:srgbClr val="0F4C5C"/>
                </a:solidFill>
                <a:latin typeface="Poppins"/>
              </a:rPr>
              <a:t>Aspecto</a:t>
            </a:r>
            <a:r>
              <a:rPr sz="2550" b="1" i="0" u="none" dirty="0">
                <a:solidFill>
                  <a:srgbClr val="0F4C5C"/>
                </a:solidFill>
                <a:latin typeface="Poppins"/>
              </a:rPr>
              <a:t> 2: </a:t>
            </a:r>
            <a:r>
              <a:rPr sz="2550" b="1" i="0" u="none" dirty="0" err="1">
                <a:solidFill>
                  <a:srgbClr val="0F4C5C"/>
                </a:solidFill>
                <a:latin typeface="Poppins"/>
              </a:rPr>
              <a:t>Cordialidad</a:t>
            </a:r>
            <a:r>
              <a:rPr lang="es-MX" sz="2550" b="1" i="0" u="none" dirty="0">
                <a:solidFill>
                  <a:srgbClr val="0F4C5C"/>
                </a:solidFill>
                <a:latin typeface="Poppins"/>
              </a:rPr>
              <a:t>, Calidez</a:t>
            </a:r>
            <a:r>
              <a:rPr sz="2550" b="1" i="0" u="none" dirty="0">
                <a:solidFill>
                  <a:srgbClr val="0F4C5C"/>
                </a:solidFill>
                <a:latin typeface="Poppins"/>
              </a:rPr>
              <a:t> y </a:t>
            </a:r>
            <a:r>
              <a:rPr sz="2550" b="1" i="0" u="none" dirty="0" err="1">
                <a:solidFill>
                  <a:srgbClr val="0F4C5C"/>
                </a:solidFill>
                <a:latin typeface="Poppins"/>
              </a:rPr>
              <a:t>Empatía</a:t>
            </a:r>
            <a:endParaRPr sz="2550" b="1" i="0" u="none" dirty="0">
              <a:solidFill>
                <a:srgbClr val="0F4C5C"/>
              </a:solidFill>
              <a:latin typeface="Poppin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875" y="874365"/>
            <a:ext cx="5524500" cy="200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Proximidad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física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,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lenguaje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cercano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 y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atención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 a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necesidades</a:t>
            </a:r>
            <a:r>
              <a:rPr sz="1275" b="0" i="0" u="none" dirty="0">
                <a:solidFill>
                  <a:srgbClr val="64748B"/>
                </a:solidFill>
                <a:latin typeface="Lato"/>
              </a:rPr>
              <a:t> </a:t>
            </a:r>
            <a:r>
              <a:rPr sz="1275" b="0" i="0" u="none" dirty="0" err="1">
                <a:solidFill>
                  <a:srgbClr val="64748B"/>
                </a:solidFill>
                <a:latin typeface="Lato"/>
              </a:rPr>
              <a:t>afectivas</a:t>
            </a:r>
            <a:endParaRPr sz="1275" b="0" i="0" u="none" dirty="0">
              <a:solidFill>
                <a:srgbClr val="64748B"/>
              </a:solidFill>
              <a:latin typeface="Lat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6275" y="1674465"/>
            <a:ext cx="10839450" cy="215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MX" sz="1400" b="0" i="0" u="none" dirty="0">
                <a:solidFill>
                  <a:srgbClr val="64748B"/>
                </a:solidFill>
                <a:latin typeface="Poppins SemiBold"/>
              </a:rPr>
              <a:t>     </a:t>
            </a:r>
            <a:r>
              <a:rPr sz="1400" b="0" i="0" u="none" dirty="0">
                <a:solidFill>
                  <a:srgbClr val="64748B"/>
                </a:solidFill>
                <a:latin typeface="Poppins SemiBold"/>
              </a:rPr>
              <a:t>DIMENSIÓN / ITEM</a:t>
            </a:r>
            <a:r>
              <a:rPr sz="1400" b="0" i="0" u="none" dirty="0">
                <a:solidFill>
                  <a:srgbClr val="334155"/>
                </a:solidFill>
                <a:latin typeface="Poppins SemiBold"/>
              </a:rPr>
              <a:t> </a:t>
            </a:r>
            <a:r>
              <a:rPr sz="1400" b="0" i="0" u="none" dirty="0">
                <a:solidFill>
                  <a:srgbClr val="C53030"/>
                </a:solidFill>
                <a:latin typeface="Poppins SemiBold"/>
              </a:rPr>
              <a:t> </a:t>
            </a:r>
            <a:r>
              <a:rPr lang="es-MX" sz="1400" b="0" i="0" u="none" dirty="0">
                <a:solidFill>
                  <a:srgbClr val="C53030"/>
                </a:solidFill>
                <a:latin typeface="Poppins SemiBold"/>
              </a:rPr>
              <a:t>                               </a:t>
            </a:r>
            <a:r>
              <a:rPr sz="1400" b="0" i="0" u="none" dirty="0">
                <a:solidFill>
                  <a:srgbClr val="C53030"/>
                </a:solidFill>
                <a:latin typeface="Poppins SemiBold"/>
              </a:rPr>
              <a:t>FACTOR LIMITANTE (CAUSA)</a:t>
            </a:r>
            <a:r>
              <a:rPr sz="1400" b="0" i="0" u="none" dirty="0">
                <a:solidFill>
                  <a:srgbClr val="334155"/>
                </a:solidFill>
                <a:latin typeface="Poppins SemiBold"/>
              </a:rPr>
              <a:t> </a:t>
            </a:r>
            <a:r>
              <a:rPr sz="1400" b="0" i="0" u="none" dirty="0">
                <a:solidFill>
                  <a:srgbClr val="2F855A"/>
                </a:solidFill>
                <a:latin typeface="Poppins SemiBold"/>
              </a:rPr>
              <a:t> </a:t>
            </a:r>
            <a:r>
              <a:rPr lang="es-MX" sz="1400" b="0" i="0" u="none" dirty="0">
                <a:solidFill>
                  <a:srgbClr val="2F855A"/>
                </a:solidFill>
                <a:latin typeface="Poppins SemiBold"/>
              </a:rPr>
              <a:t>                                  </a:t>
            </a:r>
            <a:r>
              <a:rPr sz="1400" b="0" i="0" u="none" dirty="0">
                <a:solidFill>
                  <a:srgbClr val="2F855A"/>
                </a:solidFill>
                <a:latin typeface="Poppins SemiBold"/>
              </a:rPr>
              <a:t>OPORTUNIDAD DE MEJORA (NIVEL IV)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52775" y="1703040"/>
            <a:ext cx="141089" cy="133350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29500" y="1703040"/>
            <a:ext cx="141089" cy="133350"/>
          </a:xfrm>
          <a:prstGeom prst="rect">
            <a:avLst/>
          </a:prstGeom>
        </p:spPr>
      </p:pic>
      <p:pic>
        <p:nvPicPr>
          <p:cNvPr id="17" name="Picture 16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3900" y="2507009"/>
            <a:ext cx="361950" cy="3619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00150" y="2595116"/>
            <a:ext cx="1619250" cy="17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Tono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de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voz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y no</a:t>
            </a:r>
            <a:r>
              <a:rPr lang="es-MX" sz="1125" b="1" dirty="0">
                <a:solidFill>
                  <a:srgbClr val="1E293B"/>
                </a:solidFill>
                <a:latin typeface="Lato"/>
              </a:rPr>
              <a:t> verbal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3900" y="3981747"/>
            <a:ext cx="361950" cy="3619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200150" y="3976985"/>
            <a:ext cx="1695450" cy="3714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Proximidad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física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y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desplazamientos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21" name="Picture 20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3900" y="5456485"/>
            <a:ext cx="361950" cy="361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00150" y="5544591"/>
            <a:ext cx="1619250" cy="3673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ts val="1462"/>
              </a:lnSpc>
            </a:pP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Atención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a necesidades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afectiva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s</a:t>
            </a:r>
            <a:r>
              <a:rPr sz="1125" b="1" i="0" u="none" dirty="0">
                <a:solidFill>
                  <a:srgbClr val="1E293B"/>
                </a:solidFill>
                <a:latin typeface="Lato"/>
              </a:rPr>
              <a:t> o </a:t>
            </a:r>
            <a:r>
              <a:rPr sz="1125" b="1" i="0" u="none" dirty="0" err="1">
                <a:solidFill>
                  <a:srgbClr val="1E293B"/>
                </a:solidFill>
                <a:latin typeface="Lato"/>
              </a:rPr>
              <a:t>física</a:t>
            </a:r>
            <a:r>
              <a:rPr lang="es-MX" sz="1125" b="1" i="0" u="none" dirty="0">
                <a:solidFill>
                  <a:srgbClr val="1E293B"/>
                </a:solidFill>
                <a:latin typeface="Lato"/>
              </a:rPr>
              <a:t>s</a:t>
            </a:r>
            <a:endParaRPr sz="1125" b="1" i="0" u="none" dirty="0">
              <a:solidFill>
                <a:srgbClr val="1E293B"/>
              </a:solidFill>
              <a:latin typeface="Lato"/>
            </a:endParaRP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9625" y="2611784"/>
            <a:ext cx="190500" cy="152400"/>
          </a:xfrm>
          <a:prstGeom prst="rect">
            <a:avLst/>
          </a:prstGeom>
        </p:spPr>
      </p:pic>
      <p:pic>
        <p:nvPicPr>
          <p:cNvPr id="24" name="Picture 23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7250" y="4086522"/>
            <a:ext cx="95250" cy="152400"/>
          </a:xfrm>
          <a:prstGeom prst="rect">
            <a:avLst/>
          </a:prstGeom>
        </p:spPr>
      </p:pic>
      <p:pic>
        <p:nvPicPr>
          <p:cNvPr id="25" name="Picture 24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8675" y="5561260"/>
            <a:ext cx="152400" cy="1524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95A4368-E394-48DD-A15B-589CBFFD9E2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753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B7A735-8F0B-4528-8943-DEACB0510E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823" r="15450" b="14354"/>
          <a:stretch/>
        </p:blipFill>
        <p:spPr>
          <a:xfrm>
            <a:off x="1828800" y="155276"/>
            <a:ext cx="8298611" cy="621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264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60169" y="708430"/>
            <a:ext cx="4454895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350667"/>
            <a:ext cx="6760103" cy="13383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60833" y="2426705"/>
            <a:ext cx="1338372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744158"/>
            <a:ext cx="6760103" cy="1935705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452606" y="3960025"/>
            <a:ext cx="1942443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1048" y="2699835"/>
            <a:ext cx="3595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200" b="1" dirty="0">
                <a:solidFill>
                  <a:srgbClr val="ED7D31"/>
                </a:solidFill>
                <a:cs typeface="Arial" pitchFamily="34" charset="0"/>
              </a:rPr>
              <a:t>Rúbrica 5: Regula positivamente el comportamiento de los estudiantes</a:t>
            </a:r>
            <a:endParaRPr lang="es-PE" altLang="ko-KR" sz="32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Un 48,93% (686 docentes) se ubica en Nivel III y un 42,65% (598 docentes) en Nivel IV. El Nivel II reúne al 7,92% (111 docentes) y el Nivel I al 0,50% (7 docentes).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12822" y="2428316"/>
            <a:ext cx="66926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</a:t>
            </a:r>
            <a:r>
              <a:rPr lang="es-ES" altLang="ko-KR" b="1" dirty="0" err="1">
                <a:solidFill>
                  <a:prstClr val="white"/>
                </a:solidFill>
                <a:cs typeface="Arial" pitchFamily="34" charset="0"/>
              </a:rPr>
              <a:t>Limitantes:Uso</a:t>
            </a:r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 de mecanismos de control externo (llamadas de atención reactivas, conteos, silbatos o recompensas externas) con baja eficacia en la autorregulación a largo plazo (Nivel II). 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247031" y="3787272"/>
            <a:ext cx="65809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Mejora: Promover el establecimiento participativo de acuerdos de convivencia y estrategias de regulación autorregulada e intrínseca.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D0CFC77-EEFD-47F9-A4F2-9B5EEB5175D2}"/>
              </a:ext>
            </a:extLst>
          </p:cNvPr>
          <p:cNvSpPr txBox="1"/>
          <p:nvPr/>
        </p:nvSpPr>
        <p:spPr>
          <a:xfrm>
            <a:off x="111048" y="5845918"/>
            <a:ext cx="111632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Alto cumplimiento en la regulación del comportamiento mediante mecanismos formativos. Cerca del 91,5% mantiene la continuidad de la sesión sin recurrir a mecanismos de maltrato.</a:t>
            </a:r>
            <a:endParaRPr lang="es-PE" dirty="0"/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522D5E1C-F384-45F1-9166-5817E35D4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90791"/>
              </p:ext>
            </p:extLst>
          </p:nvPr>
        </p:nvGraphicFramePr>
        <p:xfrm>
          <a:off x="5239604" y="270886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1861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80B534-6B32-40F9-BD85-AE9DF02CEEF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22" y="545465"/>
            <a:ext cx="10257155" cy="5767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51004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260169" y="458081"/>
            <a:ext cx="4670556" cy="7242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Interpretación, factores limitantes y oportunidades de mejora.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038E67-5CEB-471A-8E35-FC75498681CA}"/>
              </a:ext>
            </a:extLst>
          </p:cNvPr>
          <p:cNvSpPr/>
          <p:nvPr/>
        </p:nvSpPr>
        <p:spPr>
          <a:xfrm>
            <a:off x="5171728" y="1135430"/>
            <a:ext cx="6760103" cy="12085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4" name="Isosceles Triangle 26">
            <a:extLst>
              <a:ext uri="{FF2B5EF4-FFF2-40B4-BE49-F238E27FC236}">
                <a16:creationId xmlns:a16="http://schemas.microsoft.com/office/drawing/2014/main" id="{71E08C6E-3FD4-42DE-8F78-B9F16AEBBFD9}"/>
              </a:ext>
            </a:extLst>
          </p:cNvPr>
          <p:cNvSpPr/>
          <p:nvPr/>
        </p:nvSpPr>
        <p:spPr>
          <a:xfrm rot="16200000">
            <a:off x="3124000" y="1641076"/>
            <a:ext cx="2608728" cy="154435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  <a:gd name="connsiteX0" fmla="*/ 1455452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455452 w 2463452"/>
              <a:gd name="connsiteY3" fmla="*/ 1016990 h 1016990"/>
              <a:gd name="connsiteX0" fmla="*/ 1363816 w 2463452"/>
              <a:gd name="connsiteY0" fmla="*/ 1016990 h 1016990"/>
              <a:gd name="connsiteX1" fmla="*/ 0 w 2463452"/>
              <a:gd name="connsiteY1" fmla="*/ 0 h 1016990"/>
              <a:gd name="connsiteX2" fmla="*/ 2463452 w 2463452"/>
              <a:gd name="connsiteY2" fmla="*/ 1016990 h 1016990"/>
              <a:gd name="connsiteX3" fmla="*/ 1363816 w 2463452"/>
              <a:gd name="connsiteY3" fmla="*/ 1016990 h 1016990"/>
              <a:gd name="connsiteX0" fmla="*/ 1363816 w 2541998"/>
              <a:gd name="connsiteY0" fmla="*/ 1016990 h 1016990"/>
              <a:gd name="connsiteX1" fmla="*/ 0 w 2541998"/>
              <a:gd name="connsiteY1" fmla="*/ 0 h 1016990"/>
              <a:gd name="connsiteX2" fmla="*/ 2541998 w 2541998"/>
              <a:gd name="connsiteY2" fmla="*/ 1008541 h 1016990"/>
              <a:gd name="connsiteX3" fmla="*/ 1363816 w 2541998"/>
              <a:gd name="connsiteY3" fmla="*/ 1016990 h 101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98" h="1016990">
                <a:moveTo>
                  <a:pt x="1363816" y="1016990"/>
                </a:moveTo>
                <a:lnTo>
                  <a:pt x="0" y="0"/>
                </a:lnTo>
                <a:lnTo>
                  <a:pt x="2541998" y="1008541"/>
                </a:lnTo>
                <a:lnTo>
                  <a:pt x="1363816" y="10169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871A15-D3BD-4CE6-8CF3-FBD947B63E56}"/>
              </a:ext>
            </a:extLst>
          </p:cNvPr>
          <p:cNvSpPr/>
          <p:nvPr/>
        </p:nvSpPr>
        <p:spPr>
          <a:xfrm>
            <a:off x="5149488" y="2211711"/>
            <a:ext cx="6760103" cy="14773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6" name="Isosceles Triangle 48">
            <a:extLst>
              <a:ext uri="{FF2B5EF4-FFF2-40B4-BE49-F238E27FC236}">
                <a16:creationId xmlns:a16="http://schemas.microsoft.com/office/drawing/2014/main" id="{2618A24B-705E-4DDC-AB95-FD076B77EF66}"/>
              </a:ext>
            </a:extLst>
          </p:cNvPr>
          <p:cNvSpPr/>
          <p:nvPr/>
        </p:nvSpPr>
        <p:spPr>
          <a:xfrm rot="16200000">
            <a:off x="3760833" y="2426705"/>
            <a:ext cx="1338372" cy="14463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401536 w 1409536"/>
              <a:gd name="connsiteY0" fmla="*/ 1024889 h 1024889"/>
              <a:gd name="connsiteX1" fmla="*/ 0 w 1409536"/>
              <a:gd name="connsiteY1" fmla="*/ 0 h 1024889"/>
              <a:gd name="connsiteX2" fmla="*/ 1409536 w 1409536"/>
              <a:gd name="connsiteY2" fmla="*/ 1024889 h 1024889"/>
              <a:gd name="connsiteX3" fmla="*/ 401536 w 1409536"/>
              <a:gd name="connsiteY3" fmla="*/ 1024889 h 1024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9536" h="1024889">
                <a:moveTo>
                  <a:pt x="401536" y="1024889"/>
                </a:moveTo>
                <a:lnTo>
                  <a:pt x="0" y="0"/>
                </a:lnTo>
                <a:lnTo>
                  <a:pt x="1409536" y="1024889"/>
                </a:lnTo>
                <a:lnTo>
                  <a:pt x="401536" y="102488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A03F2B-ED84-48B2-B90D-8C5676B67D01}"/>
              </a:ext>
            </a:extLst>
          </p:cNvPr>
          <p:cNvSpPr/>
          <p:nvPr/>
        </p:nvSpPr>
        <p:spPr>
          <a:xfrm>
            <a:off x="5175949" y="3744158"/>
            <a:ext cx="6760103" cy="2073183"/>
          </a:xfrm>
          <a:prstGeom prst="rect">
            <a:avLst/>
          </a:pr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b="1" dirty="0">
              <a:solidFill>
                <a:prstClr val="white"/>
              </a:solidFill>
            </a:endParaRPr>
          </a:p>
        </p:txBody>
      </p:sp>
      <p:sp>
        <p:nvSpPr>
          <p:cNvPr id="8" name="Isosceles Triangle 49">
            <a:extLst>
              <a:ext uri="{FF2B5EF4-FFF2-40B4-BE49-F238E27FC236}">
                <a16:creationId xmlns:a16="http://schemas.microsoft.com/office/drawing/2014/main" id="{1D6EABF1-EAD6-475E-A2AE-EF6B3078FCC5}"/>
              </a:ext>
            </a:extLst>
          </p:cNvPr>
          <p:cNvSpPr/>
          <p:nvPr/>
        </p:nvSpPr>
        <p:spPr>
          <a:xfrm rot="16200000">
            <a:off x="3452606" y="3960025"/>
            <a:ext cx="1942443" cy="1510709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41546 h 1041546"/>
              <a:gd name="connsiteX1" fmla="*/ 807839 w 1008000"/>
              <a:gd name="connsiteY1" fmla="*/ 0 h 1041546"/>
              <a:gd name="connsiteX2" fmla="*/ 1008000 w 1008000"/>
              <a:gd name="connsiteY2" fmla="*/ 1041546 h 1041546"/>
              <a:gd name="connsiteX3" fmla="*/ 0 w 1008000"/>
              <a:gd name="connsiteY3" fmla="*/ 1041546 h 1041546"/>
              <a:gd name="connsiteX0" fmla="*/ 0 w 1008000"/>
              <a:gd name="connsiteY0" fmla="*/ 1051490 h 1051490"/>
              <a:gd name="connsiteX1" fmla="*/ 848032 w 1008000"/>
              <a:gd name="connsiteY1" fmla="*/ 0 h 1051490"/>
              <a:gd name="connsiteX2" fmla="*/ 1008000 w 1008000"/>
              <a:gd name="connsiteY2" fmla="*/ 1051490 h 1051490"/>
              <a:gd name="connsiteX3" fmla="*/ 0 w 1008000"/>
              <a:gd name="connsiteY3" fmla="*/ 1051490 h 1051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51490">
                <a:moveTo>
                  <a:pt x="0" y="1051490"/>
                </a:moveTo>
                <a:lnTo>
                  <a:pt x="848032" y="0"/>
                </a:lnTo>
                <a:lnTo>
                  <a:pt x="1008000" y="1051490"/>
                </a:lnTo>
                <a:lnTo>
                  <a:pt x="0" y="1051490"/>
                </a:lnTo>
                <a:close/>
              </a:path>
            </a:pathLst>
          </a:custGeom>
          <a:solidFill>
            <a:srgbClr val="DAFEE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2701" dirty="0">
              <a:solidFill>
                <a:prstClr val="white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88121" y="2230066"/>
            <a:ext cx="3595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altLang="ko-KR" sz="3600" b="1" dirty="0">
                <a:solidFill>
                  <a:srgbClr val="ED7D31"/>
                </a:solidFill>
                <a:cs typeface="Arial" pitchFamily="34" charset="0"/>
              </a:rPr>
              <a:t>Rúbrica 6: Gestiona y acompaña las múltiples formas de aprendizaje</a:t>
            </a:r>
            <a:endParaRPr lang="es-PE" altLang="ko-KR" sz="3600" b="1" dirty="0">
              <a:solidFill>
                <a:srgbClr val="ED7D31"/>
              </a:solidFill>
              <a:cs typeface="Arial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7031" y="1187817"/>
            <a:ext cx="6658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s-ES" altLang="ko-KR" sz="1400" b="1" dirty="0">
                <a:solidFill>
                  <a:prstClr val="white"/>
                </a:solidFill>
                <a:cs typeface="Arial" pitchFamily="34" charset="0"/>
              </a:rPr>
              <a:t>Interpretación: Un 54,78% (768 docentes) se encuentra en Nivel III, pero un 28,10% (394 docentes) se ubica en Nivel II. Solo el 11,20% (157 docentes) alcanza el Nivel IV, mientras que el Nivel I registra un 5,92% (83 docentes).</a:t>
            </a:r>
            <a:endParaRPr lang="es-MX" altLang="ko-KR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238890" y="2266829"/>
            <a:ext cx="66926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altLang="ko-KR" b="1" dirty="0">
                <a:solidFill>
                  <a:prstClr val="white"/>
                </a:solidFill>
                <a:cs typeface="Arial" pitchFamily="34" charset="0"/>
              </a:rPr>
              <a:t>Factores Limitantes: Mantenimiento de una enseñanza mayoritariamente uniforme o estandarizada que no considera los ritmos, estilos de aprendizaje y diversidad del aula.  Intento de diversificación meramente superficial o enfocado únicamente en algunos estudiantes aislados. </a:t>
            </a:r>
            <a:endParaRPr lang="es-MX" altLang="ko-KR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153213" y="3641934"/>
            <a:ext cx="67522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/>
            <a:r>
              <a:rPr lang="es-ES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Oportunidades de Mejora: Diseñar actividades diferenciadas con distintos grados de complejidad e integración de múltiples formas de representación y expresión (propuestas desde el Enfoque DUA - Diseño Universal para el Aprendizaje).  Acompañar a estudiantes con necesidades educativas especiales o ritmos disímiles para eliminar barreras en el aprendizaje.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D0CFC77-EEFD-47F9-A4F2-9B5EEB5175D2}"/>
              </a:ext>
            </a:extLst>
          </p:cNvPr>
          <p:cNvSpPr txBox="1"/>
          <p:nvPr/>
        </p:nvSpPr>
        <p:spPr>
          <a:xfrm>
            <a:off x="188685" y="5943823"/>
            <a:ext cx="111632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Balance:</a:t>
            </a:r>
            <a:r>
              <a:rPr lang="es-ES" dirty="0"/>
              <a:t> Es la rúbrica con mayor oportunidad de atención, ya que el 34% de los docentes monitoreados se sitúa entre Nivel I y II.</a:t>
            </a:r>
            <a:endParaRPr lang="es-PE" dirty="0"/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F6F74B12-016A-4116-8CB6-5E9F16CFA5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690791"/>
              </p:ext>
            </p:extLst>
          </p:nvPr>
        </p:nvGraphicFramePr>
        <p:xfrm>
          <a:off x="5239604" y="270886"/>
          <a:ext cx="6579870" cy="754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1010">
                  <a:extLst>
                    <a:ext uri="{9D8B030D-6E8A-4147-A177-3AD203B41FA5}">
                      <a16:colId xmlns:a16="http://schemas.microsoft.com/office/drawing/2014/main" val="3972250567"/>
                    </a:ext>
                  </a:extLst>
                </a:gridCol>
                <a:gridCol w="1711960">
                  <a:extLst>
                    <a:ext uri="{9D8B030D-6E8A-4147-A177-3AD203B41FA5}">
                      <a16:colId xmlns:a16="http://schemas.microsoft.com/office/drawing/2014/main" val="4195656489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328184828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485598519"/>
                    </a:ext>
                  </a:extLst>
                </a:gridCol>
              </a:tblGrid>
              <a:tr h="137160">
                <a:tc gridSpan="4">
                  <a:txBody>
                    <a:bodyPr/>
                    <a:lstStyle/>
                    <a:p>
                      <a:pPr marL="176530" marR="146685" algn="ctr">
                        <a:lnSpc>
                          <a:spcPts val="98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NIVELES</a:t>
                      </a:r>
                      <a:r>
                        <a:rPr lang="es-ES" sz="900" spc="-50" dirty="0">
                          <a:effectLst/>
                        </a:rPr>
                        <a:t> </a:t>
                      </a:r>
                      <a:r>
                        <a:rPr lang="es-ES" sz="900" dirty="0">
                          <a:effectLst/>
                        </a:rPr>
                        <a:t>DE</a:t>
                      </a:r>
                      <a:r>
                        <a:rPr lang="es-ES" sz="900" spc="-5" dirty="0">
                          <a:effectLst/>
                        </a:rPr>
                        <a:t> </a:t>
                      </a:r>
                      <a:r>
                        <a:rPr lang="es-ES" sz="900" spc="-20" dirty="0">
                          <a:effectLst/>
                        </a:rPr>
                        <a:t>LOGRO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35323"/>
                  </a:ext>
                </a:extLst>
              </a:tr>
              <a:tr h="123190">
                <a:tc>
                  <a:txBody>
                    <a:bodyPr/>
                    <a:lstStyle/>
                    <a:p>
                      <a:pPr marR="381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IV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841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III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10">
                          <a:effectLst/>
                        </a:rPr>
                        <a:t> </a:t>
                      </a:r>
                      <a:r>
                        <a:rPr lang="es-ES" sz="800" spc="-25">
                          <a:effectLst/>
                        </a:rPr>
                        <a:t>II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NIVEL</a:t>
                      </a:r>
                      <a:r>
                        <a:rPr lang="es-ES" sz="800" spc="-25">
                          <a:effectLst/>
                        </a:rPr>
                        <a:t> </a:t>
                      </a:r>
                      <a:r>
                        <a:rPr lang="es-ES" sz="800" spc="-50">
                          <a:effectLst/>
                        </a:rPr>
                        <a:t>I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376564"/>
                  </a:ext>
                </a:extLst>
              </a:tr>
              <a:tr h="122555">
                <a:tc>
                  <a:txBody>
                    <a:bodyPr/>
                    <a:lstStyle/>
                    <a:p>
                      <a:pPr marL="3175" marR="3810" algn="ctr">
                        <a:lnSpc>
                          <a:spcPts val="870"/>
                        </a:lnSpc>
                        <a:spcAft>
                          <a:spcPts val="0"/>
                        </a:spcAft>
                      </a:pPr>
                      <a:r>
                        <a:rPr lang="es-ES" sz="800" spc="-10">
                          <a:effectLst/>
                        </a:rPr>
                        <a:t>DESTACADO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5305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2450">
                        <a:lnSpc>
                          <a:spcPts val="870"/>
                        </a:lnSpc>
                      </a:pPr>
                      <a:r>
                        <a:rPr lang="es-ES" sz="800">
                          <a:effectLst/>
                        </a:rPr>
                        <a:t>EN</a:t>
                      </a:r>
                      <a:r>
                        <a:rPr lang="es-ES" sz="800" spc="-5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PROCESO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10">
                        <a:lnSpc>
                          <a:spcPts val="870"/>
                        </a:lnSpc>
                      </a:pPr>
                      <a:r>
                        <a:rPr lang="es-ES" sz="800" spc="-10">
                          <a:effectLst/>
                        </a:rPr>
                        <a:t>INSATISFACTORIO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813719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92710" marR="5588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todas las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230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la mayoría de conductas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deseadas en el desempeño del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marR="62865"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Se observa tanto logros como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>
                          <a:effectLst/>
                        </a:rPr>
                        <a:t>deficiencias en el desempeño</a:t>
                      </a:r>
                      <a:r>
                        <a:rPr lang="es-ES" sz="800" spc="200">
                          <a:effectLst/>
                        </a:rPr>
                        <a:t> </a:t>
                      </a:r>
                      <a:r>
                        <a:rPr lang="es-ES" sz="800" spc="-10">
                          <a:effectLst/>
                        </a:rPr>
                        <a:t>docente.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95000"/>
                        </a:lnSpc>
                      </a:pPr>
                      <a:r>
                        <a:rPr lang="es-ES" sz="800" dirty="0">
                          <a:effectLst/>
                        </a:rPr>
                        <a:t>No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alcanza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a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demostrar</a:t>
                      </a:r>
                      <a:r>
                        <a:rPr lang="es-ES" sz="800" spc="400" dirty="0">
                          <a:effectLst/>
                        </a:rPr>
                        <a:t> </a:t>
                      </a:r>
                      <a:r>
                        <a:rPr lang="es-ES" sz="800" dirty="0">
                          <a:effectLst/>
                        </a:rPr>
                        <a:t>los</a:t>
                      </a:r>
                      <a:r>
                        <a:rPr lang="es-ES" sz="800" spc="2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aspectos</a:t>
                      </a:r>
                      <a:r>
                        <a:rPr lang="es-ES" sz="800" spc="-1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mínimos</a:t>
                      </a:r>
                      <a:r>
                        <a:rPr lang="es-ES" sz="800" spc="2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del</a:t>
                      </a:r>
                      <a:r>
                        <a:rPr lang="es-ES" sz="800" dirty="0">
                          <a:effectLst/>
                        </a:rPr>
                        <a:t> </a:t>
                      </a:r>
                      <a:r>
                        <a:rPr lang="es-ES" sz="800" spc="-20" dirty="0">
                          <a:effectLst/>
                        </a:rPr>
                        <a:t>desempeño.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183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832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028700"/>
            <a:ext cx="11353800" cy="428208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225" y="390525"/>
            <a:ext cx="4638675" cy="3048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" y="342900"/>
            <a:ext cx="400050" cy="40005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28625" y="1038225"/>
          <a:ext cx="11334749" cy="426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8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N°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F172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 Causas o Factores Limitantes (Diagnóstico)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50" b="0" i="0" u="none">
                          <a:solidFill>
                            <a:srgbClr val="FFFFFF"/>
                          </a:solidFill>
                          <a:latin typeface="Poppins SemiBold"/>
                        </a:rPr>
                        <a:t> Oportunidades de Mejora / Sugerencias para Nivel Destacado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D94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1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Uso de mecanismos de control punitivo: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Reacción mediante gritos, llamadas de atención públicas, intimidación o castigos morales.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Mecanismos 100% Formativos: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Adoptar la Disciplina Positiva, abordando faltas mediante el diálogo privado, la empatía y la reflexión de consecuencias.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2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Normas e imposiciones unilaterales: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Reglas formuladas únicamente por el docente, redactadas en negativo ("no correr, no hablar").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Acuerdos Democráticos Co-construidos: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Establecer acuerdos participativos redactados en positivo ("cuidamos nuestro espacio", "escuchamos con respeto").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3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Transiciones caóticas entre actividades: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Pérdida de tiempo y desorden generalizado al pasar de trabajo individual a grupal o al inicio.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Rutinas de Aula Estandarizadas: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Implementar señas no verbales, conteos regressivos y hábitos claros que agilicen la transición sin necesidad de elevar la voz.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4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Reacción tardía o desmedida ante disrupciones: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Interrupción de la clase para atender conductas menores, perdiendo el hilo pedagógico.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Intervención Preventiva y Sutil: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Redirigir el comportamiento de forma temprana mediante proximidad física, mirada afectiva o recordatorio sutil e individual.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5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Desconocimiento del entorno familiar/socioemocional: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Ignorar situaciones de estrés, fatiga por traslados o vulnerabilidad en el hogar.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Enfoque Tutorial y Escucha Activa: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Articular con Tutoría (TOECE) para contener emocionalmente al estudiante e identificar causas profundas de la conducta.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6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Falta de previsibilidad y autocontrol docente: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Inconsistencia en la aplicación de normas o pérdida de autorregulación emocional del docente.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Coherencia y Modelaje Autorregulado: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Mantener serenidad en momentos críticos, demostrando ecuanimidad y siendo el principal modelo de convivencia pacífica.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2879">
                <a:tc>
                  <a:txBody>
                    <a:bodyPr/>
                    <a:lstStyle/>
                    <a:p>
                      <a:pPr algn="ctr"/>
                      <a:r>
                        <a:rPr sz="1012" b="1" i="0" u="none">
                          <a:solidFill>
                            <a:srgbClr val="0D9488"/>
                          </a:solidFill>
                          <a:latin typeface="Inter"/>
                        </a:rPr>
                        <a:t>7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Causa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Focalización exclusiva en la conducta negativa: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Invisibilización del buen comportamiento e interacción centrada en corregir.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Sugerencia </a:t>
                      </a:r>
                      <a:r>
                        <a:rPr sz="1012" b="1" i="0" u="none">
                          <a:solidFill>
                            <a:srgbClr val="334155"/>
                          </a:solidFill>
                          <a:latin typeface="Inter"/>
                        </a:rPr>
                        <a:t>Refuerzo Positivo Formativo:</a:t>
                      </a:r>
                      <a:r>
                        <a:rPr sz="1012" b="0" i="0" u="none">
                          <a:solidFill>
                            <a:srgbClr val="334155"/>
                          </a:solidFill>
                          <a:latin typeface="Inter"/>
                        </a:rPr>
                        <a:t> Reconocer explícitamente los esfuerzos, la autorregulación y las actitudes solidarias de manera individual y grupal.</a:t>
                      </a:r>
                    </a:p>
                  </a:txBody>
                  <a:tcPr marL="63500" marR="63500" marT="25400" marB="25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" y="6391275"/>
            <a:ext cx="114300" cy="114300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62" y="447675"/>
            <a:ext cx="238125" cy="190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3450" y="376237"/>
            <a:ext cx="6353919" cy="3333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i="0" u="none">
                <a:solidFill>
                  <a:srgbClr val="0F172A"/>
                </a:solidFill>
                <a:latin typeface="Poppins"/>
              </a:rPr>
              <a:t>Rúbrica 5: Regula Positivamente el Comportamiento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625" y="1956196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995362" y="1956196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5982592" y="1956196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28625" y="2511325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995362" y="2511325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5982592" y="2511325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28625" y="3066454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995362" y="3066454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5982592" y="3066454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428625" y="3621583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995362" y="3621583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5982592" y="3621583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28625" y="4176712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995362" y="4176712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5982592" y="4176712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428625" y="4731841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995362" y="4731841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5982592" y="4731841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428625" y="5286970"/>
            <a:ext cx="566737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995362" y="5286970"/>
            <a:ext cx="4987230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5982592" y="5286970"/>
            <a:ext cx="5780782" cy="9525"/>
          </a:xfrm>
          <a:prstGeom prst="rect">
            <a:avLst/>
          </a:prstGeom>
          <a:solidFill>
            <a:srgbClr val="E2E8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1" name="Picture 30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712" y="1152525"/>
            <a:ext cx="135284" cy="133350"/>
          </a:xfrm>
          <a:prstGeom prst="rect">
            <a:avLst/>
          </a:prstGeom>
        </p:spPr>
      </p:pic>
      <p:pic>
        <p:nvPicPr>
          <p:cNvPr id="32" name="Picture 31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5942" y="1152525"/>
            <a:ext cx="154334" cy="133350"/>
          </a:xfrm>
          <a:prstGeom prst="rect">
            <a:avLst/>
          </a:prstGeom>
        </p:spPr>
      </p:pic>
      <p:pic>
        <p:nvPicPr>
          <p:cNvPr id="33" name="Picture 32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9662" y="1510605"/>
            <a:ext cx="485775" cy="184695"/>
          </a:xfrm>
          <a:prstGeom prst="rect">
            <a:avLst/>
          </a:prstGeom>
        </p:spPr>
      </p:pic>
      <p:pic>
        <p:nvPicPr>
          <p:cNvPr id="34" name="Picture 33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892" y="1510605"/>
            <a:ext cx="790575" cy="184695"/>
          </a:xfrm>
          <a:prstGeom prst="rect">
            <a:avLst/>
          </a:prstGeom>
        </p:spPr>
      </p:pic>
      <p:pic>
        <p:nvPicPr>
          <p:cNvPr id="35" name="Picture 34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9662" y="2065734"/>
            <a:ext cx="485775" cy="184695"/>
          </a:xfrm>
          <a:prstGeom prst="rect">
            <a:avLst/>
          </a:prstGeom>
        </p:spPr>
      </p:pic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6892" y="2065734"/>
            <a:ext cx="790575" cy="184695"/>
          </a:xfrm>
          <a:prstGeom prst="rect">
            <a:avLst/>
          </a:prstGeom>
        </p:spPr>
      </p:pic>
      <p:pic>
        <p:nvPicPr>
          <p:cNvPr id="37" name="Picture 36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9662" y="2620863"/>
            <a:ext cx="485775" cy="184695"/>
          </a:xfrm>
          <a:prstGeom prst="rect">
            <a:avLst/>
          </a:prstGeom>
        </p:spPr>
      </p:pic>
      <p:pic>
        <p:nvPicPr>
          <p:cNvPr id="38" name="Picture 37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6892" y="2620863"/>
            <a:ext cx="790575" cy="184695"/>
          </a:xfrm>
          <a:prstGeom prst="rect">
            <a:avLst/>
          </a:prstGeom>
        </p:spPr>
      </p:pic>
      <p:pic>
        <p:nvPicPr>
          <p:cNvPr id="39" name="Picture 38" descr="imag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09662" y="3175992"/>
            <a:ext cx="485775" cy="184695"/>
          </a:xfrm>
          <a:prstGeom prst="rect">
            <a:avLst/>
          </a:prstGeom>
        </p:spPr>
      </p:pic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892" y="3175992"/>
            <a:ext cx="790575" cy="184695"/>
          </a:xfrm>
          <a:prstGeom prst="rect">
            <a:avLst/>
          </a:prstGeom>
        </p:spPr>
      </p:pic>
      <p:pic>
        <p:nvPicPr>
          <p:cNvPr id="41" name="Picture 40" descr="image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9662" y="3731121"/>
            <a:ext cx="485775" cy="184695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96892" y="3731121"/>
            <a:ext cx="790575" cy="184695"/>
          </a:xfrm>
          <a:prstGeom prst="rect">
            <a:avLst/>
          </a:prstGeom>
        </p:spPr>
      </p:pic>
      <p:pic>
        <p:nvPicPr>
          <p:cNvPr id="43" name="Picture 42" descr="image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09662" y="4286250"/>
            <a:ext cx="485775" cy="184695"/>
          </a:xfrm>
          <a:prstGeom prst="rect">
            <a:avLst/>
          </a:prstGeom>
        </p:spPr>
      </p:pic>
      <p:pic>
        <p:nvPicPr>
          <p:cNvPr id="44" name="Picture 43" descr="imag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096892" y="4286250"/>
            <a:ext cx="790575" cy="184695"/>
          </a:xfrm>
          <a:prstGeom prst="rect">
            <a:avLst/>
          </a:prstGeom>
        </p:spPr>
      </p:pic>
      <p:pic>
        <p:nvPicPr>
          <p:cNvPr id="45" name="Picture 44" descr="image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09662" y="4841378"/>
            <a:ext cx="485775" cy="184695"/>
          </a:xfrm>
          <a:prstGeom prst="rect">
            <a:avLst/>
          </a:prstGeom>
        </p:spPr>
      </p:pic>
      <p:pic>
        <p:nvPicPr>
          <p:cNvPr id="46" name="Picture 45" descr="image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96892" y="4841378"/>
            <a:ext cx="790575" cy="18469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295650" y="6372225"/>
            <a:ext cx="8477250" cy="1428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900" b="0" i="0" u="none">
                <a:solidFill>
                  <a:srgbClr val="64748B"/>
                </a:solidFill>
                <a:latin typeface="Inter Medium"/>
              </a:rPr>
              <a:t> </a:t>
            </a:r>
            <a:r>
              <a:rPr sz="900" b="1" i="0" u="none">
                <a:solidFill>
                  <a:srgbClr val="0F172A"/>
                </a:solidFill>
                <a:latin typeface="Inter"/>
              </a:rPr>
              <a:t>UGEL Huaraz</a:t>
            </a:r>
            <a:r>
              <a:rPr sz="900" b="0" i="0" u="none">
                <a:solidFill>
                  <a:srgbClr val="64748B"/>
                </a:solidFill>
                <a:latin typeface="Inter Medium"/>
              </a:rPr>
              <a:t> • Área de Gestión Pedagógica (AGP) Meta Nivel IV: Ausencia total de mecanismos punitivos y autorregulación por convicción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413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B4A057E-B97D-4343-BA2D-73769E10E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64" y="262405"/>
            <a:ext cx="4972744" cy="10193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FEBC6A4-3D71-401D-954E-8513A591FC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803"/>
          <a:stretch/>
        </p:blipFill>
        <p:spPr>
          <a:xfrm>
            <a:off x="6555164" y="4305282"/>
            <a:ext cx="5473329" cy="16814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DF61548-1FC0-45F4-B42B-1BCD8BA103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321" b="25283"/>
          <a:stretch/>
        </p:blipFill>
        <p:spPr>
          <a:xfrm>
            <a:off x="652055" y="3255069"/>
            <a:ext cx="5698776" cy="327512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596F3D3-CE84-49B7-9400-DEC2884578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506"/>
          <a:stretch/>
        </p:blipFill>
        <p:spPr>
          <a:xfrm>
            <a:off x="4403900" y="1004976"/>
            <a:ext cx="5706257" cy="207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93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D308CA6-94A8-45F0-BA21-A1229843F9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572"/>
          <a:stretch/>
        </p:blipFill>
        <p:spPr>
          <a:xfrm>
            <a:off x="468059" y="431320"/>
            <a:ext cx="5079367" cy="57797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9DCAE50-F0C7-4E5E-A5F7-ABE0612F02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00" b="25786"/>
          <a:stretch/>
        </p:blipFill>
        <p:spPr>
          <a:xfrm>
            <a:off x="468059" y="1367285"/>
            <a:ext cx="5627941" cy="441583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F24B81A-8AC7-4C53-AF89-91773C3A4A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082"/>
          <a:stretch/>
        </p:blipFill>
        <p:spPr>
          <a:xfrm>
            <a:off x="6305628" y="3856006"/>
            <a:ext cx="5886372" cy="213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7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459946C-A218-4A58-856D-A912838808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157"/>
          <a:stretch/>
        </p:blipFill>
        <p:spPr>
          <a:xfrm>
            <a:off x="313262" y="526211"/>
            <a:ext cx="6268856" cy="376111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9AB7E07-EC92-4653-B29C-38FCE6C168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044"/>
          <a:stretch/>
        </p:blipFill>
        <p:spPr>
          <a:xfrm>
            <a:off x="5006033" y="4218315"/>
            <a:ext cx="6268856" cy="22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50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CC9FD98-21FA-4DF0-833B-697884A02B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100"/>
          <a:stretch/>
        </p:blipFill>
        <p:spPr>
          <a:xfrm>
            <a:off x="184132" y="406467"/>
            <a:ext cx="6268325" cy="51466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55FA0C4-90C8-49E1-BDB9-E127FC5E7D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062" b="86918"/>
          <a:stretch/>
        </p:blipFill>
        <p:spPr>
          <a:xfrm>
            <a:off x="6579079" y="278200"/>
            <a:ext cx="2649311" cy="89714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FF1B211-66B9-4F94-AD6D-43C94977F7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591" r="50000" b="66918"/>
          <a:stretch/>
        </p:blipFill>
        <p:spPr>
          <a:xfrm>
            <a:off x="462221" y="1060169"/>
            <a:ext cx="3203505" cy="15333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33AE0A2-4616-4088-8EBD-C6AD55F02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711" r="50000" b="15849"/>
          <a:stretch/>
        </p:blipFill>
        <p:spPr>
          <a:xfrm>
            <a:off x="443151" y="2495648"/>
            <a:ext cx="3152905" cy="411673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3E330AE-2700-4477-BACB-953CF53B27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654" r="50000"/>
          <a:stretch/>
        </p:blipFill>
        <p:spPr>
          <a:xfrm>
            <a:off x="4678114" y="1181579"/>
            <a:ext cx="3152905" cy="125247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36F9262-1945-4803-A86E-F10B48A3E4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b="48050"/>
          <a:stretch/>
        </p:blipFill>
        <p:spPr>
          <a:xfrm>
            <a:off x="4609238" y="2434051"/>
            <a:ext cx="3152905" cy="423992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BDE35C0-6029-4B58-9142-CDDBC4C3CB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51572" b="1635"/>
          <a:stretch/>
        </p:blipFill>
        <p:spPr>
          <a:xfrm>
            <a:off x="8324490" y="1885380"/>
            <a:ext cx="3293415" cy="398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78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043432" y="2381453"/>
            <a:ext cx="6797040" cy="1123315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 marR="5080">
              <a:lnSpc>
                <a:spcPts val="3840"/>
              </a:lnSpc>
              <a:spcBef>
                <a:spcPts val="1025"/>
              </a:spcBef>
            </a:pPr>
            <a:r>
              <a:rPr sz="4000" dirty="0"/>
              <a:t>Rúbricas</a:t>
            </a:r>
            <a:r>
              <a:rPr sz="4000" spc="-90" dirty="0"/>
              <a:t> </a:t>
            </a:r>
            <a:r>
              <a:rPr sz="4000" dirty="0"/>
              <a:t>de</a:t>
            </a:r>
            <a:r>
              <a:rPr sz="4000" spc="-100" dirty="0"/>
              <a:t> </a:t>
            </a:r>
            <a:r>
              <a:rPr sz="4000" dirty="0"/>
              <a:t>observación</a:t>
            </a:r>
            <a:r>
              <a:rPr sz="4000" spc="-100" dirty="0"/>
              <a:t> </a:t>
            </a:r>
            <a:r>
              <a:rPr sz="4000" spc="-25" dirty="0"/>
              <a:t>de </a:t>
            </a:r>
            <a:r>
              <a:rPr sz="4000" spc="-20" dirty="0"/>
              <a:t>aula</a:t>
            </a:r>
            <a:endParaRPr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6184</TotalTime>
  <Words>4031</Words>
  <Application>Microsoft Office PowerPoint</Application>
  <PresentationFormat>Panorámica</PresentationFormat>
  <Paragraphs>398</Paragraphs>
  <Slides>44</Slides>
  <Notes>0</Notes>
  <HiddenSlides>8</HiddenSlides>
  <MMClips>0</MMClips>
  <ScaleCrop>false</ScaleCrop>
  <HeadingPairs>
    <vt:vector size="6" baseType="variant">
      <vt:variant>
        <vt:lpstr>Fuentes usadas</vt:lpstr>
      </vt:variant>
      <vt:variant>
        <vt:i4>15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44</vt:i4>
      </vt:variant>
    </vt:vector>
  </HeadingPairs>
  <TitlesOfParts>
    <vt:vector size="63" baseType="lpstr">
      <vt:lpstr>Arial</vt:lpstr>
      <vt:lpstr>Arial MT</vt:lpstr>
      <vt:lpstr>Bradley Hand ITC</vt:lpstr>
      <vt:lpstr>Calibri</vt:lpstr>
      <vt:lpstr>Calibri Light</vt:lpstr>
      <vt:lpstr>Inter</vt:lpstr>
      <vt:lpstr>Inter Medium</vt:lpstr>
      <vt:lpstr>Lato</vt:lpstr>
      <vt:lpstr>Playbill</vt:lpstr>
      <vt:lpstr>Poppins</vt:lpstr>
      <vt:lpstr>Poppins SemiBold</vt:lpstr>
      <vt:lpstr>Times New Roman</vt:lpstr>
      <vt:lpstr>Trebuchet MS</vt:lpstr>
      <vt:lpstr>Wingdings</vt:lpstr>
      <vt:lpstr>Wingdings 3</vt:lpstr>
      <vt:lpstr>Faceta</vt:lpstr>
      <vt:lpstr>1_Tema de Office</vt:lpstr>
      <vt:lpstr>2_Tema de Office</vt:lpstr>
      <vt:lpstr>4_Tema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Rúbricas de observación de aula</vt:lpstr>
      <vt:lpstr>Nombre    Aspectos Manifestaciones</vt:lpstr>
      <vt:lpstr>Presentación de PowerPoint</vt:lpstr>
      <vt:lpstr>Nombre Aspectos</vt:lpstr>
      <vt:lpstr>Pensamiento de orden superior</vt:lpstr>
      <vt:lpstr>Nombre</vt:lpstr>
      <vt:lpstr>Presentación de PowerPoint</vt:lpstr>
      <vt:lpstr>Presentación de PowerPoint</vt:lpstr>
      <vt:lpstr>Nombre Aspectos</vt:lpstr>
      <vt:lpstr>Presentación de PowerPoint</vt:lpstr>
      <vt:lpstr>NIVELES</vt:lpstr>
      <vt:lpstr>R5 Regula positivamente el comportamiento de los estudiantes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Maximo Eusebio Tinoco Huaman</dc:creator>
  <cp:lastModifiedBy>Melina Isabel Mori Lora</cp:lastModifiedBy>
  <cp:revision>267</cp:revision>
  <dcterms:created xsi:type="dcterms:W3CDTF">2020-07-19T15:45:40Z</dcterms:created>
  <dcterms:modified xsi:type="dcterms:W3CDTF">2026-08-27T22:23:49Z</dcterms:modified>
</cp:coreProperties>
</file>