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56" r:id="rId2"/>
    <p:sldId id="276" r:id="rId3"/>
    <p:sldId id="257" r:id="rId4"/>
    <p:sldId id="258" r:id="rId5"/>
    <p:sldId id="282" r:id="rId6"/>
    <p:sldId id="283" r:id="rId7"/>
    <p:sldId id="284" r:id="rId8"/>
    <p:sldId id="299" r:id="rId9"/>
    <p:sldId id="259" r:id="rId10"/>
    <p:sldId id="294" r:id="rId11"/>
    <p:sldId id="290" r:id="rId12"/>
    <p:sldId id="286" r:id="rId13"/>
    <p:sldId id="296" r:id="rId14"/>
    <p:sldId id="298" r:id="rId15"/>
    <p:sldId id="292" r:id="rId16"/>
    <p:sldId id="297" r:id="rId17"/>
    <p:sldId id="260" r:id="rId18"/>
    <p:sldId id="261" r:id="rId19"/>
    <p:sldId id="262" r:id="rId20"/>
    <p:sldId id="301" r:id="rId21"/>
    <p:sldId id="300" r:id="rId22"/>
    <p:sldId id="281" r:id="rId23"/>
    <p:sldId id="302" r:id="rId24"/>
    <p:sldId id="277" r:id="rId25"/>
    <p:sldId id="279" r:id="rId26"/>
    <p:sldId id="278" r:id="rId27"/>
    <p:sldId id="291" r:id="rId28"/>
    <p:sldId id="285" r:id="rId29"/>
    <p:sldId id="293" r:id="rId30"/>
    <p:sldId id="287" r:id="rId31"/>
    <p:sldId id="275" r:id="rId32"/>
    <p:sldId id="295" r:id="rId33"/>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62"/>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Usuario invitado" userId="S::urn:spo:tenantanon#51b09022-8da3-4abc-b8fc-d2b464abd3d2::" providerId="AD" clId="Web-{3A0701E8-3F3C-4A44-06CD-8772A0D08042}"/>
    <pc:docChg chg="sldOrd">
      <pc:chgData name="Usuario invitado" userId="S::urn:spo:tenantanon#51b09022-8da3-4abc-b8fc-d2b464abd3d2::" providerId="AD" clId="Web-{3A0701E8-3F3C-4A44-06CD-8772A0D08042}" dt="2026-03-22T02:47:24.824" v="0"/>
      <pc:docMkLst>
        <pc:docMk/>
      </pc:docMkLst>
      <pc:sldChg chg="ord">
        <pc:chgData name="Usuario invitado" userId="S::urn:spo:tenantanon#51b09022-8da3-4abc-b8fc-d2b464abd3d2::" providerId="AD" clId="Web-{3A0701E8-3F3C-4A44-06CD-8772A0D08042}" dt="2026-03-22T02:47:24.824" v="0"/>
        <pc:sldMkLst>
          <pc:docMk/>
          <pc:sldMk cId="231028345" sldId="297"/>
        </pc:sldMkLst>
      </pc:sldChg>
    </pc:docChg>
  </pc:docChgLst>
  <pc:docChgLst>
    <pc:chgData name="Usuario invitado" userId="S::urn:spo:tenantanon#51b09022-8da3-4abc-b8fc-d2b464abd3d2::" providerId="AD" clId="Web-{8BBB197F-758C-0E3B-B60C-C5A55DBAAB1D}"/>
    <pc:docChg chg="modSld">
      <pc:chgData name="Usuario invitado" userId="S::urn:spo:tenantanon#51b09022-8da3-4abc-b8fc-d2b464abd3d2::" providerId="AD" clId="Web-{8BBB197F-758C-0E3B-B60C-C5A55DBAAB1D}" dt="2026-03-20T16:57:04.726" v="16" actId="1076"/>
      <pc:docMkLst>
        <pc:docMk/>
      </pc:docMkLst>
      <pc:sldChg chg="modSp">
        <pc:chgData name="Usuario invitado" userId="S::urn:spo:tenantanon#51b09022-8da3-4abc-b8fc-d2b464abd3d2::" providerId="AD" clId="Web-{8BBB197F-758C-0E3B-B60C-C5A55DBAAB1D}" dt="2026-03-20T16:48:49.284" v="8" actId="1076"/>
        <pc:sldMkLst>
          <pc:docMk/>
          <pc:sldMk cId="3112330329" sldId="286"/>
        </pc:sldMkLst>
        <pc:spChg chg="mod">
          <ac:chgData name="Usuario invitado" userId="S::urn:spo:tenantanon#51b09022-8da3-4abc-b8fc-d2b464abd3d2::" providerId="AD" clId="Web-{8BBB197F-758C-0E3B-B60C-C5A55DBAAB1D}" dt="2026-03-20T16:48:44.409" v="7" actId="1076"/>
          <ac:spMkLst>
            <pc:docMk/>
            <pc:sldMk cId="3112330329" sldId="286"/>
            <ac:spMk id="4" creationId="{00000000-0000-0000-0000-000000000000}"/>
          </ac:spMkLst>
        </pc:spChg>
        <pc:spChg chg="mod">
          <ac:chgData name="Usuario invitado" userId="S::urn:spo:tenantanon#51b09022-8da3-4abc-b8fc-d2b464abd3d2::" providerId="AD" clId="Web-{8BBB197F-758C-0E3B-B60C-C5A55DBAAB1D}" dt="2026-03-20T16:48:49.284" v="8" actId="1076"/>
          <ac:spMkLst>
            <pc:docMk/>
            <pc:sldMk cId="3112330329" sldId="286"/>
            <ac:spMk id="9" creationId="{00000000-0000-0000-0000-000000000000}"/>
          </ac:spMkLst>
        </pc:spChg>
      </pc:sldChg>
      <pc:sldChg chg="modSp">
        <pc:chgData name="Usuario invitado" userId="S::urn:spo:tenantanon#51b09022-8da3-4abc-b8fc-d2b464abd3d2::" providerId="AD" clId="Web-{8BBB197F-758C-0E3B-B60C-C5A55DBAAB1D}" dt="2026-03-20T16:48:11.815" v="5" actId="14100"/>
        <pc:sldMkLst>
          <pc:docMk/>
          <pc:sldMk cId="769649150" sldId="290"/>
        </pc:sldMkLst>
        <pc:spChg chg="mod">
          <ac:chgData name="Usuario invitado" userId="S::urn:spo:tenantanon#51b09022-8da3-4abc-b8fc-d2b464abd3d2::" providerId="AD" clId="Web-{8BBB197F-758C-0E3B-B60C-C5A55DBAAB1D}" dt="2026-03-20T16:48:11.815" v="5" actId="14100"/>
          <ac:spMkLst>
            <pc:docMk/>
            <pc:sldMk cId="769649150" sldId="290"/>
            <ac:spMk id="4" creationId="{00000000-0000-0000-0000-000000000000}"/>
          </ac:spMkLst>
        </pc:spChg>
      </pc:sldChg>
      <pc:sldChg chg="modSp">
        <pc:chgData name="Usuario invitado" userId="S::urn:spo:tenantanon#51b09022-8da3-4abc-b8fc-d2b464abd3d2::" providerId="AD" clId="Web-{8BBB197F-758C-0E3B-B60C-C5A55DBAAB1D}" dt="2026-03-20T16:49:37.112" v="9" actId="20577"/>
        <pc:sldMkLst>
          <pc:docMk/>
          <pc:sldMk cId="1032346806" sldId="293"/>
        </pc:sldMkLst>
        <pc:spChg chg="mod">
          <ac:chgData name="Usuario invitado" userId="S::urn:spo:tenantanon#51b09022-8da3-4abc-b8fc-d2b464abd3d2::" providerId="AD" clId="Web-{8BBB197F-758C-0E3B-B60C-C5A55DBAAB1D}" dt="2026-03-20T16:49:37.112" v="9" actId="20577"/>
          <ac:spMkLst>
            <pc:docMk/>
            <pc:sldMk cId="1032346806" sldId="293"/>
            <ac:spMk id="16" creationId="{A55F38DD-33A3-4498-B19A-00863377EAB2}"/>
          </ac:spMkLst>
        </pc:spChg>
      </pc:sldChg>
      <pc:sldChg chg="modSp">
        <pc:chgData name="Usuario invitado" userId="S::urn:spo:tenantanon#51b09022-8da3-4abc-b8fc-d2b464abd3d2::" providerId="AD" clId="Web-{8BBB197F-758C-0E3B-B60C-C5A55DBAAB1D}" dt="2026-03-20T16:47:27.643" v="3" actId="20577"/>
        <pc:sldMkLst>
          <pc:docMk/>
          <pc:sldMk cId="1531539022" sldId="295"/>
        </pc:sldMkLst>
        <pc:spChg chg="mod">
          <ac:chgData name="Usuario invitado" userId="S::urn:spo:tenantanon#51b09022-8da3-4abc-b8fc-d2b464abd3d2::" providerId="AD" clId="Web-{8BBB197F-758C-0E3B-B60C-C5A55DBAAB1D}" dt="2026-03-20T16:47:27.643" v="3" actId="20577"/>
          <ac:spMkLst>
            <pc:docMk/>
            <pc:sldMk cId="1531539022" sldId="295"/>
            <ac:spMk id="4" creationId="{00000000-0000-0000-0000-000000000000}"/>
          </ac:spMkLst>
        </pc:spChg>
      </pc:sldChg>
      <pc:sldChg chg="addSp delSp modSp">
        <pc:chgData name="Usuario invitado" userId="S::urn:spo:tenantanon#51b09022-8da3-4abc-b8fc-d2b464abd3d2::" providerId="AD" clId="Web-{8BBB197F-758C-0E3B-B60C-C5A55DBAAB1D}" dt="2026-03-20T16:57:04.726" v="16" actId="1076"/>
        <pc:sldMkLst>
          <pc:docMk/>
          <pc:sldMk cId="4142028564" sldId="300"/>
        </pc:sldMkLst>
        <pc:picChg chg="add mod">
          <ac:chgData name="Usuario invitado" userId="S::urn:spo:tenantanon#51b09022-8da3-4abc-b8fc-d2b464abd3d2::" providerId="AD" clId="Web-{8BBB197F-758C-0E3B-B60C-C5A55DBAAB1D}" dt="2026-03-20T16:57:04.726" v="16" actId="1076"/>
          <ac:picMkLst>
            <pc:docMk/>
            <pc:sldMk cId="4142028564" sldId="300"/>
            <ac:picMk id="5" creationId="{CA99D148-ACDC-1795-C3FF-B5CDA1310382}"/>
          </ac:picMkLst>
        </pc:picChg>
      </pc:sldChg>
    </pc:docChg>
  </pc:docChgLst>
  <pc:docChgLst>
    <pc:chgData name="Usuario invitado" userId="S::urn:spo:tenantanon#51b09022-8da3-4abc-b8fc-d2b464abd3d2::" providerId="AD" clId="Web-{C0892327-296E-F068-F32B-F56C053C99EB}"/>
    <pc:docChg chg="modSld">
      <pc:chgData name="Usuario invitado" userId="S::urn:spo:tenantanon#51b09022-8da3-4abc-b8fc-d2b464abd3d2::" providerId="AD" clId="Web-{C0892327-296E-F068-F32B-F56C053C99EB}" dt="2026-03-22T03:50:42.887" v="1" actId="1076"/>
      <pc:docMkLst>
        <pc:docMk/>
      </pc:docMkLst>
      <pc:sldChg chg="modSp">
        <pc:chgData name="Usuario invitado" userId="S::urn:spo:tenantanon#51b09022-8da3-4abc-b8fc-d2b464abd3d2::" providerId="AD" clId="Web-{C0892327-296E-F068-F32B-F56C053C99EB}" dt="2026-03-22T03:50:42.887" v="1" actId="1076"/>
        <pc:sldMkLst>
          <pc:docMk/>
          <pc:sldMk cId="2624379252" sldId="277"/>
        </pc:sldMkLst>
        <pc:picChg chg="mod">
          <ac:chgData name="Usuario invitado" userId="S::urn:spo:tenantanon#51b09022-8da3-4abc-b8fc-d2b464abd3d2::" providerId="AD" clId="Web-{C0892327-296E-F068-F32B-F56C053C99EB}" dt="2026-03-22T03:50:42.887" v="1" actId="1076"/>
          <ac:picMkLst>
            <pc:docMk/>
            <pc:sldMk cId="2624379252" sldId="277"/>
            <ac:picMk id="7"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es-PE"/>
          </a:p>
        </p:txBody>
      </p:sp>
      <p:sp>
        <p:nvSpPr>
          <p:cNvPr id="3" name="Marcador de fecha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18890D19-0283-42F1-9F73-045C4698CA8E}" type="datetimeFigureOut">
              <a:rPr lang="es-PE" smtClean="0"/>
              <a:t>27/08/2026</a:t>
            </a:fld>
            <a:endParaRPr lang="es-PE"/>
          </a:p>
        </p:txBody>
      </p:sp>
      <p:sp>
        <p:nvSpPr>
          <p:cNvPr id="4" name="Marcador de imagen de diapositiva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es-PE"/>
          </a:p>
        </p:txBody>
      </p:sp>
      <p:sp>
        <p:nvSpPr>
          <p:cNvPr id="5" name="Marcador de notas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6" name="Marcador de pie de página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es-PE"/>
          </a:p>
        </p:txBody>
      </p:sp>
      <p:sp>
        <p:nvSpPr>
          <p:cNvPr id="7" name="Marcador de número de diapositiva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12D74364-413B-4468-9DEF-AF3ED3D87AED}" type="slidenum">
              <a:rPr lang="es-PE" smtClean="0"/>
              <a:t>‹Nº›</a:t>
            </a:fld>
            <a:endParaRPr lang="es-PE"/>
          </a:p>
        </p:txBody>
      </p:sp>
    </p:spTree>
    <p:extLst>
      <p:ext uri="{BB962C8B-B14F-4D97-AF65-F5344CB8AC3E}">
        <p14:creationId xmlns:p14="http://schemas.microsoft.com/office/powerpoint/2010/main" val="2644139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3a7727b50f4_3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3a7727b50f4_3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38508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3a7727b50f4_3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3a7727b50f4_3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16298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3a7727b50f4_3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3a7727b50f4_3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665956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3a7727b50f4_3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3a7727b50f4_3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59888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3a7727b50f4_3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3a7727b50f4_3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94998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3a7727b50f4_3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3a7727b50f4_3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869022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3a7727b50f4_3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3a7727b50f4_3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38869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3a7727b50f4_3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3a7727b50f4_3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552959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851492" y="241033"/>
            <a:ext cx="1559898" cy="314984"/>
          </a:xfrm>
          <a:prstGeom prst="rect">
            <a:avLst/>
          </a:prstGeom>
        </p:spPr>
      </p:pic>
      <p:pic>
        <p:nvPicPr>
          <p:cNvPr id="17" name="bg object 17"/>
          <p:cNvPicPr/>
          <p:nvPr/>
        </p:nvPicPr>
        <p:blipFill>
          <a:blip r:embed="rId3" cstate="print"/>
          <a:stretch>
            <a:fillRect/>
          </a:stretch>
        </p:blipFill>
        <p:spPr>
          <a:xfrm>
            <a:off x="0" y="-2"/>
            <a:ext cx="12191999" cy="6789420"/>
          </a:xfrm>
          <a:prstGeom prst="rect">
            <a:avLst/>
          </a:prstGeom>
        </p:spPr>
      </p:pic>
      <p:sp>
        <p:nvSpPr>
          <p:cNvPr id="18" name="bg object 18"/>
          <p:cNvSpPr/>
          <p:nvPr/>
        </p:nvSpPr>
        <p:spPr>
          <a:xfrm>
            <a:off x="0" y="0"/>
            <a:ext cx="12192000" cy="753110"/>
          </a:xfrm>
          <a:custGeom>
            <a:avLst/>
            <a:gdLst/>
            <a:ahLst/>
            <a:cxnLst/>
            <a:rect l="l" t="t" r="r" b="b"/>
            <a:pathLst>
              <a:path w="12192000" h="753110">
                <a:moveTo>
                  <a:pt x="12192000" y="0"/>
                </a:moveTo>
                <a:lnTo>
                  <a:pt x="0" y="0"/>
                </a:lnTo>
                <a:lnTo>
                  <a:pt x="0" y="614679"/>
                </a:lnTo>
                <a:lnTo>
                  <a:pt x="7044" y="658359"/>
                </a:lnTo>
                <a:lnTo>
                  <a:pt x="26659" y="696291"/>
                </a:lnTo>
                <a:lnTo>
                  <a:pt x="56570" y="726200"/>
                </a:lnTo>
                <a:lnTo>
                  <a:pt x="94501" y="745813"/>
                </a:lnTo>
                <a:lnTo>
                  <a:pt x="138176" y="752855"/>
                </a:lnTo>
                <a:lnTo>
                  <a:pt x="12053824" y="752855"/>
                </a:lnTo>
                <a:lnTo>
                  <a:pt x="12097504" y="745813"/>
                </a:lnTo>
                <a:lnTo>
                  <a:pt x="12135435" y="726200"/>
                </a:lnTo>
                <a:lnTo>
                  <a:pt x="12165344" y="696291"/>
                </a:lnTo>
                <a:lnTo>
                  <a:pt x="12184957" y="658359"/>
                </a:lnTo>
                <a:lnTo>
                  <a:pt x="12192000" y="614679"/>
                </a:lnTo>
                <a:lnTo>
                  <a:pt x="12192000" y="0"/>
                </a:lnTo>
                <a:close/>
              </a:path>
            </a:pathLst>
          </a:custGeom>
          <a:solidFill>
            <a:srgbClr val="FFFFFF"/>
          </a:solidFill>
        </p:spPr>
        <p:txBody>
          <a:bodyPr wrap="square" lIns="0" tIns="0" rIns="0" bIns="0" rtlCol="0"/>
          <a:lstStyle/>
          <a:p>
            <a:endParaRPr/>
          </a:p>
        </p:txBody>
      </p:sp>
      <p:sp>
        <p:nvSpPr>
          <p:cNvPr id="2" name="Holder 2"/>
          <p:cNvSpPr>
            <a:spLocks noGrp="1"/>
          </p:cNvSpPr>
          <p:nvPr>
            <p:ph type="ctrTitle"/>
          </p:nvPr>
        </p:nvSpPr>
        <p:spPr>
          <a:xfrm>
            <a:off x="1026972" y="2083434"/>
            <a:ext cx="7661275" cy="2299970"/>
          </a:xfrm>
          <a:prstGeom prst="rect">
            <a:avLst/>
          </a:prstGeom>
        </p:spPr>
        <p:txBody>
          <a:bodyPr wrap="square" lIns="0" tIns="0" rIns="0" bIns="0">
            <a:spAutoFit/>
          </a:bodyPr>
          <a:lstStyle>
            <a:lvl1pPr>
              <a:defRPr sz="2400" b="1" i="0">
                <a:solidFill>
                  <a:srgbClr val="243D7A"/>
                </a:solidFill>
                <a:latin typeface="Calibri"/>
                <a:cs typeface="Calibri"/>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sz="18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8/27/2026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243D7A"/>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18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8/27/2026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243D7A"/>
                </a:solidFill>
                <a:latin typeface="Calibri"/>
                <a:cs typeface="Calibri"/>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8/27/2026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243D7A"/>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8/27/2026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851492" y="241033"/>
            <a:ext cx="1559898" cy="314984"/>
          </a:xfrm>
          <a:prstGeom prst="rect">
            <a:avLst/>
          </a:prstGeom>
        </p:spPr>
      </p:pic>
      <p:sp>
        <p:nvSpPr>
          <p:cNvPr id="17" name="bg object 17"/>
          <p:cNvSpPr/>
          <p:nvPr/>
        </p:nvSpPr>
        <p:spPr>
          <a:xfrm>
            <a:off x="838200" y="2218943"/>
            <a:ext cx="9994900" cy="4251960"/>
          </a:xfrm>
          <a:custGeom>
            <a:avLst/>
            <a:gdLst/>
            <a:ahLst/>
            <a:cxnLst/>
            <a:rect l="l" t="t" r="r" b="b"/>
            <a:pathLst>
              <a:path w="9994900" h="4251960">
                <a:moveTo>
                  <a:pt x="4837557" y="0"/>
                </a:moveTo>
                <a:lnTo>
                  <a:pt x="4313682" y="85343"/>
                </a:lnTo>
                <a:lnTo>
                  <a:pt x="3978148" y="217296"/>
                </a:lnTo>
                <a:lnTo>
                  <a:pt x="4256405" y="612901"/>
                </a:lnTo>
                <a:lnTo>
                  <a:pt x="5484241" y="1288033"/>
                </a:lnTo>
                <a:lnTo>
                  <a:pt x="5598795" y="1505203"/>
                </a:lnTo>
                <a:lnTo>
                  <a:pt x="5304155" y="1730247"/>
                </a:lnTo>
                <a:lnTo>
                  <a:pt x="4935855" y="1745741"/>
                </a:lnTo>
                <a:lnTo>
                  <a:pt x="4575683" y="1691512"/>
                </a:lnTo>
                <a:lnTo>
                  <a:pt x="3855339" y="1412112"/>
                </a:lnTo>
                <a:lnTo>
                  <a:pt x="3536061" y="1388871"/>
                </a:lnTo>
                <a:lnTo>
                  <a:pt x="3184144" y="1606168"/>
                </a:lnTo>
                <a:lnTo>
                  <a:pt x="3216910" y="1955291"/>
                </a:lnTo>
                <a:lnTo>
                  <a:pt x="4542917" y="2684653"/>
                </a:lnTo>
                <a:lnTo>
                  <a:pt x="4657471" y="2847593"/>
                </a:lnTo>
                <a:lnTo>
                  <a:pt x="4477385" y="3080384"/>
                </a:lnTo>
                <a:lnTo>
                  <a:pt x="4010914" y="3196716"/>
                </a:lnTo>
                <a:lnTo>
                  <a:pt x="3143250" y="2808731"/>
                </a:lnTo>
                <a:lnTo>
                  <a:pt x="1456944" y="1916429"/>
                </a:lnTo>
                <a:lnTo>
                  <a:pt x="884047" y="1924303"/>
                </a:lnTo>
                <a:lnTo>
                  <a:pt x="0" y="2428620"/>
                </a:lnTo>
                <a:lnTo>
                  <a:pt x="5496" y="2777268"/>
                </a:lnTo>
                <a:lnTo>
                  <a:pt x="10844" y="3280074"/>
                </a:lnTo>
                <a:lnTo>
                  <a:pt x="16370" y="4244200"/>
                </a:lnTo>
                <a:lnTo>
                  <a:pt x="9994392" y="4251959"/>
                </a:lnTo>
                <a:lnTo>
                  <a:pt x="9994392" y="636269"/>
                </a:lnTo>
                <a:lnTo>
                  <a:pt x="8938514" y="651763"/>
                </a:lnTo>
                <a:lnTo>
                  <a:pt x="8586470" y="938783"/>
                </a:lnTo>
                <a:lnTo>
                  <a:pt x="7939913" y="1241425"/>
                </a:lnTo>
                <a:lnTo>
                  <a:pt x="7244080" y="1256918"/>
                </a:lnTo>
                <a:lnTo>
                  <a:pt x="6589268" y="954404"/>
                </a:lnTo>
                <a:lnTo>
                  <a:pt x="5475986" y="349122"/>
                </a:lnTo>
                <a:lnTo>
                  <a:pt x="4837557" y="0"/>
                </a:lnTo>
                <a:close/>
              </a:path>
            </a:pathLst>
          </a:custGeom>
          <a:solidFill>
            <a:srgbClr val="F1F1F1"/>
          </a:solidFill>
        </p:spPr>
        <p:txBody>
          <a:bodyPr wrap="square" lIns="0" tIns="0" rIns="0" bIns="0" rtlCol="0"/>
          <a:lstStyle/>
          <a:p>
            <a:endParaRPr/>
          </a:p>
        </p:txBody>
      </p:sp>
      <p:pic>
        <p:nvPicPr>
          <p:cNvPr id="18" name="bg object 18"/>
          <p:cNvPicPr/>
          <p:nvPr/>
        </p:nvPicPr>
        <p:blipFill>
          <a:blip r:embed="rId3" cstate="print"/>
          <a:stretch>
            <a:fillRect/>
          </a:stretch>
        </p:blipFill>
        <p:spPr>
          <a:xfrm>
            <a:off x="879348" y="2004060"/>
            <a:ext cx="9066276" cy="4431791"/>
          </a:xfrm>
          <a:prstGeom prst="rect">
            <a:avLst/>
          </a:prstGeom>
        </p:spPr>
      </p:pic>
      <p:pic>
        <p:nvPicPr>
          <p:cNvPr id="19" name="bg object 19"/>
          <p:cNvPicPr/>
          <p:nvPr/>
        </p:nvPicPr>
        <p:blipFill>
          <a:blip r:embed="rId4" cstate="print"/>
          <a:stretch>
            <a:fillRect/>
          </a:stretch>
        </p:blipFill>
        <p:spPr>
          <a:xfrm>
            <a:off x="1972055" y="3433572"/>
            <a:ext cx="731519" cy="656844"/>
          </a:xfrm>
          <a:prstGeom prst="rect">
            <a:avLst/>
          </a:prstGeom>
        </p:spPr>
      </p:pic>
      <p:pic>
        <p:nvPicPr>
          <p:cNvPr id="20" name="bg object 20"/>
          <p:cNvPicPr/>
          <p:nvPr/>
        </p:nvPicPr>
        <p:blipFill>
          <a:blip r:embed="rId4" cstate="print"/>
          <a:stretch>
            <a:fillRect/>
          </a:stretch>
        </p:blipFill>
        <p:spPr>
          <a:xfrm>
            <a:off x="3869435" y="3151632"/>
            <a:ext cx="729996" cy="658368"/>
          </a:xfrm>
          <a:prstGeom prst="rect">
            <a:avLst/>
          </a:prstGeom>
        </p:spPr>
      </p:pic>
      <p:pic>
        <p:nvPicPr>
          <p:cNvPr id="21" name="bg object 21"/>
          <p:cNvPicPr/>
          <p:nvPr/>
        </p:nvPicPr>
        <p:blipFill>
          <a:blip r:embed="rId4" cstate="print"/>
          <a:stretch>
            <a:fillRect/>
          </a:stretch>
        </p:blipFill>
        <p:spPr>
          <a:xfrm>
            <a:off x="4945379" y="1523999"/>
            <a:ext cx="729996" cy="656844"/>
          </a:xfrm>
          <a:prstGeom prst="rect">
            <a:avLst/>
          </a:prstGeom>
        </p:spPr>
      </p:pic>
      <p:pic>
        <p:nvPicPr>
          <p:cNvPr id="22" name="bg object 22"/>
          <p:cNvPicPr/>
          <p:nvPr/>
        </p:nvPicPr>
        <p:blipFill>
          <a:blip r:embed="rId5" cstate="print"/>
          <a:stretch>
            <a:fillRect/>
          </a:stretch>
        </p:blipFill>
        <p:spPr>
          <a:xfrm>
            <a:off x="7805928" y="2741675"/>
            <a:ext cx="707135" cy="656844"/>
          </a:xfrm>
          <a:prstGeom prst="rect">
            <a:avLst/>
          </a:prstGeom>
        </p:spPr>
      </p:pic>
      <p:sp>
        <p:nvSpPr>
          <p:cNvPr id="23" name="bg object 23"/>
          <p:cNvSpPr/>
          <p:nvPr/>
        </p:nvSpPr>
        <p:spPr>
          <a:xfrm>
            <a:off x="9480804" y="1115567"/>
            <a:ext cx="2458720" cy="2376170"/>
          </a:xfrm>
          <a:custGeom>
            <a:avLst/>
            <a:gdLst/>
            <a:ahLst/>
            <a:cxnLst/>
            <a:rect l="l" t="t" r="r" b="b"/>
            <a:pathLst>
              <a:path w="2458720" h="2376170">
                <a:moveTo>
                  <a:pt x="2458212" y="0"/>
                </a:moveTo>
                <a:lnTo>
                  <a:pt x="37846" y="0"/>
                </a:lnTo>
                <a:lnTo>
                  <a:pt x="13970" y="118491"/>
                </a:lnTo>
                <a:lnTo>
                  <a:pt x="7875" y="170495"/>
                </a:lnTo>
                <a:lnTo>
                  <a:pt x="3508" y="222869"/>
                </a:lnTo>
                <a:lnTo>
                  <a:pt x="879" y="275599"/>
                </a:lnTo>
                <a:lnTo>
                  <a:pt x="0" y="328676"/>
                </a:lnTo>
                <a:lnTo>
                  <a:pt x="566" y="371159"/>
                </a:lnTo>
                <a:lnTo>
                  <a:pt x="2259" y="413433"/>
                </a:lnTo>
                <a:lnTo>
                  <a:pt x="5066" y="455489"/>
                </a:lnTo>
                <a:lnTo>
                  <a:pt x="8978" y="497318"/>
                </a:lnTo>
                <a:lnTo>
                  <a:pt x="13983" y="538913"/>
                </a:lnTo>
                <a:lnTo>
                  <a:pt x="20070" y="580266"/>
                </a:lnTo>
                <a:lnTo>
                  <a:pt x="27229" y="621367"/>
                </a:lnTo>
                <a:lnTo>
                  <a:pt x="35449" y="662209"/>
                </a:lnTo>
                <a:lnTo>
                  <a:pt x="44718" y="702783"/>
                </a:lnTo>
                <a:lnTo>
                  <a:pt x="55026" y="743081"/>
                </a:lnTo>
                <a:lnTo>
                  <a:pt x="66362" y="783095"/>
                </a:lnTo>
                <a:lnTo>
                  <a:pt x="78715" y="822817"/>
                </a:lnTo>
                <a:lnTo>
                  <a:pt x="92074" y="862238"/>
                </a:lnTo>
                <a:lnTo>
                  <a:pt x="106428" y="901350"/>
                </a:lnTo>
                <a:lnTo>
                  <a:pt x="121767" y="940145"/>
                </a:lnTo>
                <a:lnTo>
                  <a:pt x="138079" y="978614"/>
                </a:lnTo>
                <a:lnTo>
                  <a:pt x="155354" y="1016750"/>
                </a:lnTo>
                <a:lnTo>
                  <a:pt x="173580" y="1054543"/>
                </a:lnTo>
                <a:lnTo>
                  <a:pt x="192748" y="1091986"/>
                </a:lnTo>
                <a:lnTo>
                  <a:pt x="212845" y="1129071"/>
                </a:lnTo>
                <a:lnTo>
                  <a:pt x="233861" y="1165788"/>
                </a:lnTo>
                <a:lnTo>
                  <a:pt x="255785" y="1202130"/>
                </a:lnTo>
                <a:lnTo>
                  <a:pt x="278607" y="1238089"/>
                </a:lnTo>
                <a:lnTo>
                  <a:pt x="302314" y="1273657"/>
                </a:lnTo>
                <a:lnTo>
                  <a:pt x="326897" y="1308824"/>
                </a:lnTo>
                <a:lnTo>
                  <a:pt x="352345" y="1343583"/>
                </a:lnTo>
                <a:lnTo>
                  <a:pt x="378647" y="1377925"/>
                </a:lnTo>
                <a:lnTo>
                  <a:pt x="405791" y="1411843"/>
                </a:lnTo>
                <a:lnTo>
                  <a:pt x="433767" y="1445328"/>
                </a:lnTo>
                <a:lnTo>
                  <a:pt x="462564" y="1478371"/>
                </a:lnTo>
                <a:lnTo>
                  <a:pt x="492171" y="1510965"/>
                </a:lnTo>
                <a:lnTo>
                  <a:pt x="522577" y="1543100"/>
                </a:lnTo>
                <a:lnTo>
                  <a:pt x="553772" y="1574770"/>
                </a:lnTo>
                <a:lnTo>
                  <a:pt x="585744" y="1605965"/>
                </a:lnTo>
                <a:lnTo>
                  <a:pt x="618483" y="1636678"/>
                </a:lnTo>
                <a:lnTo>
                  <a:pt x="651977" y="1666899"/>
                </a:lnTo>
                <a:lnTo>
                  <a:pt x="686216" y="1696621"/>
                </a:lnTo>
                <a:lnTo>
                  <a:pt x="721189" y="1725836"/>
                </a:lnTo>
                <a:lnTo>
                  <a:pt x="756884" y="1754535"/>
                </a:lnTo>
                <a:lnTo>
                  <a:pt x="793292" y="1782710"/>
                </a:lnTo>
                <a:lnTo>
                  <a:pt x="830401" y="1810353"/>
                </a:lnTo>
                <a:lnTo>
                  <a:pt x="868201" y="1837454"/>
                </a:lnTo>
                <a:lnTo>
                  <a:pt x="906679" y="1864007"/>
                </a:lnTo>
                <a:lnTo>
                  <a:pt x="945826" y="1890003"/>
                </a:lnTo>
                <a:lnTo>
                  <a:pt x="985631" y="1915434"/>
                </a:lnTo>
                <a:lnTo>
                  <a:pt x="1026083" y="1940291"/>
                </a:lnTo>
                <a:lnTo>
                  <a:pt x="1067170" y="1964565"/>
                </a:lnTo>
                <a:lnTo>
                  <a:pt x="1108882" y="1988250"/>
                </a:lnTo>
                <a:lnTo>
                  <a:pt x="1151209" y="2011336"/>
                </a:lnTo>
                <a:lnTo>
                  <a:pt x="1194138" y="2033815"/>
                </a:lnTo>
                <a:lnTo>
                  <a:pt x="1237660" y="2055679"/>
                </a:lnTo>
                <a:lnTo>
                  <a:pt x="1281763" y="2076920"/>
                </a:lnTo>
                <a:lnTo>
                  <a:pt x="1326437" y="2097529"/>
                </a:lnTo>
                <a:lnTo>
                  <a:pt x="1371670" y="2117499"/>
                </a:lnTo>
                <a:lnTo>
                  <a:pt x="1417452" y="2136820"/>
                </a:lnTo>
                <a:lnTo>
                  <a:pt x="1463771" y="2155485"/>
                </a:lnTo>
                <a:lnTo>
                  <a:pt x="1510618" y="2173485"/>
                </a:lnTo>
                <a:lnTo>
                  <a:pt x="1557980" y="2190812"/>
                </a:lnTo>
                <a:lnTo>
                  <a:pt x="1605848" y="2207458"/>
                </a:lnTo>
                <a:lnTo>
                  <a:pt x="1654210" y="2223414"/>
                </a:lnTo>
                <a:lnTo>
                  <a:pt x="1703055" y="2238672"/>
                </a:lnTo>
                <a:lnTo>
                  <a:pt x="1752373" y="2253225"/>
                </a:lnTo>
                <a:lnTo>
                  <a:pt x="1802152" y="2267063"/>
                </a:lnTo>
                <a:lnTo>
                  <a:pt x="1852382" y="2280179"/>
                </a:lnTo>
                <a:lnTo>
                  <a:pt x="1903052" y="2292563"/>
                </a:lnTo>
                <a:lnTo>
                  <a:pt x="1954151" y="2304209"/>
                </a:lnTo>
                <a:lnTo>
                  <a:pt x="2005667" y="2315107"/>
                </a:lnTo>
                <a:lnTo>
                  <a:pt x="2057591" y="2325249"/>
                </a:lnTo>
                <a:lnTo>
                  <a:pt x="2109911" y="2334628"/>
                </a:lnTo>
                <a:lnTo>
                  <a:pt x="2162616" y="2343234"/>
                </a:lnTo>
                <a:lnTo>
                  <a:pt x="2215696" y="2351059"/>
                </a:lnTo>
                <a:lnTo>
                  <a:pt x="2269139" y="2358096"/>
                </a:lnTo>
                <a:lnTo>
                  <a:pt x="2322935" y="2364336"/>
                </a:lnTo>
                <a:lnTo>
                  <a:pt x="2377073" y="2369771"/>
                </a:lnTo>
                <a:lnTo>
                  <a:pt x="2431542" y="2374392"/>
                </a:lnTo>
                <a:lnTo>
                  <a:pt x="2458212" y="2375916"/>
                </a:lnTo>
                <a:lnTo>
                  <a:pt x="2458212" y="0"/>
                </a:lnTo>
                <a:close/>
              </a:path>
            </a:pathLst>
          </a:custGeom>
          <a:solidFill>
            <a:srgbClr val="FFC000"/>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8/27/2026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rtl="0"/>
            <a:fld id="{00000000-1234-1234-1234-123412341234}" type="slidenum">
              <a:rPr lang="es-419" smtClean="0"/>
              <a:pPr rtl="0"/>
              <a:t>‹Nº›</a:t>
            </a:fld>
            <a:endParaRPr lang="es-419"/>
          </a:p>
        </p:txBody>
      </p:sp>
    </p:spTree>
    <p:extLst>
      <p:ext uri="{BB962C8B-B14F-4D97-AF65-F5344CB8AC3E}">
        <p14:creationId xmlns:p14="http://schemas.microsoft.com/office/powerpoint/2010/main" val="21870550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8" cstate="print"/>
          <a:stretch>
            <a:fillRect/>
          </a:stretch>
        </p:blipFill>
        <p:spPr>
          <a:xfrm>
            <a:off x="851492" y="241033"/>
            <a:ext cx="1559898" cy="314984"/>
          </a:xfrm>
          <a:prstGeom prst="rect">
            <a:avLst/>
          </a:prstGeom>
        </p:spPr>
      </p:pic>
      <p:sp>
        <p:nvSpPr>
          <p:cNvPr id="2" name="Holder 2"/>
          <p:cNvSpPr>
            <a:spLocks noGrp="1"/>
          </p:cNvSpPr>
          <p:nvPr>
            <p:ph type="title"/>
          </p:nvPr>
        </p:nvSpPr>
        <p:spPr>
          <a:xfrm>
            <a:off x="298500" y="615441"/>
            <a:ext cx="7186879" cy="1069975"/>
          </a:xfrm>
          <a:prstGeom prst="rect">
            <a:avLst/>
          </a:prstGeom>
        </p:spPr>
        <p:txBody>
          <a:bodyPr wrap="square" lIns="0" tIns="0" rIns="0" bIns="0">
            <a:spAutoFit/>
          </a:bodyPr>
          <a:lstStyle>
            <a:lvl1pPr>
              <a:defRPr sz="2400" b="1" i="0">
                <a:solidFill>
                  <a:srgbClr val="243D7A"/>
                </a:solidFill>
                <a:latin typeface="Calibri"/>
                <a:cs typeface="Calibri"/>
              </a:defRPr>
            </a:lvl1pPr>
          </a:lstStyle>
          <a:p>
            <a:endParaRPr/>
          </a:p>
        </p:txBody>
      </p:sp>
      <p:sp>
        <p:nvSpPr>
          <p:cNvPr id="3" name="Holder 3"/>
          <p:cNvSpPr>
            <a:spLocks noGrp="1"/>
          </p:cNvSpPr>
          <p:nvPr>
            <p:ph type="body" idx="1"/>
          </p:nvPr>
        </p:nvSpPr>
        <p:spPr>
          <a:xfrm>
            <a:off x="4422775" y="1923415"/>
            <a:ext cx="6275070" cy="3592829"/>
          </a:xfrm>
          <a:prstGeom prst="rect">
            <a:avLst/>
          </a:prstGeom>
        </p:spPr>
        <p:txBody>
          <a:bodyPr wrap="square" lIns="0" tIns="0" rIns="0" bIns="0">
            <a:spAutoFit/>
          </a:bodyPr>
          <a:lstStyle>
            <a:lvl1pPr>
              <a:defRPr sz="18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8/27/2026</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‹Nº›</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ugel03pe-my.sharepoint.com/:f:/g/personal/dortiz_ugel03_gob_pe/IgD5OmQo8PL1R7f6LZO4xO8DAbs5C7DfsnXuuJvQ2Ap4GTw?e=8SnKN3"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jp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2.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ugel03pe-my.sharepoint.com/:f:/g/personal/dortiz_ugel03_gob_pe/IgD5OmQo8PL1R7f6LZO4xO8DAbs5C7DfsnXuuJvQ2Ap4GTw?e=8SnKN3" TargetMode="Externa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8.png"/><Relationship Id="rId7"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25.jpg"/><Relationship Id="rId5" Type="http://schemas.openxmlformats.org/officeDocument/2006/relationships/image" Target="../media/image24.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29.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1.png"/><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6.jpg"/><Relationship Id="rId4" Type="http://schemas.openxmlformats.org/officeDocument/2006/relationships/image" Target="../media/image35.jp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emf"/><Relationship Id="rId2" Type="http://schemas.openxmlformats.org/officeDocument/2006/relationships/image" Target="../media/image37.emf"/><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44.png"/></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39.png"/><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hyperlink" Target="https://ugel03pe-my.sharepoint.com/:f:/g/personal/dortiz_ugel03_gob_pe/IgD5OmQo8PL1R7f6LZO4xO8DAbs5C7DfsnXuuJvQ2Ap4GTw?e=8SnKN3" TargetMode="External"/><Relationship Id="rId4" Type="http://schemas.openxmlformats.org/officeDocument/2006/relationships/image" Target="../media/image57.png"/></Relationships>
</file>

<file path=ppt/slides/_rels/slide29.xml.rels><?xml version="1.0" encoding="UTF-8" standalone="yes"?>
<Relationships xmlns="http://schemas.openxmlformats.org/package/2006/relationships"><Relationship Id="rId3" Type="http://schemas.openxmlformats.org/officeDocument/2006/relationships/hyperlink" Target="https://ugel03pe-my.sharepoint.com/:f:/g/personal/dortiz_ugel03_gob_pe/IgD5OmQo8PL1R7f6LZO4xO8DAbs5C7DfsnXuuJvQ2Ap4GTw?e=8SnKN3" TargetMode="External"/><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60.gif"/><Relationship Id="rId5" Type="http://schemas.openxmlformats.org/officeDocument/2006/relationships/image" Target="../media/image59.png"/><Relationship Id="rId4" Type="http://schemas.openxmlformats.org/officeDocument/2006/relationships/image" Target="../media/image58.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padlet.com/maratonagebre2024/mi-padlet-fastuoso-awqefxz5zipodwos" TargetMode="External"/><Relationship Id="rId1" Type="http://schemas.openxmlformats.org/officeDocument/2006/relationships/slideLayout" Target="../slideLayouts/slideLayout4.xml"/><Relationship Id="rId4" Type="http://schemas.openxmlformats.org/officeDocument/2006/relationships/image" Target="../media/image62.gif"/></Relationships>
</file>

<file path=ppt/slides/_rels/slide32.xml.rels><?xml version="1.0" encoding="UTF-8" standalone="yes"?>
<Relationships xmlns="http://schemas.openxmlformats.org/package/2006/relationships"><Relationship Id="rId3" Type="http://schemas.openxmlformats.org/officeDocument/2006/relationships/hyperlink" Target="https://forms.gle/yPUPrLTa1nS8UWuC7" TargetMode="External"/><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hyperlink" Target="https://padlet.com/maratonagebre2024/mi-padlet-destacado-pxad87wxy6tp4ilw"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ctrTitle"/>
          </p:nvPr>
        </p:nvSpPr>
        <p:spPr>
          <a:xfrm>
            <a:off x="914400" y="1524000"/>
            <a:ext cx="9853097" cy="4022255"/>
          </a:xfrm>
          <a:prstGeom prst="rect">
            <a:avLst/>
          </a:prstGeom>
        </p:spPr>
        <p:txBody>
          <a:bodyPr vert="horz" wrap="square" lIns="0" tIns="12065" rIns="0" bIns="0" rtlCol="0">
            <a:spAutoFit/>
          </a:bodyPr>
          <a:lstStyle/>
          <a:p>
            <a:pPr marL="12700" marR="5080" algn="ctr">
              <a:lnSpc>
                <a:spcPct val="100800"/>
              </a:lnSpc>
              <a:spcBef>
                <a:spcPts val="95"/>
              </a:spcBef>
            </a:pPr>
            <a:r>
              <a:rPr sz="3700" spc="-305" dirty="0">
                <a:solidFill>
                  <a:srgbClr val="FFFFFF"/>
                </a:solidFill>
                <a:latin typeface="Verdana"/>
                <a:cs typeface="Verdana"/>
              </a:rPr>
              <a:t>Asistencia</a:t>
            </a:r>
            <a:r>
              <a:rPr sz="3700" spc="-195" dirty="0">
                <a:solidFill>
                  <a:srgbClr val="FFFFFF"/>
                </a:solidFill>
                <a:latin typeface="Verdana"/>
                <a:cs typeface="Verdana"/>
              </a:rPr>
              <a:t> </a:t>
            </a:r>
            <a:r>
              <a:rPr sz="3700" spc="-225" dirty="0">
                <a:solidFill>
                  <a:srgbClr val="FFFFFF"/>
                </a:solidFill>
                <a:latin typeface="Verdana"/>
                <a:cs typeface="Verdana"/>
              </a:rPr>
              <a:t>Técnica</a:t>
            </a:r>
            <a:r>
              <a:rPr sz="3700" spc="-190" dirty="0">
                <a:solidFill>
                  <a:srgbClr val="FFFFFF"/>
                </a:solidFill>
                <a:latin typeface="Verdana"/>
                <a:cs typeface="Verdana"/>
              </a:rPr>
              <a:t> </a:t>
            </a:r>
            <a:r>
              <a:rPr lang="es-MX" sz="3700" spc="-190" dirty="0">
                <a:solidFill>
                  <a:srgbClr val="FFFFFF"/>
                </a:solidFill>
                <a:latin typeface="Verdana"/>
                <a:cs typeface="Verdana"/>
              </a:rPr>
              <a:t>:</a:t>
            </a:r>
            <a:br>
              <a:rPr lang="es-MX" sz="3700" spc="-190" dirty="0">
                <a:solidFill>
                  <a:srgbClr val="FFFFFF"/>
                </a:solidFill>
                <a:latin typeface="Verdana"/>
                <a:cs typeface="Verdana"/>
              </a:rPr>
            </a:br>
            <a:r>
              <a:rPr lang="es-PE" sz="3600" dirty="0">
                <a:solidFill>
                  <a:schemeClr val="bg1"/>
                </a:solidFill>
              </a:rPr>
              <a:t>R.M. N°057-2026-MINEDU</a:t>
            </a:r>
            <a:br>
              <a:rPr lang="es-PE" b="0" dirty="0"/>
            </a:br>
            <a:r>
              <a:rPr lang="es-MX" sz="3700" spc="-190" dirty="0">
                <a:solidFill>
                  <a:srgbClr val="FFFFFF"/>
                </a:solidFill>
                <a:latin typeface="Verdana"/>
                <a:cs typeface="Verdana"/>
              </a:rPr>
              <a:t>Compromiso de desempeño:</a:t>
            </a:r>
            <a:br>
              <a:rPr lang="es-MX" sz="3700" spc="-190" dirty="0">
                <a:solidFill>
                  <a:srgbClr val="FFFFFF"/>
                </a:solidFill>
                <a:latin typeface="Verdana"/>
                <a:cs typeface="Verdana"/>
              </a:rPr>
            </a:br>
            <a:r>
              <a:rPr sz="3700" spc="-400" dirty="0" err="1">
                <a:solidFill>
                  <a:srgbClr val="FFFFFF"/>
                </a:solidFill>
                <a:latin typeface="Verdana"/>
                <a:cs typeface="Verdana"/>
              </a:rPr>
              <a:t>uso</a:t>
            </a:r>
            <a:r>
              <a:rPr sz="3700" spc="-400" dirty="0">
                <a:solidFill>
                  <a:srgbClr val="FFFFFF"/>
                </a:solidFill>
                <a:latin typeface="Verdana"/>
                <a:cs typeface="Verdana"/>
              </a:rPr>
              <a:t> </a:t>
            </a:r>
            <a:r>
              <a:rPr sz="3700" spc="-125" dirty="0" err="1">
                <a:solidFill>
                  <a:srgbClr val="FFFFFF"/>
                </a:solidFill>
                <a:latin typeface="Verdana"/>
                <a:cs typeface="Verdana"/>
              </a:rPr>
              <a:t>pedagógico</a:t>
            </a:r>
            <a:r>
              <a:rPr sz="3700" spc="-200" dirty="0">
                <a:solidFill>
                  <a:srgbClr val="FFFFFF"/>
                </a:solidFill>
                <a:latin typeface="Verdana"/>
                <a:cs typeface="Verdana"/>
              </a:rPr>
              <a:t> </a:t>
            </a:r>
            <a:r>
              <a:rPr sz="3700" spc="-105" dirty="0">
                <a:solidFill>
                  <a:srgbClr val="FFFFFF"/>
                </a:solidFill>
                <a:latin typeface="Verdana"/>
                <a:cs typeface="Verdana"/>
              </a:rPr>
              <a:t>de</a:t>
            </a:r>
            <a:r>
              <a:rPr sz="3700" spc="-200" dirty="0">
                <a:solidFill>
                  <a:srgbClr val="FFFFFF"/>
                </a:solidFill>
                <a:latin typeface="Verdana"/>
                <a:cs typeface="Verdana"/>
              </a:rPr>
              <a:t> </a:t>
            </a:r>
            <a:r>
              <a:rPr sz="3700" spc="-365" dirty="0" err="1">
                <a:solidFill>
                  <a:srgbClr val="FFFFFF"/>
                </a:solidFill>
                <a:latin typeface="Verdana"/>
                <a:cs typeface="Verdana"/>
              </a:rPr>
              <a:t>los</a:t>
            </a:r>
            <a:r>
              <a:rPr sz="3700" spc="-200" dirty="0">
                <a:solidFill>
                  <a:srgbClr val="FFFFFF"/>
                </a:solidFill>
                <a:latin typeface="Verdana"/>
                <a:cs typeface="Verdana"/>
              </a:rPr>
              <a:t> </a:t>
            </a:r>
            <a:r>
              <a:rPr sz="3700" spc="-395" dirty="0" err="1">
                <a:solidFill>
                  <a:srgbClr val="FFFFFF"/>
                </a:solidFill>
                <a:latin typeface="Verdana"/>
                <a:cs typeface="Verdana"/>
              </a:rPr>
              <a:t>textos</a:t>
            </a:r>
            <a:r>
              <a:rPr sz="3700" spc="-200" dirty="0">
                <a:solidFill>
                  <a:srgbClr val="FFFFFF"/>
                </a:solidFill>
                <a:latin typeface="Verdana"/>
                <a:cs typeface="Verdana"/>
              </a:rPr>
              <a:t> </a:t>
            </a:r>
            <a:r>
              <a:rPr sz="3700" spc="-25" dirty="0">
                <a:solidFill>
                  <a:srgbClr val="FFFFFF"/>
                </a:solidFill>
                <a:latin typeface="Verdana"/>
                <a:cs typeface="Verdana"/>
              </a:rPr>
              <a:t>de </a:t>
            </a:r>
            <a:r>
              <a:rPr lang="es-MX" sz="3700" spc="-25" dirty="0">
                <a:solidFill>
                  <a:srgbClr val="FFFFFF"/>
                </a:solidFill>
                <a:latin typeface="Verdana"/>
                <a:cs typeface="Verdana"/>
              </a:rPr>
              <a:t>Comunicación y </a:t>
            </a:r>
            <a:r>
              <a:rPr lang="es-MX" sz="3700" spc="-254" dirty="0">
                <a:solidFill>
                  <a:srgbClr val="FFFFFF"/>
                </a:solidFill>
                <a:latin typeface="Verdana"/>
                <a:cs typeface="Verdana"/>
              </a:rPr>
              <a:t>M</a:t>
            </a:r>
            <a:r>
              <a:rPr sz="3700" spc="-254" dirty="0" err="1">
                <a:solidFill>
                  <a:srgbClr val="FFFFFF"/>
                </a:solidFill>
                <a:latin typeface="Verdana"/>
                <a:cs typeface="Verdana"/>
              </a:rPr>
              <a:t>atemática</a:t>
            </a:r>
            <a:r>
              <a:rPr sz="3700" spc="-155" dirty="0">
                <a:solidFill>
                  <a:srgbClr val="FFFFFF"/>
                </a:solidFill>
                <a:latin typeface="Verdana"/>
                <a:cs typeface="Verdana"/>
              </a:rPr>
              <a:t> </a:t>
            </a:r>
            <a:r>
              <a:rPr sz="3700" spc="-195" dirty="0">
                <a:solidFill>
                  <a:srgbClr val="FFFFFF"/>
                </a:solidFill>
                <a:latin typeface="Verdana"/>
                <a:cs typeface="Verdana"/>
              </a:rPr>
              <a:t>del</a:t>
            </a:r>
            <a:r>
              <a:rPr sz="3700" spc="-175" dirty="0">
                <a:solidFill>
                  <a:srgbClr val="FFFFFF"/>
                </a:solidFill>
                <a:latin typeface="Verdana"/>
                <a:cs typeface="Verdana"/>
              </a:rPr>
              <a:t> </a:t>
            </a:r>
            <a:r>
              <a:rPr sz="3700" spc="-325" dirty="0" err="1">
                <a:solidFill>
                  <a:srgbClr val="FFFFFF"/>
                </a:solidFill>
                <a:latin typeface="Verdana"/>
                <a:cs typeface="Verdana"/>
              </a:rPr>
              <a:t>nivel</a:t>
            </a:r>
            <a:r>
              <a:rPr sz="3700" spc="-185" dirty="0">
                <a:solidFill>
                  <a:srgbClr val="FFFFFF"/>
                </a:solidFill>
                <a:latin typeface="Verdana"/>
                <a:cs typeface="Verdana"/>
              </a:rPr>
              <a:t> </a:t>
            </a:r>
            <a:r>
              <a:rPr sz="3700" spc="-210" dirty="0" err="1">
                <a:solidFill>
                  <a:srgbClr val="FFFFFF"/>
                </a:solidFill>
                <a:latin typeface="Verdana"/>
                <a:cs typeface="Verdana"/>
              </a:rPr>
              <a:t>secundaria</a:t>
            </a:r>
            <a:r>
              <a:rPr sz="3700" spc="-210" dirty="0">
                <a:solidFill>
                  <a:srgbClr val="FFFFFF"/>
                </a:solidFill>
                <a:latin typeface="Verdana"/>
                <a:cs typeface="Verdana"/>
              </a:rPr>
              <a:t> </a:t>
            </a:r>
            <a:br>
              <a:rPr lang="es-MX" sz="3700" spc="-210" dirty="0">
                <a:solidFill>
                  <a:srgbClr val="FFFFFF"/>
                </a:solidFill>
                <a:latin typeface="Verdana"/>
                <a:cs typeface="Verdana"/>
              </a:rPr>
            </a:br>
            <a:r>
              <a:rPr sz="3700" spc="-260" dirty="0" err="1">
                <a:solidFill>
                  <a:srgbClr val="FFFFFF"/>
                </a:solidFill>
                <a:latin typeface="Verdana"/>
                <a:cs typeface="Verdana"/>
              </a:rPr>
              <a:t>Dotación</a:t>
            </a:r>
            <a:r>
              <a:rPr sz="3700" spc="-200" dirty="0">
                <a:solidFill>
                  <a:srgbClr val="FFFFFF"/>
                </a:solidFill>
                <a:latin typeface="Verdana"/>
                <a:cs typeface="Verdana"/>
              </a:rPr>
              <a:t> </a:t>
            </a:r>
            <a:r>
              <a:rPr sz="3700" spc="-580" dirty="0">
                <a:solidFill>
                  <a:srgbClr val="FFFFFF"/>
                </a:solidFill>
                <a:latin typeface="Verdana"/>
                <a:cs typeface="Verdana"/>
              </a:rPr>
              <a:t>2026</a:t>
            </a:r>
            <a:endParaRPr sz="3700" dirty="0">
              <a:latin typeface="Verdana"/>
              <a:cs typeface="Verdana"/>
            </a:endParaRPr>
          </a:p>
        </p:txBody>
      </p:sp>
      <p:pic>
        <p:nvPicPr>
          <p:cNvPr id="7" name="Imagen 6"/>
          <p:cNvPicPr>
            <a:picLocks noChangeAspect="1"/>
          </p:cNvPicPr>
          <p:nvPr/>
        </p:nvPicPr>
        <p:blipFill>
          <a:blip r:embed="rId2"/>
          <a:stretch>
            <a:fillRect/>
          </a:stretch>
        </p:blipFill>
        <p:spPr>
          <a:xfrm>
            <a:off x="152400" y="0"/>
            <a:ext cx="6910764" cy="685800"/>
          </a:xfrm>
          <a:prstGeom prst="rect">
            <a:avLst/>
          </a:prstGeom>
        </p:spPr>
      </p:pic>
      <p:sp>
        <p:nvSpPr>
          <p:cNvPr id="8" name="CuadroTexto 7"/>
          <p:cNvSpPr txBox="1"/>
          <p:nvPr/>
        </p:nvSpPr>
        <p:spPr>
          <a:xfrm>
            <a:off x="7772400" y="5486400"/>
            <a:ext cx="4191000" cy="1200329"/>
          </a:xfrm>
          <a:prstGeom prst="rect">
            <a:avLst/>
          </a:prstGeom>
          <a:noFill/>
        </p:spPr>
        <p:txBody>
          <a:bodyPr wrap="square" rtlCol="0">
            <a:spAutoFit/>
          </a:bodyPr>
          <a:lstStyle/>
          <a:p>
            <a:r>
              <a:rPr lang="es-MX" b="1" dirty="0">
                <a:solidFill>
                  <a:schemeClr val="bg1"/>
                </a:solidFill>
              </a:rPr>
              <a:t>ÁREA DE GESTIÓN DE LA EDUCACIÓN BÁSICA REGULAR Y ESPECIAL -AGEBRE-</a:t>
            </a:r>
          </a:p>
          <a:p>
            <a:r>
              <a:rPr lang="es-MX" b="1" dirty="0">
                <a:solidFill>
                  <a:schemeClr val="bg1"/>
                </a:solidFill>
              </a:rPr>
              <a:t>26 DE AGOSTO DEL 2026</a:t>
            </a:r>
            <a:endParaRPr lang="es-PE" b="1"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extLst>
              <a:ext uri="{28A0092B-C50C-407E-A947-70E740481C1C}">
                <a14:useLocalDpi xmlns:a14="http://schemas.microsoft.com/office/drawing/2010/main" val="0"/>
              </a:ext>
            </a:extLst>
          </a:blip>
          <a:srcRect b="50000"/>
          <a:stretch/>
        </p:blipFill>
        <p:spPr>
          <a:xfrm>
            <a:off x="0" y="0"/>
            <a:ext cx="6172200" cy="6705600"/>
          </a:xfrm>
          <a:prstGeom prst="rect">
            <a:avLst/>
          </a:prstGeom>
        </p:spPr>
      </p:pic>
      <p:pic>
        <p:nvPicPr>
          <p:cNvPr id="3" name="Imagen 2"/>
          <p:cNvPicPr>
            <a:picLocks noChangeAspect="1"/>
          </p:cNvPicPr>
          <p:nvPr/>
        </p:nvPicPr>
        <p:blipFill rotWithShape="1">
          <a:blip r:embed="rId2">
            <a:extLst>
              <a:ext uri="{28A0092B-C50C-407E-A947-70E740481C1C}">
                <a14:useLocalDpi xmlns:a14="http://schemas.microsoft.com/office/drawing/2010/main" val="0"/>
              </a:ext>
            </a:extLst>
          </a:blip>
          <a:srcRect t="50000" b="7778"/>
          <a:stretch/>
        </p:blipFill>
        <p:spPr>
          <a:xfrm>
            <a:off x="6207966" y="152400"/>
            <a:ext cx="5907833" cy="6705599"/>
          </a:xfrm>
          <a:prstGeom prst="rect">
            <a:avLst/>
          </a:prstGeom>
        </p:spPr>
      </p:pic>
      <p:sp>
        <p:nvSpPr>
          <p:cNvPr id="5" name="Rectángulo redondeado 4"/>
          <p:cNvSpPr/>
          <p:nvPr/>
        </p:nvSpPr>
        <p:spPr>
          <a:xfrm>
            <a:off x="6553200" y="1600200"/>
            <a:ext cx="3429000" cy="304800"/>
          </a:xfrm>
          <a:prstGeom prst="round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gn="l">
              <a:buFont typeface="Wingdings" panose="05000000000000000000" pitchFamily="2" charset="2"/>
              <a:buChar char="§"/>
            </a:pPr>
            <a:r>
              <a:rPr lang="es-MX" sz="1200">
                <a:solidFill>
                  <a:schemeClr val="tx2">
                    <a:lumMod val="75000"/>
                  </a:schemeClr>
                </a:solidFill>
                <a:latin typeface="Bahnschrift SemiCondensed" panose="020B0502040204020203" pitchFamily="34" charset="0"/>
              </a:rPr>
              <a:t>Campañas de sensibilización</a:t>
            </a:r>
            <a:endParaRPr lang="en-US" sz="1200">
              <a:solidFill>
                <a:schemeClr val="tx2">
                  <a:lumMod val="75000"/>
                </a:schemeClr>
              </a:solidFill>
              <a:latin typeface="Bahnschrift SemiCondensed" panose="020B0502040204020203" pitchFamily="34" charset="0"/>
            </a:endParaRPr>
          </a:p>
        </p:txBody>
      </p:sp>
    </p:spTree>
    <p:extLst>
      <p:ext uri="{BB962C8B-B14F-4D97-AF65-F5344CB8AC3E}">
        <p14:creationId xmlns:p14="http://schemas.microsoft.com/office/powerpoint/2010/main" val="28370587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4"/>
          <p:cNvSpPr/>
          <p:nvPr/>
        </p:nvSpPr>
        <p:spPr>
          <a:xfrm>
            <a:off x="3762600" y="2094000"/>
            <a:ext cx="8172000" cy="1231600"/>
          </a:xfrm>
          <a:prstGeom prst="rect">
            <a:avLst/>
          </a:prstGeom>
          <a:solidFill>
            <a:srgbClr val="ED2E45"/>
          </a:solidFill>
          <a:ln>
            <a:noFill/>
          </a:ln>
        </p:spPr>
        <p:txBody>
          <a:bodyPr spcFirstLastPara="1" wrap="square" lIns="121900" tIns="121900" rIns="121900" bIns="121900" anchor="ctr" anchorCtr="0">
            <a:noAutofit/>
          </a:bodyPr>
          <a:lstStyle/>
          <a:p>
            <a:pPr algn="ctr" rtl="0"/>
            <a:endParaRPr/>
          </a:p>
        </p:txBody>
      </p:sp>
      <p:sp>
        <p:nvSpPr>
          <p:cNvPr id="68" name="Google Shape;68;p14"/>
          <p:cNvSpPr/>
          <p:nvPr/>
        </p:nvSpPr>
        <p:spPr>
          <a:xfrm rot="10800000">
            <a:off x="0" y="-200"/>
            <a:ext cx="12192000" cy="686000"/>
          </a:xfrm>
          <a:prstGeom prst="round2SameRect">
            <a:avLst>
              <a:gd name="adj1" fmla="val 16667"/>
              <a:gd name="adj2" fmla="val 0"/>
            </a:avLst>
          </a:prstGeom>
          <a:solidFill>
            <a:srgbClr val="FFFFFF"/>
          </a:solidFill>
          <a:ln>
            <a:noFill/>
          </a:ln>
        </p:spPr>
        <p:txBody>
          <a:bodyPr spcFirstLastPara="1" wrap="square" lIns="91433" tIns="45700" rIns="91433" bIns="45700" anchor="ctr" anchorCtr="0">
            <a:noAutofit/>
          </a:bodyPr>
          <a:lstStyle/>
          <a:p>
            <a:pPr algn="ctr" rtl="0">
              <a:buClr>
                <a:srgbClr val="000000"/>
              </a:buClr>
              <a:buSzPts val="1350"/>
            </a:pPr>
            <a:endParaRPr>
              <a:solidFill>
                <a:srgbClr val="FFFFFF"/>
              </a:solidFill>
              <a:latin typeface="Arial"/>
              <a:ea typeface="Arial"/>
              <a:cs typeface="Arial"/>
              <a:sym typeface="Arial"/>
            </a:endParaRPr>
          </a:p>
        </p:txBody>
      </p:sp>
      <p:pic>
        <p:nvPicPr>
          <p:cNvPr id="70" name="Google Shape;70;p14" hidden="1"/>
          <p:cNvPicPr preferRelativeResize="0"/>
          <p:nvPr/>
        </p:nvPicPr>
        <p:blipFill rotWithShape="1">
          <a:blip r:embed="rId3">
            <a:alphaModFix/>
          </a:blip>
          <a:srcRect/>
          <a:stretch/>
        </p:blipFill>
        <p:spPr>
          <a:xfrm>
            <a:off x="1149634" y="169371"/>
            <a:ext cx="2038292" cy="393115"/>
          </a:xfrm>
          <a:prstGeom prst="rect">
            <a:avLst/>
          </a:prstGeom>
          <a:noFill/>
          <a:ln>
            <a:noFill/>
          </a:ln>
        </p:spPr>
      </p:pic>
      <p:sp>
        <p:nvSpPr>
          <p:cNvPr id="71" name="Google Shape;71;p14"/>
          <p:cNvSpPr txBox="1"/>
          <p:nvPr/>
        </p:nvSpPr>
        <p:spPr>
          <a:xfrm>
            <a:off x="685800" y="1524000"/>
            <a:ext cx="2492800" cy="2079200"/>
          </a:xfrm>
          <a:prstGeom prst="rect">
            <a:avLst/>
          </a:prstGeom>
          <a:noFill/>
          <a:ln>
            <a:noFill/>
          </a:ln>
        </p:spPr>
        <p:txBody>
          <a:bodyPr spcFirstLastPara="1" wrap="square" lIns="121900" tIns="121900" rIns="121900" bIns="121900" anchor="t" anchorCtr="0">
            <a:noAutofit/>
          </a:bodyPr>
          <a:lstStyle/>
          <a:p>
            <a:pPr algn="r" rtl="0"/>
            <a:r>
              <a:rPr lang="es-419" sz="12800" b="1">
                <a:solidFill>
                  <a:srgbClr val="ED2E45"/>
                </a:solidFill>
                <a:latin typeface="Century Gothic"/>
                <a:ea typeface="Century Gothic"/>
                <a:cs typeface="Century Gothic"/>
                <a:sym typeface="Century Gothic"/>
              </a:rPr>
              <a:t>01</a:t>
            </a:r>
            <a:endParaRPr sz="12800" b="1">
              <a:solidFill>
                <a:srgbClr val="ED2E45"/>
              </a:solidFill>
              <a:latin typeface="Century Gothic"/>
              <a:ea typeface="Century Gothic"/>
              <a:cs typeface="Century Gothic"/>
              <a:sym typeface="Century Gothic"/>
            </a:endParaRPr>
          </a:p>
        </p:txBody>
      </p:sp>
      <p:sp>
        <p:nvSpPr>
          <p:cNvPr id="72" name="Google Shape;72;p14"/>
          <p:cNvSpPr txBox="1"/>
          <p:nvPr/>
        </p:nvSpPr>
        <p:spPr>
          <a:xfrm>
            <a:off x="4038600" y="2303353"/>
            <a:ext cx="7620000" cy="762000"/>
          </a:xfrm>
          <a:prstGeom prst="rect">
            <a:avLst/>
          </a:prstGeom>
          <a:noFill/>
          <a:ln>
            <a:noFill/>
          </a:ln>
        </p:spPr>
        <p:txBody>
          <a:bodyPr spcFirstLastPara="1" wrap="square" lIns="121900" tIns="121900" rIns="121900" bIns="121900" anchor="t" anchorCtr="0">
            <a:noAutofit/>
          </a:bodyPr>
          <a:lstStyle/>
          <a:p>
            <a:pPr algn="l" rtl="0"/>
            <a:r>
              <a:rPr lang="es-419" sz="3600" b="1">
                <a:solidFill>
                  <a:schemeClr val="lt1"/>
                </a:solidFill>
                <a:latin typeface="Century Gothic"/>
                <a:ea typeface="Century Gothic"/>
                <a:cs typeface="Century Gothic"/>
                <a:sym typeface="Century Gothic"/>
              </a:rPr>
              <a:t>RECORDANDO …</a:t>
            </a:r>
            <a:endParaRPr sz="3600" b="1">
              <a:solidFill>
                <a:schemeClr val="lt1"/>
              </a:solidFill>
              <a:latin typeface="Century Gothic"/>
              <a:ea typeface="Century Gothic"/>
              <a:cs typeface="Century Gothic"/>
              <a:sym typeface="Century Gothic"/>
            </a:endParaRPr>
          </a:p>
        </p:txBody>
      </p:sp>
      <p:pic>
        <p:nvPicPr>
          <p:cNvPr id="10" name="Imagen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087" y="130028"/>
            <a:ext cx="4262749" cy="425545"/>
          </a:xfrm>
          <a:prstGeom prst="rect">
            <a:avLst/>
          </a:prstGeom>
        </p:spPr>
      </p:pic>
      <p:pic>
        <p:nvPicPr>
          <p:cNvPr id="3" name="Imagen 2"/>
          <p:cNvPicPr>
            <a:picLocks noChangeAspect="1"/>
          </p:cNvPicPr>
          <p:nvPr/>
        </p:nvPicPr>
        <p:blipFill>
          <a:blip r:embed="rId5"/>
          <a:stretch>
            <a:fillRect/>
          </a:stretch>
        </p:blipFill>
        <p:spPr>
          <a:xfrm>
            <a:off x="653988" y="5733644"/>
            <a:ext cx="3194581" cy="493819"/>
          </a:xfrm>
          <a:prstGeom prst="rect">
            <a:avLst/>
          </a:prstGeom>
        </p:spPr>
      </p:pic>
      <p:sp>
        <p:nvSpPr>
          <p:cNvPr id="4" name="Rectángulo 3"/>
          <p:cNvSpPr/>
          <p:nvPr/>
        </p:nvSpPr>
        <p:spPr>
          <a:xfrm>
            <a:off x="657922" y="3765662"/>
            <a:ext cx="11076878" cy="68511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400" b="1">
                <a:solidFill>
                  <a:schemeClr val="bg1"/>
                </a:solidFill>
              </a:rPr>
              <a:t>COMPROMISOS DE GESTIÓN ESCOLAR: ACTUALIZAR LOS INSTRUMENTOS DE GESTIÓN</a:t>
            </a:r>
            <a:endParaRPr lang="es-PE" sz="2400" b="1">
              <a:solidFill>
                <a:schemeClr val="bg1"/>
              </a:solidFill>
            </a:endParaRPr>
          </a:p>
        </p:txBody>
      </p:sp>
    </p:spTree>
    <p:extLst>
      <p:ext uri="{BB962C8B-B14F-4D97-AF65-F5344CB8AC3E}">
        <p14:creationId xmlns:p14="http://schemas.microsoft.com/office/powerpoint/2010/main" val="7696491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9087" y="152400"/>
            <a:ext cx="4833977" cy="457200"/>
          </a:xfrm>
          <a:prstGeom prst="rect">
            <a:avLst/>
          </a:prstGeom>
        </p:spPr>
      </p:pic>
      <p:graphicFrame>
        <p:nvGraphicFramePr>
          <p:cNvPr id="3" name="Tabla 2"/>
          <p:cNvGraphicFramePr>
            <a:graphicFrameLocks noGrp="1"/>
          </p:cNvGraphicFramePr>
          <p:nvPr>
            <p:extLst>
              <p:ext uri="{D42A27DB-BD31-4B8C-83A1-F6EECF244321}">
                <p14:modId xmlns:p14="http://schemas.microsoft.com/office/powerpoint/2010/main" val="2914939144"/>
              </p:ext>
            </p:extLst>
          </p:nvPr>
        </p:nvGraphicFramePr>
        <p:xfrm>
          <a:off x="1381216" y="2133600"/>
          <a:ext cx="9896385" cy="3200862"/>
        </p:xfrm>
        <a:graphic>
          <a:graphicData uri="http://schemas.openxmlformats.org/drawingml/2006/table">
            <a:tbl>
              <a:tblPr firstRow="1" bandRow="1">
                <a:tableStyleId>{5C22544A-7EE6-4342-B048-85BDC9FD1C3A}</a:tableStyleId>
              </a:tblPr>
              <a:tblGrid>
                <a:gridCol w="2352584">
                  <a:extLst>
                    <a:ext uri="{9D8B030D-6E8A-4147-A177-3AD203B41FA5}">
                      <a16:colId xmlns:a16="http://schemas.microsoft.com/office/drawing/2014/main" val="1468367277"/>
                    </a:ext>
                  </a:extLst>
                </a:gridCol>
                <a:gridCol w="3429000">
                  <a:extLst>
                    <a:ext uri="{9D8B030D-6E8A-4147-A177-3AD203B41FA5}">
                      <a16:colId xmlns:a16="http://schemas.microsoft.com/office/drawing/2014/main" val="307320246"/>
                    </a:ext>
                  </a:extLst>
                </a:gridCol>
                <a:gridCol w="4114801">
                  <a:extLst>
                    <a:ext uri="{9D8B030D-6E8A-4147-A177-3AD203B41FA5}">
                      <a16:colId xmlns:a16="http://schemas.microsoft.com/office/drawing/2014/main" val="2669353260"/>
                    </a:ext>
                  </a:extLst>
                </a:gridCol>
              </a:tblGrid>
              <a:tr h="395778">
                <a:tc>
                  <a:txBody>
                    <a:bodyPr/>
                    <a:lstStyle/>
                    <a:p>
                      <a:pPr algn="ctr"/>
                      <a:r>
                        <a:rPr lang="es-MX" sz="2000"/>
                        <a:t>VERBO</a:t>
                      </a:r>
                      <a:endParaRPr lang="es-PE" sz="2000"/>
                    </a:p>
                  </a:txBody>
                  <a:tcPr/>
                </a:tc>
                <a:tc>
                  <a:txBody>
                    <a:bodyPr/>
                    <a:lstStyle/>
                    <a:p>
                      <a:pPr algn="ctr"/>
                      <a:r>
                        <a:rPr lang="es-MX"/>
                        <a:t>CONTENIDO</a:t>
                      </a:r>
                      <a:endParaRPr lang="es-PE"/>
                    </a:p>
                  </a:txBody>
                  <a:tcPr/>
                </a:tc>
                <a:tc>
                  <a:txBody>
                    <a:bodyPr/>
                    <a:lstStyle/>
                    <a:p>
                      <a:pPr algn="ctr"/>
                      <a:r>
                        <a:rPr lang="es-MX"/>
                        <a:t>CONDICIÓN</a:t>
                      </a:r>
                      <a:endParaRPr lang="es-PE"/>
                    </a:p>
                  </a:txBody>
                  <a:tcPr/>
                </a:tc>
                <a:extLst>
                  <a:ext uri="{0D108BD9-81ED-4DB2-BD59-A6C34878D82A}">
                    <a16:rowId xmlns:a16="http://schemas.microsoft.com/office/drawing/2014/main" val="1416684570"/>
                  </a:ext>
                </a:extLst>
              </a:tr>
              <a:tr h="2804622">
                <a:tc>
                  <a:txBody>
                    <a:bodyPr/>
                    <a:lstStyle/>
                    <a:p>
                      <a:r>
                        <a:rPr lang="es-MX"/>
                        <a:t>Mejorar</a:t>
                      </a:r>
                      <a:endParaRPr lang="es-PE"/>
                    </a:p>
                  </a:txBody>
                  <a:tcPr/>
                </a:tc>
                <a:tc>
                  <a:txBody>
                    <a:bodyPr/>
                    <a:lstStyle/>
                    <a:p>
                      <a:pPr marL="0" marR="0" indent="0" algn="just" defTabSz="914400" eaLnBrk="1" fontAlgn="auto" latinLnBrk="0" hangingPunct="1">
                        <a:lnSpc>
                          <a:spcPct val="100000"/>
                        </a:lnSpc>
                        <a:spcBef>
                          <a:spcPts val="0"/>
                        </a:spcBef>
                        <a:spcAft>
                          <a:spcPts val="0"/>
                        </a:spcAft>
                        <a:buClrTx/>
                        <a:buSzTx/>
                        <a:buFontTx/>
                        <a:buNone/>
                        <a:tabLst/>
                        <a:defRPr/>
                      </a:pPr>
                      <a:r>
                        <a:rPr lang="es-MX" baseline="0"/>
                        <a:t>( ¿Qué?)  Los logros de aprendizaje en el área de matemática </a:t>
                      </a:r>
                      <a:endParaRPr lang="es-PE"/>
                    </a:p>
                    <a:p>
                      <a:endParaRPr lang="es-PE"/>
                    </a:p>
                  </a:txBody>
                  <a:tcPr/>
                </a:tc>
                <a:tc>
                  <a:txBody>
                    <a:bodyPr/>
                    <a:lstStyle/>
                    <a:p>
                      <a:pPr algn="just"/>
                      <a:r>
                        <a:rPr lang="es-MX"/>
                        <a:t>(</a:t>
                      </a:r>
                      <a:r>
                        <a:rPr lang="es-MX" baseline="0"/>
                        <a:t> ¿Para qué?¿Cómo?) para disminuir los bajos niveles de desempeño escolar a través de la aplicación de (</a:t>
                      </a:r>
                      <a:r>
                        <a:rPr lang="es-MX" b="1" baseline="0">
                          <a:solidFill>
                            <a:srgbClr val="FF0000"/>
                          </a:solidFill>
                        </a:rPr>
                        <a:t>metodologías activas y el uso de materiales y recursos como materiales concretos y textos educativos provistos por MINEDU</a:t>
                      </a:r>
                      <a:r>
                        <a:rPr lang="es-MX" baseline="0"/>
                        <a:t>) </a:t>
                      </a:r>
                      <a:endParaRPr lang="es-PE"/>
                    </a:p>
                  </a:txBody>
                  <a:tcPr/>
                </a:tc>
                <a:extLst>
                  <a:ext uri="{0D108BD9-81ED-4DB2-BD59-A6C34878D82A}">
                    <a16:rowId xmlns:a16="http://schemas.microsoft.com/office/drawing/2014/main" val="2729636195"/>
                  </a:ext>
                </a:extLst>
              </a:tr>
            </a:tbl>
          </a:graphicData>
        </a:graphic>
      </p:graphicFrame>
      <p:sp>
        <p:nvSpPr>
          <p:cNvPr id="4" name="Rectángulo 3"/>
          <p:cNvSpPr/>
          <p:nvPr/>
        </p:nvSpPr>
        <p:spPr>
          <a:xfrm>
            <a:off x="1539191" y="763858"/>
            <a:ext cx="9896385" cy="342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a:solidFill>
                  <a:schemeClr val="tx1"/>
                </a:solidFill>
              </a:rPr>
              <a:t>FORMULAMOS OBJETIVOS Y METAS </a:t>
            </a:r>
            <a:endParaRPr lang="es-PE" b="1">
              <a:solidFill>
                <a:schemeClr val="tx1"/>
              </a:solidFill>
            </a:endParaRPr>
          </a:p>
        </p:txBody>
      </p:sp>
      <p:sp>
        <p:nvSpPr>
          <p:cNvPr id="9" name="Rectángulo redondeado 8"/>
          <p:cNvSpPr/>
          <p:nvPr/>
        </p:nvSpPr>
        <p:spPr>
          <a:xfrm>
            <a:off x="2587083" y="1245220"/>
            <a:ext cx="6858000" cy="6477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a:solidFill>
                  <a:schemeClr val="tx1"/>
                </a:solidFill>
              </a:rPr>
              <a:t>MÉTODO SMART  </a:t>
            </a:r>
          </a:p>
          <a:p>
            <a:pPr algn="ctr"/>
            <a:r>
              <a:rPr lang="es-MX">
                <a:solidFill>
                  <a:schemeClr val="tx1"/>
                </a:solidFill>
              </a:rPr>
              <a:t> </a:t>
            </a:r>
            <a:r>
              <a:rPr lang="es-MX" sz="1600">
                <a:solidFill>
                  <a:schemeClr val="tx1"/>
                </a:solidFill>
              </a:rPr>
              <a:t>SPECIFIC, MEDIBLE / ALCANZABLE/ RELEVANTE / TEMPORAL</a:t>
            </a:r>
            <a:endParaRPr lang="es-PE" sz="1600">
              <a:solidFill>
                <a:schemeClr val="tx1"/>
              </a:solidFill>
            </a:endParaRPr>
          </a:p>
        </p:txBody>
      </p:sp>
      <p:sp>
        <p:nvSpPr>
          <p:cNvPr id="10" name="Rectángulo 9"/>
          <p:cNvSpPr/>
          <p:nvPr/>
        </p:nvSpPr>
        <p:spPr>
          <a:xfrm>
            <a:off x="1381214" y="5486400"/>
            <a:ext cx="9896385" cy="838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a:solidFill>
                  <a:schemeClr val="tx1"/>
                </a:solidFill>
              </a:rPr>
              <a:t>SEÑALAR LA META EN LOS INSTRUMENTOS DE GESTIÓN </a:t>
            </a:r>
            <a:r>
              <a:rPr lang="es-MX">
                <a:solidFill>
                  <a:schemeClr val="tx1"/>
                </a:solidFill>
              </a:rPr>
              <a:t>: por ejemplo: Al 2026 , reducir en 10% el nivel de inicio en la competencia….  </a:t>
            </a:r>
            <a:r>
              <a:rPr lang="es-MX">
                <a:solidFill>
                  <a:srgbClr val="FF0000"/>
                </a:solidFill>
              </a:rPr>
              <a:t>(Resuelve problemas de cantidad </a:t>
            </a:r>
            <a:r>
              <a:rPr lang="es-MX">
                <a:solidFill>
                  <a:schemeClr val="tx1"/>
                </a:solidFill>
              </a:rPr>
              <a:t>)  ( depende de su línea de base y su diagnóstico</a:t>
            </a:r>
            <a:endParaRPr lang="es-PE">
              <a:solidFill>
                <a:schemeClr val="tx1"/>
              </a:solidFill>
            </a:endParaRPr>
          </a:p>
        </p:txBody>
      </p:sp>
    </p:spTree>
    <p:extLst>
      <p:ext uri="{BB962C8B-B14F-4D97-AF65-F5344CB8AC3E}">
        <p14:creationId xmlns:p14="http://schemas.microsoft.com/office/powerpoint/2010/main" val="31123303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09600" y="2021370"/>
            <a:ext cx="4038600" cy="984885"/>
          </a:xfrm>
          <a:solidFill>
            <a:srgbClr val="FF0000"/>
          </a:solidFill>
        </p:spPr>
        <p:style>
          <a:lnRef idx="2">
            <a:schemeClr val="accent2"/>
          </a:lnRef>
          <a:fillRef idx="1">
            <a:schemeClr val="lt1"/>
          </a:fillRef>
          <a:effectRef idx="0">
            <a:schemeClr val="accent2"/>
          </a:effectRef>
          <a:fontRef idx="minor">
            <a:schemeClr val="dk1"/>
          </a:fontRef>
        </p:style>
        <p:txBody>
          <a:bodyPr/>
          <a:lstStyle/>
          <a:p>
            <a:r>
              <a:rPr lang="es-MX" sz="3200">
                <a:solidFill>
                  <a:schemeClr val="bg1"/>
                </a:solidFill>
              </a:rPr>
              <a:t>Propuesta para actualizar el PCI</a:t>
            </a:r>
            <a:endParaRPr lang="es-PE" sz="3200">
              <a:solidFill>
                <a:schemeClr val="bg1"/>
              </a:solidFill>
            </a:endParaRPr>
          </a:p>
        </p:txBody>
      </p:sp>
      <p:sp>
        <p:nvSpPr>
          <p:cNvPr id="3" name="Marcador de texto 2"/>
          <p:cNvSpPr>
            <a:spLocks noGrp="1"/>
          </p:cNvSpPr>
          <p:nvPr>
            <p:ph type="body" idx="1"/>
          </p:nvPr>
        </p:nvSpPr>
        <p:spPr>
          <a:xfrm>
            <a:off x="457200" y="4267200"/>
            <a:ext cx="5105400" cy="1107996"/>
          </a:xfrm>
        </p:spPr>
        <p:txBody>
          <a:bodyPr/>
          <a:lstStyle/>
          <a:p>
            <a:r>
              <a:rPr lang="es-PE">
                <a:hlinkClick r:id="rId2"/>
              </a:rPr>
              <a:t>https://ugel03pe-my.sharepoint.com/:f:/g/personal/dortiz_ugel03_gob_pe/IgD5OmQo8PL1R7f6LZO4xO8DAbs5C7DfsnXuuJvQ2Ap4GTw?e=8SnKN3</a:t>
            </a:r>
            <a:endParaRPr lang="es-PE"/>
          </a:p>
          <a:p>
            <a:endParaRPr lang="es-PE"/>
          </a:p>
        </p:txBody>
      </p:sp>
      <p:pic>
        <p:nvPicPr>
          <p:cNvPr id="4" name="Imagen 3"/>
          <p:cNvPicPr>
            <a:picLocks noChangeAspect="1"/>
          </p:cNvPicPr>
          <p:nvPr/>
        </p:nvPicPr>
        <p:blipFill>
          <a:blip r:embed="rId3"/>
          <a:stretch>
            <a:fillRect/>
          </a:stretch>
        </p:blipFill>
        <p:spPr>
          <a:xfrm rot="471819">
            <a:off x="6248753" y="741962"/>
            <a:ext cx="5071125" cy="5632517"/>
          </a:xfrm>
          <a:prstGeom prst="rect">
            <a:avLst/>
          </a:prstGeom>
          <a:ln w="63500">
            <a:solidFill>
              <a:srgbClr val="FF0000"/>
            </a:solidFill>
          </a:ln>
        </p:spPr>
      </p:pic>
      <p:pic>
        <p:nvPicPr>
          <p:cNvPr id="5" name="Imagen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1" y="144263"/>
            <a:ext cx="6172200" cy="616163"/>
          </a:xfrm>
          <a:prstGeom prst="rect">
            <a:avLst/>
          </a:prstGeom>
        </p:spPr>
      </p:pic>
    </p:spTree>
    <p:extLst>
      <p:ext uri="{BB962C8B-B14F-4D97-AF65-F5344CB8AC3E}">
        <p14:creationId xmlns:p14="http://schemas.microsoft.com/office/powerpoint/2010/main" val="34287034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4"/>
          <p:cNvSpPr/>
          <p:nvPr/>
        </p:nvSpPr>
        <p:spPr>
          <a:xfrm>
            <a:off x="3762600" y="2094000"/>
            <a:ext cx="8172000" cy="1231600"/>
          </a:xfrm>
          <a:prstGeom prst="rect">
            <a:avLst/>
          </a:prstGeom>
          <a:solidFill>
            <a:srgbClr val="ED2E45"/>
          </a:solidFill>
          <a:ln>
            <a:noFill/>
          </a:ln>
        </p:spPr>
        <p:txBody>
          <a:bodyPr spcFirstLastPara="1" wrap="square" lIns="121900" tIns="121900" rIns="121900" bIns="121900" anchor="ctr" anchorCtr="0">
            <a:noAutofit/>
          </a:bodyPr>
          <a:lstStyle/>
          <a:p>
            <a:pPr algn="ctr" rtl="0"/>
            <a:endParaRPr/>
          </a:p>
        </p:txBody>
      </p:sp>
      <p:sp>
        <p:nvSpPr>
          <p:cNvPr id="68" name="Google Shape;68;p14"/>
          <p:cNvSpPr/>
          <p:nvPr/>
        </p:nvSpPr>
        <p:spPr>
          <a:xfrm rot="10800000">
            <a:off x="0" y="-200"/>
            <a:ext cx="12192000" cy="686000"/>
          </a:xfrm>
          <a:prstGeom prst="round2SameRect">
            <a:avLst>
              <a:gd name="adj1" fmla="val 16667"/>
              <a:gd name="adj2" fmla="val 0"/>
            </a:avLst>
          </a:prstGeom>
          <a:solidFill>
            <a:srgbClr val="FFFFFF"/>
          </a:solidFill>
          <a:ln>
            <a:noFill/>
          </a:ln>
        </p:spPr>
        <p:txBody>
          <a:bodyPr spcFirstLastPara="1" wrap="square" lIns="91433" tIns="45700" rIns="91433" bIns="45700" anchor="ctr" anchorCtr="0">
            <a:noAutofit/>
          </a:bodyPr>
          <a:lstStyle/>
          <a:p>
            <a:pPr algn="ctr" rtl="0">
              <a:buClr>
                <a:srgbClr val="000000"/>
              </a:buClr>
              <a:buSzPts val="1350"/>
            </a:pPr>
            <a:endParaRPr>
              <a:solidFill>
                <a:srgbClr val="FFFFFF"/>
              </a:solidFill>
              <a:latin typeface="Arial"/>
              <a:ea typeface="Arial"/>
              <a:cs typeface="Arial"/>
              <a:sym typeface="Arial"/>
            </a:endParaRPr>
          </a:p>
        </p:txBody>
      </p:sp>
      <p:pic>
        <p:nvPicPr>
          <p:cNvPr id="70" name="Google Shape;70;p14" hidden="1"/>
          <p:cNvPicPr preferRelativeResize="0"/>
          <p:nvPr/>
        </p:nvPicPr>
        <p:blipFill rotWithShape="1">
          <a:blip r:embed="rId3">
            <a:alphaModFix/>
          </a:blip>
          <a:srcRect/>
          <a:stretch/>
        </p:blipFill>
        <p:spPr>
          <a:xfrm>
            <a:off x="1149634" y="169371"/>
            <a:ext cx="2038292" cy="393115"/>
          </a:xfrm>
          <a:prstGeom prst="rect">
            <a:avLst/>
          </a:prstGeom>
          <a:noFill/>
          <a:ln>
            <a:noFill/>
          </a:ln>
        </p:spPr>
      </p:pic>
      <p:sp>
        <p:nvSpPr>
          <p:cNvPr id="71" name="Google Shape;71;p14"/>
          <p:cNvSpPr txBox="1"/>
          <p:nvPr/>
        </p:nvSpPr>
        <p:spPr>
          <a:xfrm>
            <a:off x="685800" y="1524000"/>
            <a:ext cx="2492800" cy="2079200"/>
          </a:xfrm>
          <a:prstGeom prst="rect">
            <a:avLst/>
          </a:prstGeom>
          <a:noFill/>
          <a:ln>
            <a:noFill/>
          </a:ln>
        </p:spPr>
        <p:txBody>
          <a:bodyPr spcFirstLastPara="1" wrap="square" lIns="121900" tIns="121900" rIns="121900" bIns="121900" anchor="t" anchorCtr="0">
            <a:noAutofit/>
          </a:bodyPr>
          <a:lstStyle/>
          <a:p>
            <a:pPr algn="r" rtl="0"/>
            <a:r>
              <a:rPr lang="es-419" sz="12800" b="1">
                <a:solidFill>
                  <a:srgbClr val="ED2E45"/>
                </a:solidFill>
                <a:latin typeface="Century Gothic"/>
                <a:ea typeface="Century Gothic"/>
                <a:cs typeface="Century Gothic"/>
                <a:sym typeface="Century Gothic"/>
              </a:rPr>
              <a:t>02</a:t>
            </a:r>
            <a:endParaRPr sz="12800" b="1">
              <a:solidFill>
                <a:srgbClr val="ED2E45"/>
              </a:solidFill>
              <a:latin typeface="Century Gothic"/>
              <a:ea typeface="Century Gothic"/>
              <a:cs typeface="Century Gothic"/>
              <a:sym typeface="Century Gothic"/>
            </a:endParaRPr>
          </a:p>
        </p:txBody>
      </p:sp>
      <p:sp>
        <p:nvSpPr>
          <p:cNvPr id="72" name="Google Shape;72;p14"/>
          <p:cNvSpPr txBox="1"/>
          <p:nvPr/>
        </p:nvSpPr>
        <p:spPr>
          <a:xfrm>
            <a:off x="4038600" y="2303353"/>
            <a:ext cx="7620000" cy="762000"/>
          </a:xfrm>
          <a:prstGeom prst="rect">
            <a:avLst/>
          </a:prstGeom>
          <a:noFill/>
          <a:ln>
            <a:noFill/>
          </a:ln>
        </p:spPr>
        <p:txBody>
          <a:bodyPr spcFirstLastPara="1" wrap="square" lIns="121900" tIns="121900" rIns="121900" bIns="121900" anchor="t" anchorCtr="0">
            <a:noAutofit/>
          </a:bodyPr>
          <a:lstStyle/>
          <a:p>
            <a:pPr algn="l" rtl="0"/>
            <a:r>
              <a:rPr lang="es-419" sz="3600" b="1">
                <a:solidFill>
                  <a:schemeClr val="lt1"/>
                </a:solidFill>
                <a:latin typeface="Century Gothic"/>
                <a:ea typeface="Century Gothic"/>
                <a:cs typeface="Century Gothic"/>
                <a:sym typeface="Century Gothic"/>
              </a:rPr>
              <a:t>PRESENTACIÓN …</a:t>
            </a:r>
            <a:endParaRPr sz="3600" b="1">
              <a:solidFill>
                <a:schemeClr val="lt1"/>
              </a:solidFill>
              <a:latin typeface="Century Gothic"/>
              <a:ea typeface="Century Gothic"/>
              <a:cs typeface="Century Gothic"/>
              <a:sym typeface="Century Gothic"/>
            </a:endParaRPr>
          </a:p>
        </p:txBody>
      </p:sp>
      <p:pic>
        <p:nvPicPr>
          <p:cNvPr id="10" name="Imagen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087" y="130028"/>
            <a:ext cx="4262749" cy="425545"/>
          </a:xfrm>
          <a:prstGeom prst="rect">
            <a:avLst/>
          </a:prstGeom>
        </p:spPr>
      </p:pic>
      <p:pic>
        <p:nvPicPr>
          <p:cNvPr id="3" name="Imagen 2"/>
          <p:cNvPicPr>
            <a:picLocks noChangeAspect="1"/>
          </p:cNvPicPr>
          <p:nvPr/>
        </p:nvPicPr>
        <p:blipFill>
          <a:blip r:embed="rId5"/>
          <a:stretch>
            <a:fillRect/>
          </a:stretch>
        </p:blipFill>
        <p:spPr>
          <a:xfrm>
            <a:off x="653988" y="5733644"/>
            <a:ext cx="3194581" cy="493819"/>
          </a:xfrm>
          <a:prstGeom prst="rect">
            <a:avLst/>
          </a:prstGeom>
        </p:spPr>
      </p:pic>
      <p:sp>
        <p:nvSpPr>
          <p:cNvPr id="4" name="Rectángulo 3"/>
          <p:cNvSpPr/>
          <p:nvPr/>
        </p:nvSpPr>
        <p:spPr>
          <a:xfrm>
            <a:off x="685800" y="3737784"/>
            <a:ext cx="11049000" cy="52713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400" b="1">
                <a:solidFill>
                  <a:schemeClr val="bg1"/>
                </a:solidFill>
              </a:rPr>
              <a:t>TEXTOS DE MATEMÁTICA Y COMUNICACIÓN-DOTACIÓN 2026 </a:t>
            </a:r>
            <a:endParaRPr lang="es-PE" sz="2400" b="1">
              <a:solidFill>
                <a:schemeClr val="bg1"/>
              </a:solidFill>
            </a:endParaRPr>
          </a:p>
        </p:txBody>
      </p:sp>
    </p:spTree>
    <p:extLst>
      <p:ext uri="{BB962C8B-B14F-4D97-AF65-F5344CB8AC3E}">
        <p14:creationId xmlns:p14="http://schemas.microsoft.com/office/powerpoint/2010/main" val="7009894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4"/>
          <p:cNvSpPr/>
          <p:nvPr/>
        </p:nvSpPr>
        <p:spPr>
          <a:xfrm>
            <a:off x="3848569" y="1230991"/>
            <a:ext cx="8172000" cy="1231600"/>
          </a:xfrm>
          <a:prstGeom prst="rect">
            <a:avLst/>
          </a:prstGeom>
          <a:solidFill>
            <a:srgbClr val="ED2E45"/>
          </a:solidFill>
          <a:ln>
            <a:noFill/>
          </a:ln>
        </p:spPr>
        <p:txBody>
          <a:bodyPr spcFirstLastPara="1" wrap="square" lIns="121900" tIns="121900" rIns="121900" bIns="121900" anchor="ctr" anchorCtr="0">
            <a:noAutofit/>
          </a:bodyPr>
          <a:lstStyle/>
          <a:p>
            <a:pPr algn="ctr" rtl="0"/>
            <a:endParaRPr/>
          </a:p>
        </p:txBody>
      </p:sp>
      <p:sp>
        <p:nvSpPr>
          <p:cNvPr id="68" name="Google Shape;68;p14"/>
          <p:cNvSpPr/>
          <p:nvPr/>
        </p:nvSpPr>
        <p:spPr>
          <a:xfrm rot="10800000">
            <a:off x="0" y="-200"/>
            <a:ext cx="12192000" cy="686000"/>
          </a:xfrm>
          <a:prstGeom prst="round2SameRect">
            <a:avLst>
              <a:gd name="adj1" fmla="val 16667"/>
              <a:gd name="adj2" fmla="val 0"/>
            </a:avLst>
          </a:prstGeom>
          <a:solidFill>
            <a:srgbClr val="FFFFFF"/>
          </a:solidFill>
          <a:ln>
            <a:noFill/>
          </a:ln>
        </p:spPr>
        <p:txBody>
          <a:bodyPr spcFirstLastPara="1" wrap="square" lIns="91433" tIns="45700" rIns="91433" bIns="45700" anchor="ctr" anchorCtr="0">
            <a:noAutofit/>
          </a:bodyPr>
          <a:lstStyle/>
          <a:p>
            <a:pPr algn="ctr" rtl="0">
              <a:buClr>
                <a:srgbClr val="000000"/>
              </a:buClr>
              <a:buSzPts val="1350"/>
            </a:pPr>
            <a:endParaRPr>
              <a:solidFill>
                <a:srgbClr val="FFFFFF"/>
              </a:solidFill>
              <a:latin typeface="Arial"/>
              <a:ea typeface="Arial"/>
              <a:cs typeface="Arial"/>
              <a:sym typeface="Arial"/>
            </a:endParaRPr>
          </a:p>
        </p:txBody>
      </p:sp>
      <p:pic>
        <p:nvPicPr>
          <p:cNvPr id="70" name="Google Shape;70;p14" hidden="1"/>
          <p:cNvPicPr preferRelativeResize="0"/>
          <p:nvPr/>
        </p:nvPicPr>
        <p:blipFill rotWithShape="1">
          <a:blip r:embed="rId3">
            <a:alphaModFix/>
          </a:blip>
          <a:srcRect/>
          <a:stretch/>
        </p:blipFill>
        <p:spPr>
          <a:xfrm>
            <a:off x="1149634" y="169371"/>
            <a:ext cx="2038292" cy="393115"/>
          </a:xfrm>
          <a:prstGeom prst="rect">
            <a:avLst/>
          </a:prstGeom>
          <a:noFill/>
          <a:ln>
            <a:noFill/>
          </a:ln>
        </p:spPr>
      </p:pic>
      <p:sp>
        <p:nvSpPr>
          <p:cNvPr id="71" name="Google Shape;71;p14"/>
          <p:cNvSpPr txBox="1"/>
          <p:nvPr/>
        </p:nvSpPr>
        <p:spPr>
          <a:xfrm>
            <a:off x="709620" y="816030"/>
            <a:ext cx="2492800" cy="2079200"/>
          </a:xfrm>
          <a:prstGeom prst="rect">
            <a:avLst/>
          </a:prstGeom>
          <a:noFill/>
          <a:ln>
            <a:noFill/>
          </a:ln>
        </p:spPr>
        <p:txBody>
          <a:bodyPr spcFirstLastPara="1" wrap="square" lIns="121900" tIns="121900" rIns="121900" bIns="121900" anchor="t" anchorCtr="0">
            <a:noAutofit/>
          </a:bodyPr>
          <a:lstStyle/>
          <a:p>
            <a:pPr algn="r" rtl="0"/>
            <a:r>
              <a:rPr lang="es-419" sz="7200" b="1">
                <a:solidFill>
                  <a:srgbClr val="ED2E45"/>
                </a:solidFill>
                <a:latin typeface="Century Gothic"/>
                <a:ea typeface="Century Gothic"/>
                <a:cs typeface="Century Gothic"/>
                <a:sym typeface="Century Gothic"/>
              </a:rPr>
              <a:t>02.1</a:t>
            </a:r>
            <a:endParaRPr sz="7200" b="1">
              <a:solidFill>
                <a:srgbClr val="ED2E45"/>
              </a:solidFill>
              <a:latin typeface="Century Gothic"/>
              <a:ea typeface="Century Gothic"/>
              <a:cs typeface="Century Gothic"/>
              <a:sym typeface="Century Gothic"/>
            </a:endParaRPr>
          </a:p>
        </p:txBody>
      </p:sp>
      <p:sp>
        <p:nvSpPr>
          <p:cNvPr id="72" name="Google Shape;72;p14"/>
          <p:cNvSpPr txBox="1"/>
          <p:nvPr/>
        </p:nvSpPr>
        <p:spPr>
          <a:xfrm>
            <a:off x="4070141" y="1230991"/>
            <a:ext cx="7620000" cy="762000"/>
          </a:xfrm>
          <a:prstGeom prst="rect">
            <a:avLst/>
          </a:prstGeom>
          <a:noFill/>
          <a:ln>
            <a:noFill/>
          </a:ln>
        </p:spPr>
        <p:txBody>
          <a:bodyPr spcFirstLastPara="1" wrap="square" lIns="121900" tIns="121900" rIns="121900" bIns="121900" anchor="t" anchorCtr="0">
            <a:noAutofit/>
          </a:bodyPr>
          <a:lstStyle/>
          <a:p>
            <a:pPr algn="l" rtl="0"/>
            <a:r>
              <a:rPr lang="es-419" sz="3200" b="1">
                <a:solidFill>
                  <a:schemeClr val="lt1"/>
                </a:solidFill>
                <a:latin typeface="Century Gothic"/>
                <a:ea typeface="Century Gothic"/>
                <a:cs typeface="Century Gothic"/>
                <a:sym typeface="Century Gothic"/>
              </a:rPr>
              <a:t>CARACTERÍSTICAS DE LOS TEXTOS DE MATEMÁTICA Y COMUNICACIÓN </a:t>
            </a:r>
            <a:endParaRPr sz="3200" b="1">
              <a:solidFill>
                <a:schemeClr val="lt1"/>
              </a:solidFill>
              <a:latin typeface="Century Gothic"/>
              <a:ea typeface="Century Gothic"/>
              <a:cs typeface="Century Gothic"/>
              <a:sym typeface="Century Gothic"/>
            </a:endParaRPr>
          </a:p>
        </p:txBody>
      </p:sp>
      <p:pic>
        <p:nvPicPr>
          <p:cNvPr id="10" name="Imagen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087" y="130028"/>
            <a:ext cx="4262749" cy="425545"/>
          </a:xfrm>
          <a:prstGeom prst="rect">
            <a:avLst/>
          </a:prstGeom>
        </p:spPr>
      </p:pic>
      <p:pic>
        <p:nvPicPr>
          <p:cNvPr id="3" name="Imagen 2"/>
          <p:cNvPicPr>
            <a:picLocks noChangeAspect="1"/>
          </p:cNvPicPr>
          <p:nvPr/>
        </p:nvPicPr>
        <p:blipFill>
          <a:blip r:embed="rId5"/>
          <a:stretch>
            <a:fillRect/>
          </a:stretch>
        </p:blipFill>
        <p:spPr>
          <a:xfrm>
            <a:off x="577144" y="3886200"/>
            <a:ext cx="3194581" cy="493819"/>
          </a:xfrm>
          <a:prstGeom prst="rect">
            <a:avLst/>
          </a:prstGeom>
        </p:spPr>
      </p:pic>
      <p:grpSp>
        <p:nvGrpSpPr>
          <p:cNvPr id="11" name="object 6"/>
          <p:cNvGrpSpPr/>
          <p:nvPr/>
        </p:nvGrpSpPr>
        <p:grpSpPr>
          <a:xfrm>
            <a:off x="3962400" y="2666999"/>
            <a:ext cx="3429000" cy="3942625"/>
            <a:chOff x="1587952" y="1511741"/>
            <a:chExt cx="3723640" cy="4926330"/>
          </a:xfrm>
        </p:grpSpPr>
        <p:pic>
          <p:nvPicPr>
            <p:cNvPr id="12" name="object 7"/>
            <p:cNvPicPr/>
            <p:nvPr/>
          </p:nvPicPr>
          <p:blipFill>
            <a:blip r:embed="rId6" cstate="print"/>
            <a:stretch>
              <a:fillRect/>
            </a:stretch>
          </p:blipFill>
          <p:spPr>
            <a:xfrm>
              <a:off x="1587952" y="1511741"/>
              <a:ext cx="3723242" cy="4925701"/>
            </a:xfrm>
            <a:prstGeom prst="rect">
              <a:avLst/>
            </a:prstGeom>
          </p:spPr>
        </p:pic>
        <p:pic>
          <p:nvPicPr>
            <p:cNvPr id="13" name="object 8"/>
            <p:cNvPicPr/>
            <p:nvPr/>
          </p:nvPicPr>
          <p:blipFill>
            <a:blip r:embed="rId7" cstate="print"/>
            <a:stretch>
              <a:fillRect/>
            </a:stretch>
          </p:blipFill>
          <p:spPr>
            <a:xfrm>
              <a:off x="1752600" y="1676400"/>
              <a:ext cx="3407664" cy="4610100"/>
            </a:xfrm>
            <a:prstGeom prst="rect">
              <a:avLst/>
            </a:prstGeom>
          </p:spPr>
        </p:pic>
      </p:grpSp>
      <p:pic>
        <p:nvPicPr>
          <p:cNvPr id="14" name="Imagen 13"/>
          <p:cNvPicPr>
            <a:picLocks noChangeAspect="1"/>
          </p:cNvPicPr>
          <p:nvPr/>
        </p:nvPicPr>
        <p:blipFill>
          <a:blip r:embed="rId8"/>
          <a:stretch>
            <a:fillRect/>
          </a:stretch>
        </p:blipFill>
        <p:spPr>
          <a:xfrm>
            <a:off x="8001000" y="2731599"/>
            <a:ext cx="3255580" cy="3866425"/>
          </a:xfrm>
          <a:prstGeom prst="rect">
            <a:avLst/>
          </a:prstGeom>
        </p:spPr>
      </p:pic>
    </p:spTree>
    <p:extLst>
      <p:ext uri="{BB962C8B-B14F-4D97-AF65-F5344CB8AC3E}">
        <p14:creationId xmlns:p14="http://schemas.microsoft.com/office/powerpoint/2010/main" val="23433068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2900" y="1371600"/>
            <a:ext cx="4114800" cy="984885"/>
          </a:xfrm>
          <a:solidFill>
            <a:srgbClr val="FF0000"/>
          </a:solidFill>
        </p:spPr>
        <p:style>
          <a:lnRef idx="2">
            <a:schemeClr val="accent2"/>
          </a:lnRef>
          <a:fillRef idx="1">
            <a:schemeClr val="lt1"/>
          </a:fillRef>
          <a:effectRef idx="0">
            <a:schemeClr val="accent2"/>
          </a:effectRef>
          <a:fontRef idx="minor">
            <a:schemeClr val="dk1"/>
          </a:fontRef>
        </p:style>
        <p:txBody>
          <a:bodyPr/>
          <a:lstStyle/>
          <a:p>
            <a:r>
              <a:rPr lang="es-MX" sz="3200">
                <a:solidFill>
                  <a:schemeClr val="bg1"/>
                </a:solidFill>
              </a:rPr>
              <a:t>Propuesta para actualizar el PAT</a:t>
            </a:r>
            <a:endParaRPr lang="es-PE" sz="3200">
              <a:solidFill>
                <a:schemeClr val="bg1"/>
              </a:solidFill>
            </a:endParaRPr>
          </a:p>
        </p:txBody>
      </p:sp>
      <p:sp>
        <p:nvSpPr>
          <p:cNvPr id="3" name="Marcador de texto 2"/>
          <p:cNvSpPr>
            <a:spLocks noGrp="1"/>
          </p:cNvSpPr>
          <p:nvPr>
            <p:ph type="body" idx="1"/>
          </p:nvPr>
        </p:nvSpPr>
        <p:spPr>
          <a:xfrm>
            <a:off x="342900" y="4648200"/>
            <a:ext cx="3619500" cy="1107996"/>
          </a:xfrm>
        </p:spPr>
        <p:txBody>
          <a:bodyPr/>
          <a:lstStyle/>
          <a:p>
            <a:r>
              <a:rPr lang="es-PE">
                <a:hlinkClick r:id="rId2"/>
              </a:rPr>
              <a:t>https://ugel03pe-my.sharepoint.com/:f:/g/personal/dortiz_ugel03_gob_pe/IgD5OmQo8PL1R7f6LZO4xO8DAbs5C7DfsnXuuJvQ2Ap4GTw?e=8SnKN3</a:t>
            </a:r>
            <a:endParaRPr lang="es-PE"/>
          </a:p>
          <a:p>
            <a:endParaRPr lang="es-PE"/>
          </a:p>
        </p:txBody>
      </p:sp>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1" y="144263"/>
            <a:ext cx="6172200" cy="616163"/>
          </a:xfrm>
          <a:prstGeom prst="rect">
            <a:avLst/>
          </a:prstGeom>
        </p:spPr>
      </p:pic>
      <p:pic>
        <p:nvPicPr>
          <p:cNvPr id="6" name="Imagen 5"/>
          <p:cNvPicPr>
            <a:picLocks noChangeAspect="1"/>
          </p:cNvPicPr>
          <p:nvPr/>
        </p:nvPicPr>
        <p:blipFill rotWithShape="1">
          <a:blip r:embed="rId4"/>
          <a:srcRect t="13896"/>
          <a:stretch/>
        </p:blipFill>
        <p:spPr>
          <a:xfrm rot="425768">
            <a:off x="4970257" y="1416362"/>
            <a:ext cx="6488249" cy="4363764"/>
          </a:xfrm>
          <a:prstGeom prst="rect">
            <a:avLst/>
          </a:prstGeom>
          <a:ln w="44450">
            <a:solidFill>
              <a:srgbClr val="FF0000"/>
            </a:solidFill>
          </a:ln>
        </p:spPr>
      </p:pic>
    </p:spTree>
    <p:extLst>
      <p:ext uri="{BB962C8B-B14F-4D97-AF65-F5344CB8AC3E}">
        <p14:creationId xmlns:p14="http://schemas.microsoft.com/office/powerpoint/2010/main" val="2310283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851492" y="241033"/>
            <a:ext cx="1559898" cy="314984"/>
          </a:xfrm>
          <a:prstGeom prst="rect">
            <a:avLst/>
          </a:prstGeom>
        </p:spPr>
      </p:pic>
      <p:pic>
        <p:nvPicPr>
          <p:cNvPr id="3" name="object 3"/>
          <p:cNvPicPr/>
          <p:nvPr/>
        </p:nvPicPr>
        <p:blipFill>
          <a:blip r:embed="rId3" cstate="print"/>
          <a:stretch>
            <a:fillRect/>
          </a:stretch>
        </p:blipFill>
        <p:spPr>
          <a:xfrm>
            <a:off x="431224" y="1004135"/>
            <a:ext cx="5036216" cy="237384"/>
          </a:xfrm>
          <a:prstGeom prst="rect">
            <a:avLst/>
          </a:prstGeom>
        </p:spPr>
      </p:pic>
      <p:sp>
        <p:nvSpPr>
          <p:cNvPr id="4" name="object 4"/>
          <p:cNvSpPr txBox="1"/>
          <p:nvPr/>
        </p:nvSpPr>
        <p:spPr>
          <a:xfrm>
            <a:off x="402742" y="933069"/>
            <a:ext cx="5066030" cy="299720"/>
          </a:xfrm>
          <a:prstGeom prst="rect">
            <a:avLst/>
          </a:prstGeom>
        </p:spPr>
        <p:txBody>
          <a:bodyPr vert="horz" wrap="square" lIns="0" tIns="12700" rIns="0" bIns="0" rtlCol="0">
            <a:spAutoFit/>
          </a:bodyPr>
          <a:lstStyle/>
          <a:p>
            <a:pPr marL="12700">
              <a:lnSpc>
                <a:spcPct val="100000"/>
              </a:lnSpc>
              <a:spcBef>
                <a:spcPts val="100"/>
              </a:spcBef>
            </a:pPr>
            <a:r>
              <a:rPr sz="1800" b="1">
                <a:solidFill>
                  <a:srgbClr val="243D7A"/>
                </a:solidFill>
                <a:latin typeface="Arial"/>
                <a:cs typeface="Arial"/>
              </a:rPr>
              <a:t>Lineamientos</a:t>
            </a:r>
            <a:r>
              <a:rPr sz="1800" b="1" spc="-50">
                <a:solidFill>
                  <a:srgbClr val="243D7A"/>
                </a:solidFill>
                <a:latin typeface="Arial"/>
                <a:cs typeface="Arial"/>
              </a:rPr>
              <a:t> </a:t>
            </a:r>
            <a:r>
              <a:rPr sz="1800" b="1">
                <a:solidFill>
                  <a:srgbClr val="243D7A"/>
                </a:solidFill>
                <a:latin typeface="Arial"/>
                <a:cs typeface="Arial"/>
              </a:rPr>
              <a:t>que</a:t>
            </a:r>
            <a:r>
              <a:rPr sz="1800" b="1" spc="-25">
                <a:solidFill>
                  <a:srgbClr val="243D7A"/>
                </a:solidFill>
                <a:latin typeface="Arial"/>
                <a:cs typeface="Arial"/>
              </a:rPr>
              <a:t> </a:t>
            </a:r>
            <a:r>
              <a:rPr sz="1800" b="1">
                <a:solidFill>
                  <a:srgbClr val="243D7A"/>
                </a:solidFill>
                <a:latin typeface="Arial"/>
                <a:cs typeface="Arial"/>
              </a:rPr>
              <a:t>orientan</a:t>
            </a:r>
            <a:r>
              <a:rPr sz="1800" b="1" spc="-35">
                <a:solidFill>
                  <a:srgbClr val="243D7A"/>
                </a:solidFill>
                <a:latin typeface="Arial"/>
                <a:cs typeface="Arial"/>
              </a:rPr>
              <a:t> </a:t>
            </a:r>
            <a:r>
              <a:rPr sz="1800" b="1">
                <a:solidFill>
                  <a:srgbClr val="243D7A"/>
                </a:solidFill>
                <a:latin typeface="Arial"/>
                <a:cs typeface="Arial"/>
              </a:rPr>
              <a:t>la</a:t>
            </a:r>
            <a:r>
              <a:rPr sz="1800" b="1" spc="-25">
                <a:solidFill>
                  <a:srgbClr val="243D7A"/>
                </a:solidFill>
                <a:latin typeface="Arial"/>
                <a:cs typeface="Arial"/>
              </a:rPr>
              <a:t> </a:t>
            </a:r>
            <a:r>
              <a:rPr sz="1800" b="1">
                <a:solidFill>
                  <a:srgbClr val="243D7A"/>
                </a:solidFill>
                <a:latin typeface="Arial"/>
                <a:cs typeface="Arial"/>
              </a:rPr>
              <a:t>gestión</a:t>
            </a:r>
            <a:r>
              <a:rPr sz="1800" b="1" spc="-25">
                <a:solidFill>
                  <a:srgbClr val="243D7A"/>
                </a:solidFill>
                <a:latin typeface="Arial"/>
                <a:cs typeface="Arial"/>
              </a:rPr>
              <a:t> </a:t>
            </a:r>
            <a:r>
              <a:rPr sz="1800" b="1">
                <a:solidFill>
                  <a:srgbClr val="243D7A"/>
                </a:solidFill>
                <a:latin typeface="Arial"/>
                <a:cs typeface="Arial"/>
              </a:rPr>
              <a:t>del</a:t>
            </a:r>
            <a:r>
              <a:rPr sz="1800" b="1" spc="-30">
                <a:solidFill>
                  <a:srgbClr val="243D7A"/>
                </a:solidFill>
                <a:latin typeface="Arial"/>
                <a:cs typeface="Arial"/>
              </a:rPr>
              <a:t> </a:t>
            </a:r>
            <a:r>
              <a:rPr sz="1800" b="1" spc="-10">
                <a:solidFill>
                  <a:srgbClr val="243D7A"/>
                </a:solidFill>
                <a:latin typeface="Arial"/>
                <a:cs typeface="Arial"/>
              </a:rPr>
              <a:t>texto</a:t>
            </a:r>
            <a:endParaRPr sz="1800">
              <a:latin typeface="Arial"/>
              <a:cs typeface="Arial"/>
            </a:endParaRPr>
          </a:p>
        </p:txBody>
      </p:sp>
      <p:pic>
        <p:nvPicPr>
          <p:cNvPr id="5" name="object 5"/>
          <p:cNvPicPr/>
          <p:nvPr/>
        </p:nvPicPr>
        <p:blipFill>
          <a:blip r:embed="rId4" cstate="print"/>
          <a:stretch>
            <a:fillRect/>
          </a:stretch>
        </p:blipFill>
        <p:spPr>
          <a:xfrm>
            <a:off x="5791200" y="1426415"/>
            <a:ext cx="4869852" cy="4855328"/>
          </a:xfrm>
          <a:prstGeom prst="rect">
            <a:avLst/>
          </a:prstGeom>
        </p:spPr>
      </p:pic>
      <p:grpSp>
        <p:nvGrpSpPr>
          <p:cNvPr id="6" name="object 6"/>
          <p:cNvGrpSpPr/>
          <p:nvPr/>
        </p:nvGrpSpPr>
        <p:grpSpPr>
          <a:xfrm>
            <a:off x="1143000" y="1524000"/>
            <a:ext cx="3723640" cy="4926330"/>
            <a:chOff x="1587952" y="1511741"/>
            <a:chExt cx="3723640" cy="4926330"/>
          </a:xfrm>
        </p:grpSpPr>
        <p:pic>
          <p:nvPicPr>
            <p:cNvPr id="7" name="object 7"/>
            <p:cNvPicPr/>
            <p:nvPr/>
          </p:nvPicPr>
          <p:blipFill>
            <a:blip r:embed="rId5" cstate="print"/>
            <a:stretch>
              <a:fillRect/>
            </a:stretch>
          </p:blipFill>
          <p:spPr>
            <a:xfrm>
              <a:off x="1587952" y="1511741"/>
              <a:ext cx="3723242" cy="4925701"/>
            </a:xfrm>
            <a:prstGeom prst="rect">
              <a:avLst/>
            </a:prstGeom>
          </p:spPr>
        </p:pic>
        <p:pic>
          <p:nvPicPr>
            <p:cNvPr id="8" name="object 8"/>
            <p:cNvPicPr/>
            <p:nvPr/>
          </p:nvPicPr>
          <p:blipFill>
            <a:blip r:embed="rId6" cstate="print"/>
            <a:stretch>
              <a:fillRect/>
            </a:stretch>
          </p:blipFill>
          <p:spPr>
            <a:xfrm>
              <a:off x="1752600" y="1676400"/>
              <a:ext cx="3407664" cy="4610100"/>
            </a:xfrm>
            <a:prstGeom prst="rect">
              <a:avLst/>
            </a:prstGeom>
          </p:spPr>
        </p:pic>
      </p:grpSp>
      <p:pic>
        <p:nvPicPr>
          <p:cNvPr id="9" name="Imagen 8"/>
          <p:cNvPicPr>
            <a:picLocks noChangeAspect="1"/>
          </p:cNvPicPr>
          <p:nvPr/>
        </p:nvPicPr>
        <p:blipFill>
          <a:blip r:embed="rId7"/>
          <a:stretch>
            <a:fillRect/>
          </a:stretch>
        </p:blipFill>
        <p:spPr>
          <a:xfrm>
            <a:off x="152400" y="127250"/>
            <a:ext cx="6913463" cy="688908"/>
          </a:xfrm>
          <a:prstGeom prst="rect">
            <a:avLst/>
          </a:prstGeom>
        </p:spPr>
      </p:pic>
      <p:pic>
        <p:nvPicPr>
          <p:cNvPr id="10" name="Imagen 9"/>
          <p:cNvPicPr>
            <a:picLocks noChangeAspect="1"/>
          </p:cNvPicPr>
          <p:nvPr/>
        </p:nvPicPr>
        <p:blipFill>
          <a:blip r:embed="rId8"/>
          <a:stretch>
            <a:fillRect/>
          </a:stretch>
        </p:blipFill>
        <p:spPr>
          <a:xfrm>
            <a:off x="7094345" y="360723"/>
            <a:ext cx="4876800" cy="734611"/>
          </a:xfrm>
          <a:prstGeom prst="rect">
            <a:avLst/>
          </a:prstGeom>
        </p:spPr>
      </p:pic>
      <p:sp>
        <p:nvSpPr>
          <p:cNvPr id="11" name="Rectángulo 10"/>
          <p:cNvSpPr/>
          <p:nvPr/>
        </p:nvSpPr>
        <p:spPr>
          <a:xfrm>
            <a:off x="7767174" y="453650"/>
            <a:ext cx="2600392" cy="523220"/>
          </a:xfrm>
          <a:prstGeom prst="rect">
            <a:avLst/>
          </a:prstGeom>
        </p:spPr>
        <p:txBody>
          <a:bodyPr wrap="none">
            <a:spAutoFit/>
          </a:bodyPr>
          <a:lstStyle/>
          <a:p>
            <a:r>
              <a:rPr lang="es-PE" sz="2800" b="1">
                <a:solidFill>
                  <a:schemeClr val="bg1"/>
                </a:solidFill>
              </a:rPr>
              <a:t>MATEMÁTICA</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559148" y="1110024"/>
            <a:ext cx="4326247" cy="240960"/>
          </a:xfrm>
          <a:prstGeom prst="rect">
            <a:avLst/>
          </a:prstGeom>
        </p:spPr>
      </p:pic>
      <p:sp>
        <p:nvSpPr>
          <p:cNvPr id="3" name="object 3"/>
          <p:cNvSpPr txBox="1">
            <a:spLocks noGrp="1"/>
          </p:cNvSpPr>
          <p:nvPr>
            <p:ph type="title"/>
          </p:nvPr>
        </p:nvSpPr>
        <p:spPr>
          <a:prstGeom prst="rect">
            <a:avLst/>
          </a:prstGeom>
        </p:spPr>
        <p:txBody>
          <a:bodyPr vert="horz" wrap="square" lIns="0" tIns="401320" rIns="0" bIns="0" rtlCol="0">
            <a:spAutoFit/>
          </a:bodyPr>
          <a:lstStyle/>
          <a:p>
            <a:pPr marL="249554">
              <a:lnSpc>
                <a:spcPct val="100000"/>
              </a:lnSpc>
              <a:spcBef>
                <a:spcPts val="100"/>
              </a:spcBef>
            </a:pPr>
            <a:r>
              <a:rPr spc="-10"/>
              <a:t>Características</a:t>
            </a:r>
            <a:r>
              <a:rPr spc="-85"/>
              <a:t> </a:t>
            </a:r>
            <a:r>
              <a:t>del</a:t>
            </a:r>
            <a:r>
              <a:rPr spc="-80"/>
              <a:t> </a:t>
            </a:r>
            <a:r>
              <a:rPr spc="-10"/>
              <a:t>texto</a:t>
            </a:r>
            <a:r>
              <a:rPr spc="-75"/>
              <a:t> </a:t>
            </a:r>
            <a:r>
              <a:rPr spc="-10"/>
              <a:t>educativo</a:t>
            </a:r>
          </a:p>
        </p:txBody>
      </p:sp>
      <p:pic>
        <p:nvPicPr>
          <p:cNvPr id="4" name="object 4"/>
          <p:cNvPicPr/>
          <p:nvPr/>
        </p:nvPicPr>
        <p:blipFill>
          <a:blip r:embed="rId3" cstate="print"/>
          <a:stretch>
            <a:fillRect/>
          </a:stretch>
        </p:blipFill>
        <p:spPr>
          <a:xfrm>
            <a:off x="559148" y="1666665"/>
            <a:ext cx="4089052" cy="4771773"/>
          </a:xfrm>
          <a:prstGeom prst="rect">
            <a:avLst/>
          </a:prstGeom>
        </p:spPr>
      </p:pic>
      <p:pic>
        <p:nvPicPr>
          <p:cNvPr id="5" name="object 5"/>
          <p:cNvPicPr/>
          <p:nvPr/>
        </p:nvPicPr>
        <p:blipFill>
          <a:blip r:embed="rId4" cstate="print"/>
          <a:stretch>
            <a:fillRect/>
          </a:stretch>
        </p:blipFill>
        <p:spPr>
          <a:xfrm>
            <a:off x="4885395" y="1666665"/>
            <a:ext cx="4030005" cy="4698148"/>
          </a:xfrm>
          <a:prstGeom prst="rect">
            <a:avLst/>
          </a:prstGeom>
        </p:spPr>
      </p:pic>
      <p:pic>
        <p:nvPicPr>
          <p:cNvPr id="6" name="object 6"/>
          <p:cNvPicPr/>
          <p:nvPr/>
        </p:nvPicPr>
        <p:blipFill>
          <a:blip r:embed="rId5" cstate="print"/>
          <a:stretch>
            <a:fillRect/>
          </a:stretch>
        </p:blipFill>
        <p:spPr>
          <a:xfrm>
            <a:off x="8991600" y="74761"/>
            <a:ext cx="2956559" cy="2893948"/>
          </a:xfrm>
          <a:prstGeom prst="rect">
            <a:avLst/>
          </a:prstGeom>
        </p:spPr>
      </p:pic>
      <p:pic>
        <p:nvPicPr>
          <p:cNvPr id="7" name="Imagen 6"/>
          <p:cNvPicPr>
            <a:picLocks noChangeAspect="1"/>
          </p:cNvPicPr>
          <p:nvPr/>
        </p:nvPicPr>
        <p:blipFill>
          <a:blip r:embed="rId6"/>
          <a:stretch>
            <a:fillRect/>
          </a:stretch>
        </p:blipFill>
        <p:spPr>
          <a:xfrm>
            <a:off x="152400" y="74761"/>
            <a:ext cx="6913463" cy="682811"/>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559148" y="1110024"/>
            <a:ext cx="4326247" cy="240960"/>
          </a:xfrm>
          <a:prstGeom prst="rect">
            <a:avLst/>
          </a:prstGeom>
        </p:spPr>
      </p:pic>
      <p:sp>
        <p:nvSpPr>
          <p:cNvPr id="3" name="object 3"/>
          <p:cNvSpPr txBox="1">
            <a:spLocks noGrp="1"/>
          </p:cNvSpPr>
          <p:nvPr>
            <p:ph type="title"/>
          </p:nvPr>
        </p:nvSpPr>
        <p:spPr>
          <a:prstGeom prst="rect">
            <a:avLst/>
          </a:prstGeom>
        </p:spPr>
        <p:txBody>
          <a:bodyPr vert="horz" wrap="square" lIns="0" tIns="401320" rIns="0" bIns="0" rtlCol="0">
            <a:spAutoFit/>
          </a:bodyPr>
          <a:lstStyle/>
          <a:p>
            <a:pPr marL="249554">
              <a:lnSpc>
                <a:spcPct val="100000"/>
              </a:lnSpc>
              <a:spcBef>
                <a:spcPts val="100"/>
              </a:spcBef>
            </a:pPr>
            <a:r>
              <a:rPr spc="-10"/>
              <a:t>Características</a:t>
            </a:r>
            <a:r>
              <a:rPr spc="-85"/>
              <a:t> </a:t>
            </a:r>
            <a:r>
              <a:t>del</a:t>
            </a:r>
            <a:r>
              <a:rPr spc="-80"/>
              <a:t> </a:t>
            </a:r>
            <a:r>
              <a:rPr spc="-10"/>
              <a:t>texto</a:t>
            </a:r>
            <a:r>
              <a:rPr spc="-75"/>
              <a:t> </a:t>
            </a:r>
            <a:r>
              <a:rPr spc="-10"/>
              <a:t>educativo</a:t>
            </a:r>
          </a:p>
        </p:txBody>
      </p:sp>
      <p:pic>
        <p:nvPicPr>
          <p:cNvPr id="4" name="object 4"/>
          <p:cNvPicPr/>
          <p:nvPr/>
        </p:nvPicPr>
        <p:blipFill>
          <a:blip r:embed="rId3" cstate="print"/>
          <a:stretch>
            <a:fillRect/>
          </a:stretch>
        </p:blipFill>
        <p:spPr>
          <a:xfrm>
            <a:off x="8991600" y="914400"/>
            <a:ext cx="2723564" cy="2819400"/>
          </a:xfrm>
          <a:prstGeom prst="rect">
            <a:avLst/>
          </a:prstGeom>
        </p:spPr>
      </p:pic>
      <p:pic>
        <p:nvPicPr>
          <p:cNvPr id="5" name="object 5"/>
          <p:cNvPicPr/>
          <p:nvPr/>
        </p:nvPicPr>
        <p:blipFill>
          <a:blip r:embed="rId4" cstate="print"/>
          <a:stretch>
            <a:fillRect/>
          </a:stretch>
        </p:blipFill>
        <p:spPr>
          <a:xfrm>
            <a:off x="457199" y="1638640"/>
            <a:ext cx="3958005" cy="4948428"/>
          </a:xfrm>
          <a:prstGeom prst="rect">
            <a:avLst/>
          </a:prstGeom>
        </p:spPr>
      </p:pic>
      <p:pic>
        <p:nvPicPr>
          <p:cNvPr id="6" name="object 6"/>
          <p:cNvPicPr/>
          <p:nvPr/>
        </p:nvPicPr>
        <p:blipFill>
          <a:blip r:embed="rId5" cstate="print"/>
          <a:stretch>
            <a:fillRect/>
          </a:stretch>
        </p:blipFill>
        <p:spPr>
          <a:xfrm>
            <a:off x="4800600" y="1638640"/>
            <a:ext cx="4038600" cy="4871545"/>
          </a:xfrm>
          <a:prstGeom prst="rect">
            <a:avLst/>
          </a:prstGeom>
        </p:spPr>
      </p:pic>
      <p:pic>
        <p:nvPicPr>
          <p:cNvPr id="7" name="Imagen 6"/>
          <p:cNvPicPr>
            <a:picLocks noChangeAspect="1"/>
          </p:cNvPicPr>
          <p:nvPr/>
        </p:nvPicPr>
        <p:blipFill>
          <a:blip r:embed="rId6"/>
          <a:stretch>
            <a:fillRect/>
          </a:stretch>
        </p:blipFill>
        <p:spPr>
          <a:xfrm>
            <a:off x="152400" y="129443"/>
            <a:ext cx="6913463" cy="68281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5"/>
          <p:cNvSpPr/>
          <p:nvPr/>
        </p:nvSpPr>
        <p:spPr>
          <a:xfrm>
            <a:off x="0" y="6217967"/>
            <a:ext cx="12192000" cy="639600"/>
          </a:xfrm>
          <a:prstGeom prst="rect">
            <a:avLst/>
          </a:prstGeom>
          <a:solidFill>
            <a:srgbClr val="ED2E45"/>
          </a:solidFill>
          <a:ln>
            <a:noFill/>
          </a:ln>
        </p:spPr>
        <p:txBody>
          <a:bodyPr spcFirstLastPara="1" wrap="square" lIns="121900" tIns="121900" rIns="121900" bIns="121900" anchor="ctr" anchorCtr="0">
            <a:noAutofit/>
          </a:bodyPr>
          <a:lstStyle/>
          <a:p>
            <a:pPr algn="ctr" rtl="0"/>
            <a:endParaRPr/>
          </a:p>
        </p:txBody>
      </p:sp>
      <p:sp>
        <p:nvSpPr>
          <p:cNvPr id="79" name="Google Shape;79;p15"/>
          <p:cNvSpPr/>
          <p:nvPr/>
        </p:nvSpPr>
        <p:spPr>
          <a:xfrm rot="10800000">
            <a:off x="0" y="-200"/>
            <a:ext cx="12192000" cy="686000"/>
          </a:xfrm>
          <a:prstGeom prst="round2SameRect">
            <a:avLst>
              <a:gd name="adj1" fmla="val 16667"/>
              <a:gd name="adj2" fmla="val 0"/>
            </a:avLst>
          </a:prstGeom>
          <a:solidFill>
            <a:srgbClr val="FFFFFF"/>
          </a:solidFill>
          <a:ln>
            <a:noFill/>
          </a:ln>
        </p:spPr>
        <p:txBody>
          <a:bodyPr spcFirstLastPara="1" wrap="square" lIns="91433" tIns="45700" rIns="91433" bIns="45700" anchor="ctr" anchorCtr="0">
            <a:noAutofit/>
          </a:bodyPr>
          <a:lstStyle/>
          <a:p>
            <a:pPr algn="ctr" rtl="0">
              <a:buClr>
                <a:srgbClr val="000000"/>
              </a:buClr>
              <a:buSzPts val="1350"/>
            </a:pPr>
            <a:endParaRPr>
              <a:solidFill>
                <a:srgbClr val="FFFFFF"/>
              </a:solidFill>
              <a:latin typeface="Arial"/>
              <a:ea typeface="Arial"/>
              <a:cs typeface="Arial"/>
              <a:sym typeface="Arial"/>
            </a:endParaRPr>
          </a:p>
        </p:txBody>
      </p:sp>
      <p:sp>
        <p:nvSpPr>
          <p:cNvPr id="83" name="Google Shape;83;p15"/>
          <p:cNvSpPr txBox="1"/>
          <p:nvPr/>
        </p:nvSpPr>
        <p:spPr>
          <a:xfrm>
            <a:off x="5010285" y="397831"/>
            <a:ext cx="6368915" cy="1178732"/>
          </a:xfrm>
          <a:prstGeom prst="rect">
            <a:avLst/>
          </a:prstGeom>
          <a:noFill/>
          <a:ln>
            <a:noFill/>
          </a:ln>
        </p:spPr>
        <p:txBody>
          <a:bodyPr spcFirstLastPara="1" wrap="square" lIns="121900" tIns="121900" rIns="121900" bIns="121900" anchor="t" anchorCtr="0">
            <a:noAutofit/>
          </a:bodyPr>
          <a:lstStyle/>
          <a:p>
            <a:pPr algn="l" rtl="0"/>
            <a:r>
              <a:rPr lang="es-419" sz="3733" b="1">
                <a:solidFill>
                  <a:srgbClr val="ED2E45"/>
                </a:solidFill>
                <a:latin typeface="Century Gothic"/>
                <a:ea typeface="Century Gothic"/>
                <a:cs typeface="Century Gothic"/>
                <a:sym typeface="Century Gothic"/>
              </a:rPr>
              <a:t>CONVIVIMOS MEJOR cuando… </a:t>
            </a:r>
            <a:endParaRPr sz="3733" b="1">
              <a:solidFill>
                <a:srgbClr val="ED2E45"/>
              </a:solidFill>
              <a:latin typeface="Century Gothic"/>
              <a:ea typeface="Century Gothic"/>
              <a:cs typeface="Century Gothic"/>
              <a:sym typeface="Century Gothic"/>
            </a:endParaRPr>
          </a:p>
        </p:txBody>
      </p:sp>
      <p:sp>
        <p:nvSpPr>
          <p:cNvPr id="84" name="Google Shape;84;p15"/>
          <p:cNvSpPr txBox="1"/>
          <p:nvPr/>
        </p:nvSpPr>
        <p:spPr>
          <a:xfrm>
            <a:off x="5010285" y="1706793"/>
            <a:ext cx="6551795" cy="3779608"/>
          </a:xfrm>
          <a:prstGeom prst="rect">
            <a:avLst/>
          </a:prstGeom>
          <a:noFill/>
          <a:ln>
            <a:noFill/>
          </a:ln>
        </p:spPr>
        <p:txBody>
          <a:bodyPr spcFirstLastPara="1" wrap="square" lIns="121900" tIns="121900" rIns="121900" bIns="121900" anchor="t" anchorCtr="0">
            <a:noAutofit/>
          </a:bodyPr>
          <a:lstStyle/>
          <a:p>
            <a:pPr marL="514350" indent="-514350" algn="just">
              <a:lnSpc>
                <a:spcPct val="115000"/>
              </a:lnSpc>
              <a:buAutoNum type="arabicPeriod"/>
            </a:pPr>
            <a:r>
              <a:rPr lang="es-MX" sz="2667" b="1">
                <a:solidFill>
                  <a:srgbClr val="434343"/>
                </a:solidFill>
                <a:latin typeface="Century Gothic"/>
                <a:ea typeface="Century Gothic"/>
                <a:cs typeface="Century Gothic"/>
                <a:sym typeface="Century Gothic"/>
              </a:rPr>
              <a:t>Participamos en la reunión.</a:t>
            </a:r>
          </a:p>
          <a:p>
            <a:pPr marL="514350" indent="-514350" algn="just">
              <a:lnSpc>
                <a:spcPct val="115000"/>
              </a:lnSpc>
              <a:buAutoNum type="arabicPeriod"/>
            </a:pPr>
            <a:r>
              <a:rPr lang="es-MX" sz="2667" b="1">
                <a:solidFill>
                  <a:srgbClr val="434343"/>
                </a:solidFill>
                <a:latin typeface="Century Gothic"/>
                <a:ea typeface="Century Gothic"/>
                <a:cs typeface="Century Gothic"/>
                <a:sym typeface="Century Gothic"/>
              </a:rPr>
              <a:t>Respetamos los turnos de participación </a:t>
            </a:r>
          </a:p>
          <a:p>
            <a:pPr algn="just">
              <a:lnSpc>
                <a:spcPct val="115000"/>
              </a:lnSpc>
            </a:pPr>
            <a:r>
              <a:rPr lang="es-MX" sz="2667" b="1">
                <a:solidFill>
                  <a:srgbClr val="434343"/>
                </a:solidFill>
                <a:latin typeface="Century Gothic"/>
                <a:ea typeface="Century Gothic"/>
                <a:cs typeface="Century Gothic"/>
                <a:sym typeface="Century Gothic"/>
              </a:rPr>
              <a:t>3   Nos expresamos ASERTIVAMENTE.</a:t>
            </a:r>
          </a:p>
          <a:p>
            <a:pPr algn="just" rtl="0">
              <a:lnSpc>
                <a:spcPct val="115000"/>
              </a:lnSpc>
            </a:pPr>
            <a:r>
              <a:rPr lang="es-MX" sz="2667" b="1">
                <a:solidFill>
                  <a:srgbClr val="434343"/>
                </a:solidFill>
                <a:latin typeface="Century Gothic"/>
                <a:ea typeface="Century Gothic"/>
                <a:cs typeface="Century Gothic"/>
                <a:sym typeface="Century Gothic"/>
              </a:rPr>
              <a:t>4.  Completamos la lista de asistencia </a:t>
            </a:r>
          </a:p>
          <a:p>
            <a:pPr algn="just" rtl="0">
              <a:lnSpc>
                <a:spcPct val="115000"/>
              </a:lnSpc>
            </a:pPr>
            <a:r>
              <a:rPr lang="es-MX" sz="2667" b="1">
                <a:solidFill>
                  <a:srgbClr val="434343"/>
                </a:solidFill>
                <a:latin typeface="Century Gothic"/>
                <a:ea typeface="Century Gothic"/>
                <a:cs typeface="Century Gothic"/>
                <a:sym typeface="Century Gothic"/>
              </a:rPr>
              <a:t>5. Respondemos a la encuesta de satisfacción</a:t>
            </a:r>
            <a:r>
              <a:rPr lang="es-MX" sz="2400" b="1">
                <a:solidFill>
                  <a:srgbClr val="434343"/>
                </a:solidFill>
                <a:latin typeface="Century Gothic"/>
                <a:ea typeface="Century Gothic"/>
                <a:cs typeface="Century Gothic"/>
                <a:sym typeface="Century Gothic"/>
              </a:rPr>
              <a:t>.</a:t>
            </a:r>
            <a:endParaRPr lang="es-MX">
              <a:solidFill>
                <a:srgbClr val="434343"/>
              </a:solidFill>
              <a:latin typeface="Century Gothic"/>
              <a:ea typeface="Century Gothic"/>
              <a:cs typeface="Century Gothic"/>
              <a:sym typeface="Century Gothic"/>
            </a:endParaRPr>
          </a:p>
        </p:txBody>
      </p:sp>
      <p:pic>
        <p:nvPicPr>
          <p:cNvPr id="10" name="Imagen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087" y="130028"/>
            <a:ext cx="4262749" cy="425545"/>
          </a:xfrm>
          <a:prstGeom prst="rect">
            <a:avLst/>
          </a:prstGeom>
        </p:spPr>
      </p:pic>
      <p:pic>
        <p:nvPicPr>
          <p:cNvPr id="2" name="Imagen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1048" y="1576563"/>
            <a:ext cx="4523192" cy="4511175"/>
          </a:xfrm>
          <a:prstGeom prst="rect">
            <a:avLst/>
          </a:prstGeom>
        </p:spPr>
      </p:pic>
    </p:spTree>
    <p:extLst>
      <p:ext uri="{BB962C8B-B14F-4D97-AF65-F5344CB8AC3E}">
        <p14:creationId xmlns:p14="http://schemas.microsoft.com/office/powerpoint/2010/main" val="22124201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a:stretch>
            <a:fillRect/>
          </a:stretch>
        </p:blipFill>
        <p:spPr>
          <a:xfrm>
            <a:off x="304800" y="1208834"/>
            <a:ext cx="2115831" cy="1990494"/>
          </a:xfrm>
          <a:prstGeom prst="rect">
            <a:avLst/>
          </a:prstGeom>
        </p:spPr>
      </p:pic>
      <p:pic>
        <p:nvPicPr>
          <p:cNvPr id="7" name="Imagen 6"/>
          <p:cNvPicPr>
            <a:picLocks noChangeAspect="1"/>
          </p:cNvPicPr>
          <p:nvPr/>
        </p:nvPicPr>
        <p:blipFill>
          <a:blip r:embed="rId3"/>
          <a:stretch>
            <a:fillRect/>
          </a:stretch>
        </p:blipFill>
        <p:spPr>
          <a:xfrm>
            <a:off x="2734441" y="1355324"/>
            <a:ext cx="2536064" cy="1915423"/>
          </a:xfrm>
          <a:prstGeom prst="rect">
            <a:avLst/>
          </a:prstGeom>
        </p:spPr>
      </p:pic>
      <p:sp>
        <p:nvSpPr>
          <p:cNvPr id="3" name="Marcador de contenido 2"/>
          <p:cNvSpPr>
            <a:spLocks noGrp="1"/>
          </p:cNvSpPr>
          <p:nvPr>
            <p:ph idx="4294967295"/>
          </p:nvPr>
        </p:nvSpPr>
        <p:spPr>
          <a:xfrm>
            <a:off x="251910" y="723353"/>
            <a:ext cx="7215689" cy="492443"/>
          </a:xfrm>
        </p:spPr>
        <p:txBody>
          <a:bodyPr/>
          <a:lstStyle/>
          <a:p>
            <a:r>
              <a:rPr lang="es-PE" sz="3200" b="1">
                <a:solidFill>
                  <a:schemeClr val="bg1"/>
                </a:solidFill>
              </a:rPr>
              <a:t>Característica de la sección “Investigamos</a:t>
            </a:r>
            <a:r>
              <a:rPr lang="es-PE" b="1">
                <a:solidFill>
                  <a:schemeClr val="bg1"/>
                </a:solidFill>
              </a:rPr>
              <a:t>”</a:t>
            </a:r>
          </a:p>
        </p:txBody>
      </p:sp>
      <p:pic>
        <p:nvPicPr>
          <p:cNvPr id="5" name="Imagen 4"/>
          <p:cNvPicPr/>
          <p:nvPr/>
        </p:nvPicPr>
        <p:blipFill>
          <a:blip r:embed="rId4" cstate="print">
            <a:extLst>
              <a:ext uri="{28A0092B-C50C-407E-A947-70E740481C1C}">
                <a14:useLocalDpi xmlns:a14="http://schemas.microsoft.com/office/drawing/2010/main" val="0"/>
              </a:ext>
            </a:extLst>
          </a:blip>
          <a:stretch>
            <a:fillRect/>
          </a:stretch>
        </p:blipFill>
        <p:spPr bwMode="auto">
          <a:xfrm>
            <a:off x="166674" y="172012"/>
            <a:ext cx="4464050" cy="387139"/>
          </a:xfrm>
          <a:prstGeom prst="rect">
            <a:avLst/>
          </a:prstGeom>
          <a:noFill/>
        </p:spPr>
      </p:pic>
      <p:pic>
        <p:nvPicPr>
          <p:cNvPr id="8" name="Imagen 7"/>
          <p:cNvPicPr>
            <a:picLocks noChangeAspect="1"/>
          </p:cNvPicPr>
          <p:nvPr/>
        </p:nvPicPr>
        <p:blipFill>
          <a:blip r:embed="rId5"/>
          <a:stretch>
            <a:fillRect/>
          </a:stretch>
        </p:blipFill>
        <p:spPr>
          <a:xfrm>
            <a:off x="5441272" y="1949987"/>
            <a:ext cx="2421396" cy="1249341"/>
          </a:xfrm>
          <a:prstGeom prst="rect">
            <a:avLst/>
          </a:prstGeom>
        </p:spPr>
      </p:pic>
      <p:sp>
        <p:nvSpPr>
          <p:cNvPr id="9" name="CuadroTexto 8"/>
          <p:cNvSpPr txBox="1"/>
          <p:nvPr/>
        </p:nvSpPr>
        <p:spPr>
          <a:xfrm>
            <a:off x="5410200" y="1248717"/>
            <a:ext cx="2895600" cy="584775"/>
          </a:xfrm>
          <a:prstGeom prst="rect">
            <a:avLst/>
          </a:prstGeom>
          <a:noFill/>
        </p:spPr>
        <p:txBody>
          <a:bodyPr wrap="square" rtlCol="0">
            <a:spAutoFit/>
          </a:bodyPr>
          <a:lstStyle/>
          <a:p>
            <a:r>
              <a:rPr lang="es-ES" sz="1600" b="1">
                <a:solidFill>
                  <a:schemeClr val="bg1"/>
                </a:solidFill>
              </a:rPr>
              <a:t>Rol del estudiante y desafío en la situación “A”</a:t>
            </a:r>
            <a:endParaRPr lang="es-PE" sz="1600" b="1">
              <a:solidFill>
                <a:schemeClr val="bg1"/>
              </a:solidFill>
            </a:endParaRPr>
          </a:p>
        </p:txBody>
      </p:sp>
      <p:pic>
        <p:nvPicPr>
          <p:cNvPr id="2" name="Imagen 1"/>
          <p:cNvPicPr>
            <a:picLocks noChangeAspect="1"/>
          </p:cNvPicPr>
          <p:nvPr/>
        </p:nvPicPr>
        <p:blipFill rotWithShape="1">
          <a:blip r:embed="rId6"/>
          <a:srcRect l="26672" t="930" r="2223" b="-930"/>
          <a:stretch/>
        </p:blipFill>
        <p:spPr>
          <a:xfrm>
            <a:off x="762000" y="3505200"/>
            <a:ext cx="7224727" cy="3112747"/>
          </a:xfrm>
          <a:prstGeom prst="rect">
            <a:avLst/>
          </a:prstGeom>
        </p:spPr>
      </p:pic>
      <p:pic>
        <p:nvPicPr>
          <p:cNvPr id="16" name="Imagen 15"/>
          <p:cNvPicPr>
            <a:picLocks noChangeAspect="1"/>
          </p:cNvPicPr>
          <p:nvPr/>
        </p:nvPicPr>
        <p:blipFill>
          <a:blip r:embed="rId7"/>
          <a:stretch>
            <a:fillRect/>
          </a:stretch>
        </p:blipFill>
        <p:spPr>
          <a:xfrm>
            <a:off x="8915400" y="818896"/>
            <a:ext cx="2455530" cy="2029192"/>
          </a:xfrm>
          <a:prstGeom prst="rect">
            <a:avLst/>
          </a:prstGeom>
        </p:spPr>
      </p:pic>
      <p:pic>
        <p:nvPicPr>
          <p:cNvPr id="17" name="Imagen 16"/>
          <p:cNvPicPr>
            <a:picLocks noChangeAspect="1"/>
          </p:cNvPicPr>
          <p:nvPr/>
        </p:nvPicPr>
        <p:blipFill>
          <a:blip r:embed="rId8"/>
          <a:stretch>
            <a:fillRect/>
          </a:stretch>
        </p:blipFill>
        <p:spPr>
          <a:xfrm>
            <a:off x="9154526" y="3055574"/>
            <a:ext cx="2946985" cy="1675257"/>
          </a:xfrm>
          <a:prstGeom prst="rect">
            <a:avLst/>
          </a:prstGeom>
        </p:spPr>
      </p:pic>
      <p:sp>
        <p:nvSpPr>
          <p:cNvPr id="18" name="CuadroTexto 17"/>
          <p:cNvSpPr txBox="1"/>
          <p:nvPr/>
        </p:nvSpPr>
        <p:spPr>
          <a:xfrm>
            <a:off x="8915400" y="4833450"/>
            <a:ext cx="2868507" cy="584775"/>
          </a:xfrm>
          <a:prstGeom prst="rect">
            <a:avLst/>
          </a:prstGeom>
          <a:noFill/>
        </p:spPr>
        <p:txBody>
          <a:bodyPr wrap="square" rtlCol="0">
            <a:spAutoFit/>
          </a:bodyPr>
          <a:lstStyle/>
          <a:p>
            <a:r>
              <a:rPr lang="es-ES" sz="1600" b="1">
                <a:solidFill>
                  <a:schemeClr val="bg1"/>
                </a:solidFill>
              </a:rPr>
              <a:t>Rol del estudiante y desafío en la situación “B”</a:t>
            </a:r>
            <a:endParaRPr lang="es-PE" sz="1600" b="1">
              <a:solidFill>
                <a:schemeClr val="bg1"/>
              </a:solidFill>
            </a:endParaRPr>
          </a:p>
        </p:txBody>
      </p:sp>
      <p:pic>
        <p:nvPicPr>
          <p:cNvPr id="4" name="Imagen 3"/>
          <p:cNvPicPr>
            <a:picLocks noChangeAspect="1"/>
          </p:cNvPicPr>
          <p:nvPr/>
        </p:nvPicPr>
        <p:blipFill>
          <a:blip r:embed="rId9"/>
          <a:stretch>
            <a:fillRect/>
          </a:stretch>
        </p:blipFill>
        <p:spPr>
          <a:xfrm>
            <a:off x="9154526" y="5426532"/>
            <a:ext cx="2629382" cy="1066911"/>
          </a:xfrm>
          <a:prstGeom prst="rect">
            <a:avLst/>
          </a:prstGeom>
        </p:spPr>
      </p:pic>
    </p:spTree>
    <p:extLst>
      <p:ext uri="{BB962C8B-B14F-4D97-AF65-F5344CB8AC3E}">
        <p14:creationId xmlns:p14="http://schemas.microsoft.com/office/powerpoint/2010/main" val="23755525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4294967295"/>
          </p:nvPr>
        </p:nvPicPr>
        <p:blipFill rotWithShape="1">
          <a:blip r:embed="rId2"/>
          <a:srcRect t="1641"/>
          <a:stretch/>
        </p:blipFill>
        <p:spPr>
          <a:xfrm>
            <a:off x="304800" y="838200"/>
            <a:ext cx="11582400" cy="5715000"/>
          </a:xfrm>
          <a:prstGeom prst="rect">
            <a:avLst/>
          </a:prstGeom>
        </p:spPr>
      </p:pic>
      <p:pic>
        <p:nvPicPr>
          <p:cNvPr id="3" name="Imagen 2"/>
          <p:cNvPicPr>
            <a:picLocks noChangeAspect="1"/>
          </p:cNvPicPr>
          <p:nvPr/>
        </p:nvPicPr>
        <p:blipFill>
          <a:blip r:embed="rId3"/>
          <a:stretch>
            <a:fillRect/>
          </a:stretch>
        </p:blipFill>
        <p:spPr>
          <a:xfrm>
            <a:off x="152400" y="152400"/>
            <a:ext cx="6913463" cy="533400"/>
          </a:xfrm>
          <a:prstGeom prst="rect">
            <a:avLst/>
          </a:prstGeom>
        </p:spPr>
      </p:pic>
      <p:pic>
        <p:nvPicPr>
          <p:cNvPr id="5" name="Imagen 4" descr="Tabla&#10;&#10;El contenido generado por IA puede ser incorrecto.">
            <a:extLst>
              <a:ext uri="{FF2B5EF4-FFF2-40B4-BE49-F238E27FC236}">
                <a16:creationId xmlns:a16="http://schemas.microsoft.com/office/drawing/2014/main" id="{CA99D148-ACDC-1795-C3FF-B5CDA1310382}"/>
              </a:ext>
            </a:extLst>
          </p:cNvPr>
          <p:cNvPicPr>
            <a:picLocks noChangeAspect="1"/>
          </p:cNvPicPr>
          <p:nvPr/>
        </p:nvPicPr>
        <p:blipFill>
          <a:blip r:embed="rId4"/>
          <a:stretch>
            <a:fillRect/>
          </a:stretch>
        </p:blipFill>
        <p:spPr>
          <a:xfrm>
            <a:off x="8457882" y="849312"/>
            <a:ext cx="2632075" cy="1349375"/>
          </a:xfrm>
          <a:prstGeom prst="rect">
            <a:avLst/>
          </a:prstGeom>
        </p:spPr>
      </p:pic>
    </p:spTree>
    <p:extLst>
      <p:ext uri="{BB962C8B-B14F-4D97-AF65-F5344CB8AC3E}">
        <p14:creationId xmlns:p14="http://schemas.microsoft.com/office/powerpoint/2010/main" val="41420285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4"/>
          <p:cNvSpPr/>
          <p:nvPr/>
        </p:nvSpPr>
        <p:spPr>
          <a:xfrm>
            <a:off x="4020200" y="2936333"/>
            <a:ext cx="8172000" cy="1231600"/>
          </a:xfrm>
          <a:prstGeom prst="rect">
            <a:avLst/>
          </a:prstGeom>
          <a:solidFill>
            <a:srgbClr val="ED2E45"/>
          </a:solidFill>
          <a:ln>
            <a:noFill/>
          </a:ln>
        </p:spPr>
        <p:txBody>
          <a:bodyPr spcFirstLastPara="1" wrap="square" lIns="121900" tIns="121900" rIns="121900" bIns="121900" anchor="ctr" anchorCtr="0">
            <a:noAutofit/>
          </a:bodyPr>
          <a:lstStyle/>
          <a:p>
            <a:pPr algn="ctr" rtl="0"/>
            <a:endParaRPr/>
          </a:p>
        </p:txBody>
      </p:sp>
      <p:sp>
        <p:nvSpPr>
          <p:cNvPr id="68" name="Google Shape;68;p14"/>
          <p:cNvSpPr/>
          <p:nvPr/>
        </p:nvSpPr>
        <p:spPr>
          <a:xfrm rot="10800000">
            <a:off x="0" y="-200"/>
            <a:ext cx="12192000" cy="686000"/>
          </a:xfrm>
          <a:prstGeom prst="round2SameRect">
            <a:avLst>
              <a:gd name="adj1" fmla="val 16667"/>
              <a:gd name="adj2" fmla="val 0"/>
            </a:avLst>
          </a:prstGeom>
          <a:solidFill>
            <a:srgbClr val="FFFFFF"/>
          </a:solidFill>
          <a:ln>
            <a:noFill/>
          </a:ln>
        </p:spPr>
        <p:txBody>
          <a:bodyPr spcFirstLastPara="1" wrap="square" lIns="91433" tIns="45700" rIns="91433" bIns="45700" anchor="ctr" anchorCtr="0">
            <a:noAutofit/>
          </a:bodyPr>
          <a:lstStyle/>
          <a:p>
            <a:pPr algn="ctr" rtl="0">
              <a:buClr>
                <a:srgbClr val="000000"/>
              </a:buClr>
              <a:buSzPts val="1350"/>
            </a:pPr>
            <a:endParaRPr>
              <a:solidFill>
                <a:srgbClr val="FFFFFF"/>
              </a:solidFill>
              <a:latin typeface="Arial"/>
              <a:ea typeface="Arial"/>
              <a:cs typeface="Arial"/>
              <a:sym typeface="Arial"/>
            </a:endParaRPr>
          </a:p>
        </p:txBody>
      </p:sp>
      <p:pic>
        <p:nvPicPr>
          <p:cNvPr id="70" name="Google Shape;70;p14" hidden="1"/>
          <p:cNvPicPr preferRelativeResize="0"/>
          <p:nvPr/>
        </p:nvPicPr>
        <p:blipFill rotWithShape="1">
          <a:blip r:embed="rId3">
            <a:alphaModFix/>
          </a:blip>
          <a:srcRect/>
          <a:stretch/>
        </p:blipFill>
        <p:spPr>
          <a:xfrm>
            <a:off x="1149634" y="169371"/>
            <a:ext cx="2038292" cy="393115"/>
          </a:xfrm>
          <a:prstGeom prst="rect">
            <a:avLst/>
          </a:prstGeom>
          <a:noFill/>
          <a:ln>
            <a:noFill/>
          </a:ln>
        </p:spPr>
      </p:pic>
      <p:sp>
        <p:nvSpPr>
          <p:cNvPr id="71" name="Google Shape;71;p14"/>
          <p:cNvSpPr txBox="1"/>
          <p:nvPr/>
        </p:nvSpPr>
        <p:spPr>
          <a:xfrm>
            <a:off x="1576533" y="2492933"/>
            <a:ext cx="2492800" cy="2079200"/>
          </a:xfrm>
          <a:prstGeom prst="rect">
            <a:avLst/>
          </a:prstGeom>
          <a:noFill/>
          <a:ln>
            <a:noFill/>
          </a:ln>
        </p:spPr>
        <p:txBody>
          <a:bodyPr spcFirstLastPara="1" wrap="square" lIns="121900" tIns="121900" rIns="121900" bIns="121900" anchor="t" anchorCtr="0">
            <a:noAutofit/>
          </a:bodyPr>
          <a:lstStyle/>
          <a:p>
            <a:pPr algn="r" rtl="0"/>
            <a:r>
              <a:rPr lang="es-419" sz="8800" b="1">
                <a:solidFill>
                  <a:srgbClr val="ED2E45"/>
                </a:solidFill>
                <a:latin typeface="Century Gothic"/>
                <a:ea typeface="Century Gothic"/>
                <a:cs typeface="Century Gothic"/>
                <a:sym typeface="Century Gothic"/>
              </a:rPr>
              <a:t>02.2</a:t>
            </a:r>
            <a:r>
              <a:rPr lang="es-419" sz="12800" b="1">
                <a:solidFill>
                  <a:srgbClr val="ED2E45"/>
                </a:solidFill>
                <a:latin typeface="Century Gothic"/>
                <a:ea typeface="Century Gothic"/>
                <a:cs typeface="Century Gothic"/>
                <a:sym typeface="Century Gothic"/>
              </a:rPr>
              <a:t> </a:t>
            </a:r>
            <a:endParaRPr sz="12800" b="1">
              <a:solidFill>
                <a:srgbClr val="ED2E45"/>
              </a:solidFill>
              <a:latin typeface="Century Gothic"/>
              <a:ea typeface="Century Gothic"/>
              <a:cs typeface="Century Gothic"/>
              <a:sym typeface="Century Gothic"/>
            </a:endParaRPr>
          </a:p>
        </p:txBody>
      </p:sp>
      <p:sp>
        <p:nvSpPr>
          <p:cNvPr id="72" name="Google Shape;72;p14"/>
          <p:cNvSpPr txBox="1"/>
          <p:nvPr/>
        </p:nvSpPr>
        <p:spPr>
          <a:xfrm>
            <a:off x="4256700" y="3104500"/>
            <a:ext cx="7236800" cy="942000"/>
          </a:xfrm>
          <a:prstGeom prst="rect">
            <a:avLst/>
          </a:prstGeom>
          <a:noFill/>
          <a:ln>
            <a:noFill/>
          </a:ln>
        </p:spPr>
        <p:txBody>
          <a:bodyPr spcFirstLastPara="1" wrap="square" lIns="121900" tIns="121900" rIns="121900" bIns="121900" anchor="t" anchorCtr="0">
            <a:noAutofit/>
          </a:bodyPr>
          <a:lstStyle/>
          <a:p>
            <a:pPr algn="l" rtl="0"/>
            <a:r>
              <a:rPr lang="es-419" sz="4933" b="1">
                <a:solidFill>
                  <a:schemeClr val="lt1"/>
                </a:solidFill>
                <a:latin typeface="Century Gothic"/>
                <a:ea typeface="Century Gothic"/>
                <a:cs typeface="Century Gothic"/>
                <a:sym typeface="Century Gothic"/>
              </a:rPr>
              <a:t>COMUNICACIÓN </a:t>
            </a:r>
            <a:endParaRPr sz="4933" b="1">
              <a:solidFill>
                <a:schemeClr val="lt1"/>
              </a:solidFill>
              <a:latin typeface="Century Gothic"/>
              <a:ea typeface="Century Gothic"/>
              <a:cs typeface="Century Gothic"/>
              <a:sym typeface="Century Gothic"/>
            </a:endParaRPr>
          </a:p>
        </p:txBody>
      </p:sp>
      <p:pic>
        <p:nvPicPr>
          <p:cNvPr id="10" name="Imagen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087" y="130028"/>
            <a:ext cx="4262749" cy="425545"/>
          </a:xfrm>
          <a:prstGeom prst="rect">
            <a:avLst/>
          </a:prstGeom>
        </p:spPr>
      </p:pic>
    </p:spTree>
    <p:extLst>
      <p:ext uri="{BB962C8B-B14F-4D97-AF65-F5344CB8AC3E}">
        <p14:creationId xmlns:p14="http://schemas.microsoft.com/office/powerpoint/2010/main" val="668542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p:nvPr/>
        </p:nvPicPr>
        <p:blipFill>
          <a:blip r:embed="rId2" cstate="print">
            <a:extLst>
              <a:ext uri="{28A0092B-C50C-407E-A947-70E740481C1C}">
                <a14:useLocalDpi xmlns:a14="http://schemas.microsoft.com/office/drawing/2010/main" val="0"/>
              </a:ext>
            </a:extLst>
          </a:blip>
          <a:stretch>
            <a:fillRect/>
          </a:stretch>
        </p:blipFill>
        <p:spPr bwMode="auto">
          <a:xfrm>
            <a:off x="166674" y="172012"/>
            <a:ext cx="4464050" cy="387139"/>
          </a:xfrm>
          <a:prstGeom prst="rect">
            <a:avLst/>
          </a:prstGeom>
          <a:noFill/>
        </p:spPr>
      </p:pic>
      <p:sp>
        <p:nvSpPr>
          <p:cNvPr id="11" name="CuadroTexto 10"/>
          <p:cNvSpPr txBox="1"/>
          <p:nvPr/>
        </p:nvSpPr>
        <p:spPr>
          <a:xfrm>
            <a:off x="318097" y="914400"/>
            <a:ext cx="6477000" cy="369332"/>
          </a:xfrm>
          <a:prstGeom prst="rect">
            <a:avLst/>
          </a:prstGeom>
          <a:noFill/>
        </p:spPr>
        <p:txBody>
          <a:bodyPr wrap="square" rtlCol="0">
            <a:spAutoFit/>
          </a:bodyPr>
          <a:lstStyle/>
          <a:p>
            <a:r>
              <a:rPr lang="es-MX">
                <a:solidFill>
                  <a:schemeClr val="bg1"/>
                </a:solidFill>
              </a:rPr>
              <a:t>CARACTERÍSTICAS DE LOS TEXTOS DE COMUNICACIÓN </a:t>
            </a:r>
            <a:endParaRPr lang="es-PE">
              <a:solidFill>
                <a:schemeClr val="bg1"/>
              </a:solidFill>
            </a:endParaRPr>
          </a:p>
        </p:txBody>
      </p:sp>
      <p:pic>
        <p:nvPicPr>
          <p:cNvPr id="12" name="Imagen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7000" y="1524000"/>
            <a:ext cx="5486400" cy="4876800"/>
          </a:xfrm>
          <a:prstGeom prst="rect">
            <a:avLst/>
          </a:prstGeom>
        </p:spPr>
      </p:pic>
      <p:pic>
        <p:nvPicPr>
          <p:cNvPr id="13" name="Imagen 12"/>
          <p:cNvPicPr>
            <a:picLocks noChangeAspect="1"/>
          </p:cNvPicPr>
          <p:nvPr/>
        </p:nvPicPr>
        <p:blipFill rotWithShape="1">
          <a:blip r:embed="rId4">
            <a:extLst>
              <a:ext uri="{28A0092B-C50C-407E-A947-70E740481C1C}">
                <a14:useLocalDpi xmlns:a14="http://schemas.microsoft.com/office/drawing/2010/main" val="0"/>
              </a:ext>
            </a:extLst>
          </a:blip>
          <a:srcRect t="20000" b="28889"/>
          <a:stretch/>
        </p:blipFill>
        <p:spPr>
          <a:xfrm>
            <a:off x="318097" y="1524000"/>
            <a:ext cx="6006504" cy="4876800"/>
          </a:xfrm>
          <a:prstGeom prst="rect">
            <a:avLst/>
          </a:prstGeom>
        </p:spPr>
      </p:pic>
    </p:spTree>
    <p:extLst>
      <p:ext uri="{BB962C8B-B14F-4D97-AF65-F5344CB8AC3E}">
        <p14:creationId xmlns:p14="http://schemas.microsoft.com/office/powerpoint/2010/main" val="36897190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76200" y="76200"/>
            <a:ext cx="6913463" cy="687280"/>
          </a:xfrm>
          <a:prstGeom prst="rect">
            <a:avLst/>
          </a:prstGeom>
        </p:spPr>
      </p:pic>
      <p:pic>
        <p:nvPicPr>
          <p:cNvPr id="6" name="Imagen 5"/>
          <p:cNvPicPr>
            <a:picLocks noChangeAspect="1"/>
          </p:cNvPicPr>
          <p:nvPr/>
        </p:nvPicPr>
        <p:blipFill>
          <a:blip r:embed="rId3"/>
          <a:stretch>
            <a:fillRect/>
          </a:stretch>
        </p:blipFill>
        <p:spPr>
          <a:xfrm>
            <a:off x="381000" y="914400"/>
            <a:ext cx="4648200" cy="5520342"/>
          </a:xfrm>
          <a:prstGeom prst="rect">
            <a:avLst/>
          </a:prstGeom>
        </p:spPr>
      </p:pic>
      <p:pic>
        <p:nvPicPr>
          <p:cNvPr id="7" name="Imagen 6"/>
          <p:cNvPicPr>
            <a:picLocks noChangeAspect="1"/>
          </p:cNvPicPr>
          <p:nvPr/>
        </p:nvPicPr>
        <p:blipFill rotWithShape="1">
          <a:blip r:embed="rId4"/>
          <a:srcRect l="2080" t="1764" r="1912"/>
          <a:stretch/>
        </p:blipFill>
        <p:spPr>
          <a:xfrm rot="767724">
            <a:off x="7222662" y="1126749"/>
            <a:ext cx="3904824" cy="5576024"/>
          </a:xfrm>
          <a:prstGeom prst="rect">
            <a:avLst/>
          </a:prstGeom>
        </p:spPr>
      </p:pic>
    </p:spTree>
    <p:extLst>
      <p:ext uri="{BB962C8B-B14F-4D97-AF65-F5344CB8AC3E}">
        <p14:creationId xmlns:p14="http://schemas.microsoft.com/office/powerpoint/2010/main" val="26243792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3269"/>
          <a:stretch/>
        </p:blipFill>
        <p:spPr>
          <a:xfrm>
            <a:off x="609600" y="838200"/>
            <a:ext cx="5029200" cy="5789839"/>
          </a:xfrm>
          <a:prstGeom prst="rect">
            <a:avLst/>
          </a:prstGeom>
        </p:spPr>
      </p:pic>
      <p:pic>
        <p:nvPicPr>
          <p:cNvPr id="5" name="Imagen 4"/>
          <p:cNvPicPr>
            <a:picLocks noChangeAspect="1"/>
          </p:cNvPicPr>
          <p:nvPr/>
        </p:nvPicPr>
        <p:blipFill>
          <a:blip r:embed="rId3"/>
          <a:stretch>
            <a:fillRect/>
          </a:stretch>
        </p:blipFill>
        <p:spPr>
          <a:xfrm rot="423438">
            <a:off x="6873577" y="361496"/>
            <a:ext cx="4470573" cy="5803734"/>
          </a:xfrm>
          <a:prstGeom prst="rect">
            <a:avLst/>
          </a:prstGeom>
        </p:spPr>
      </p:pic>
      <p:pic>
        <p:nvPicPr>
          <p:cNvPr id="6" name="Imagen 5"/>
          <p:cNvPicPr>
            <a:picLocks noChangeAspect="1"/>
          </p:cNvPicPr>
          <p:nvPr/>
        </p:nvPicPr>
        <p:blipFill>
          <a:blip r:embed="rId4"/>
          <a:stretch>
            <a:fillRect/>
          </a:stretch>
        </p:blipFill>
        <p:spPr>
          <a:xfrm>
            <a:off x="228600" y="108849"/>
            <a:ext cx="6294268" cy="576951"/>
          </a:xfrm>
          <a:prstGeom prst="rect">
            <a:avLst/>
          </a:prstGeom>
        </p:spPr>
      </p:pic>
    </p:spTree>
    <p:extLst>
      <p:ext uri="{BB962C8B-B14F-4D97-AF65-F5344CB8AC3E}">
        <p14:creationId xmlns:p14="http://schemas.microsoft.com/office/powerpoint/2010/main" val="31803815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a:stretch>
            <a:fillRect/>
          </a:stretch>
        </p:blipFill>
        <p:spPr>
          <a:xfrm rot="525592">
            <a:off x="5437551" y="1166531"/>
            <a:ext cx="4322590" cy="5336526"/>
          </a:xfrm>
          <a:prstGeom prst="rect">
            <a:avLst/>
          </a:prstGeom>
        </p:spPr>
      </p:pic>
      <p:pic>
        <p:nvPicPr>
          <p:cNvPr id="4" name="Imagen 3"/>
          <p:cNvPicPr>
            <a:picLocks noChangeAspect="1"/>
          </p:cNvPicPr>
          <p:nvPr/>
        </p:nvPicPr>
        <p:blipFill rotWithShape="1">
          <a:blip r:embed="rId3"/>
          <a:srcRect l="2307" r="3663" b="2195"/>
          <a:stretch/>
        </p:blipFill>
        <p:spPr>
          <a:xfrm rot="20642863">
            <a:off x="812667" y="503999"/>
            <a:ext cx="4724109" cy="5926254"/>
          </a:xfrm>
          <a:prstGeom prst="rect">
            <a:avLst/>
          </a:prstGeom>
        </p:spPr>
      </p:pic>
      <p:pic>
        <p:nvPicPr>
          <p:cNvPr id="5" name="Imagen 4"/>
          <p:cNvPicPr>
            <a:picLocks noChangeAspect="1"/>
          </p:cNvPicPr>
          <p:nvPr/>
        </p:nvPicPr>
        <p:blipFill>
          <a:blip r:embed="rId4"/>
          <a:stretch>
            <a:fillRect/>
          </a:stretch>
        </p:blipFill>
        <p:spPr>
          <a:xfrm>
            <a:off x="0" y="21454"/>
            <a:ext cx="6913463" cy="682811"/>
          </a:xfrm>
          <a:prstGeom prst="rect">
            <a:avLst/>
          </a:prstGeom>
        </p:spPr>
      </p:pic>
    </p:spTree>
    <p:extLst>
      <p:ext uri="{BB962C8B-B14F-4D97-AF65-F5344CB8AC3E}">
        <p14:creationId xmlns:p14="http://schemas.microsoft.com/office/powerpoint/2010/main" val="25321072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4"/>
          <p:cNvSpPr/>
          <p:nvPr/>
        </p:nvSpPr>
        <p:spPr>
          <a:xfrm>
            <a:off x="3762600" y="1886474"/>
            <a:ext cx="8172000" cy="1231600"/>
          </a:xfrm>
          <a:prstGeom prst="rect">
            <a:avLst/>
          </a:prstGeom>
          <a:solidFill>
            <a:srgbClr val="ED2E45"/>
          </a:solidFill>
          <a:ln>
            <a:noFill/>
          </a:ln>
        </p:spPr>
        <p:txBody>
          <a:bodyPr spcFirstLastPara="1" wrap="square" lIns="121900" tIns="121900" rIns="121900" bIns="121900" anchor="ctr" anchorCtr="0">
            <a:noAutofit/>
          </a:bodyPr>
          <a:lstStyle/>
          <a:p>
            <a:pPr algn="ctr" rtl="0"/>
            <a:endParaRPr/>
          </a:p>
        </p:txBody>
      </p:sp>
      <p:sp>
        <p:nvSpPr>
          <p:cNvPr id="68" name="Google Shape;68;p14"/>
          <p:cNvSpPr/>
          <p:nvPr/>
        </p:nvSpPr>
        <p:spPr>
          <a:xfrm rot="10800000">
            <a:off x="0" y="-200"/>
            <a:ext cx="12192000" cy="686000"/>
          </a:xfrm>
          <a:prstGeom prst="round2SameRect">
            <a:avLst>
              <a:gd name="adj1" fmla="val 16667"/>
              <a:gd name="adj2" fmla="val 0"/>
            </a:avLst>
          </a:prstGeom>
          <a:solidFill>
            <a:srgbClr val="FFFFFF"/>
          </a:solidFill>
          <a:ln>
            <a:noFill/>
          </a:ln>
        </p:spPr>
        <p:txBody>
          <a:bodyPr spcFirstLastPara="1" wrap="square" lIns="91433" tIns="45700" rIns="91433" bIns="45700" anchor="ctr" anchorCtr="0">
            <a:noAutofit/>
          </a:bodyPr>
          <a:lstStyle/>
          <a:p>
            <a:pPr algn="ctr" rtl="0">
              <a:buClr>
                <a:srgbClr val="000000"/>
              </a:buClr>
              <a:buSzPts val="1350"/>
            </a:pPr>
            <a:endParaRPr>
              <a:solidFill>
                <a:srgbClr val="FFFFFF"/>
              </a:solidFill>
              <a:latin typeface="Arial"/>
              <a:ea typeface="Arial"/>
              <a:cs typeface="Arial"/>
              <a:sym typeface="Arial"/>
            </a:endParaRPr>
          </a:p>
        </p:txBody>
      </p:sp>
      <p:pic>
        <p:nvPicPr>
          <p:cNvPr id="70" name="Google Shape;70;p14" hidden="1"/>
          <p:cNvPicPr preferRelativeResize="0"/>
          <p:nvPr/>
        </p:nvPicPr>
        <p:blipFill rotWithShape="1">
          <a:blip r:embed="rId3">
            <a:alphaModFix/>
          </a:blip>
          <a:srcRect/>
          <a:stretch/>
        </p:blipFill>
        <p:spPr>
          <a:xfrm>
            <a:off x="1149634" y="169371"/>
            <a:ext cx="2038292" cy="393115"/>
          </a:xfrm>
          <a:prstGeom prst="rect">
            <a:avLst/>
          </a:prstGeom>
          <a:noFill/>
          <a:ln>
            <a:noFill/>
          </a:ln>
        </p:spPr>
      </p:pic>
      <p:sp>
        <p:nvSpPr>
          <p:cNvPr id="71" name="Google Shape;71;p14"/>
          <p:cNvSpPr txBox="1"/>
          <p:nvPr/>
        </p:nvSpPr>
        <p:spPr>
          <a:xfrm>
            <a:off x="685800" y="1524000"/>
            <a:ext cx="2492800" cy="2079200"/>
          </a:xfrm>
          <a:prstGeom prst="rect">
            <a:avLst/>
          </a:prstGeom>
          <a:noFill/>
          <a:ln>
            <a:noFill/>
          </a:ln>
        </p:spPr>
        <p:txBody>
          <a:bodyPr spcFirstLastPara="1" wrap="square" lIns="121900" tIns="121900" rIns="121900" bIns="121900" anchor="t" anchorCtr="0">
            <a:noAutofit/>
          </a:bodyPr>
          <a:lstStyle/>
          <a:p>
            <a:pPr algn="r" rtl="0"/>
            <a:r>
              <a:rPr lang="es-419" sz="9600" b="1">
                <a:solidFill>
                  <a:srgbClr val="ED2E45"/>
                </a:solidFill>
                <a:latin typeface="Century Gothic"/>
                <a:ea typeface="Century Gothic"/>
                <a:cs typeface="Century Gothic"/>
                <a:sym typeface="Century Gothic"/>
              </a:rPr>
              <a:t>03</a:t>
            </a:r>
            <a:endParaRPr sz="9600" b="1">
              <a:solidFill>
                <a:srgbClr val="ED2E45"/>
              </a:solidFill>
              <a:latin typeface="Century Gothic"/>
              <a:ea typeface="Century Gothic"/>
              <a:cs typeface="Century Gothic"/>
              <a:sym typeface="Century Gothic"/>
            </a:endParaRPr>
          </a:p>
        </p:txBody>
      </p:sp>
      <p:sp>
        <p:nvSpPr>
          <p:cNvPr id="72" name="Google Shape;72;p14"/>
          <p:cNvSpPr txBox="1"/>
          <p:nvPr/>
        </p:nvSpPr>
        <p:spPr>
          <a:xfrm>
            <a:off x="4114800" y="2044528"/>
            <a:ext cx="7620000" cy="762000"/>
          </a:xfrm>
          <a:prstGeom prst="rect">
            <a:avLst/>
          </a:prstGeom>
          <a:noFill/>
          <a:ln>
            <a:noFill/>
          </a:ln>
        </p:spPr>
        <p:txBody>
          <a:bodyPr spcFirstLastPara="1" wrap="square" lIns="121900" tIns="121900" rIns="121900" bIns="121900" anchor="t" anchorCtr="0">
            <a:noAutofit/>
          </a:bodyPr>
          <a:lstStyle/>
          <a:p>
            <a:pPr algn="l" rtl="0"/>
            <a:r>
              <a:rPr lang="es-419" sz="3600" b="1">
                <a:solidFill>
                  <a:schemeClr val="lt1"/>
                </a:solidFill>
                <a:latin typeface="Century Gothic"/>
                <a:ea typeface="Century Gothic"/>
                <a:cs typeface="Century Gothic"/>
                <a:sym typeface="Century Gothic"/>
              </a:rPr>
              <a:t>COMPROMISO DE DESEMPEÑO  </a:t>
            </a:r>
            <a:endParaRPr sz="3600" b="1">
              <a:solidFill>
                <a:schemeClr val="lt1"/>
              </a:solidFill>
              <a:latin typeface="Century Gothic"/>
              <a:ea typeface="Century Gothic"/>
              <a:cs typeface="Century Gothic"/>
              <a:sym typeface="Century Gothic"/>
            </a:endParaRPr>
          </a:p>
        </p:txBody>
      </p:sp>
      <p:pic>
        <p:nvPicPr>
          <p:cNvPr id="10" name="Imagen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087" y="130028"/>
            <a:ext cx="4262749" cy="425545"/>
          </a:xfrm>
          <a:prstGeom prst="rect">
            <a:avLst/>
          </a:prstGeom>
        </p:spPr>
      </p:pic>
      <p:pic>
        <p:nvPicPr>
          <p:cNvPr id="3" name="Imagen 2"/>
          <p:cNvPicPr>
            <a:picLocks noChangeAspect="1"/>
          </p:cNvPicPr>
          <p:nvPr/>
        </p:nvPicPr>
        <p:blipFill>
          <a:blip r:embed="rId5"/>
          <a:stretch>
            <a:fillRect/>
          </a:stretch>
        </p:blipFill>
        <p:spPr>
          <a:xfrm>
            <a:off x="653988" y="5733644"/>
            <a:ext cx="3194581" cy="493819"/>
          </a:xfrm>
          <a:prstGeom prst="rect">
            <a:avLst/>
          </a:prstGeom>
        </p:spPr>
      </p:pic>
      <p:sp>
        <p:nvSpPr>
          <p:cNvPr id="4" name="Rectángulo 3"/>
          <p:cNvSpPr/>
          <p:nvPr/>
        </p:nvSpPr>
        <p:spPr>
          <a:xfrm>
            <a:off x="685800" y="3587664"/>
            <a:ext cx="11125200" cy="12068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400" b="1">
                <a:solidFill>
                  <a:schemeClr val="bg1"/>
                </a:solidFill>
              </a:rPr>
              <a:t>Indicador 3.3 : Porcentaje de IIEE Públicas de gestión directa que utilizan los textos de matemática y comunicación en las sesiones de aprendizaje para el nivel secundaria.</a:t>
            </a:r>
            <a:endParaRPr lang="es-PE" sz="2400" b="1">
              <a:solidFill>
                <a:schemeClr val="bg1"/>
              </a:solidFill>
            </a:endParaRPr>
          </a:p>
        </p:txBody>
      </p:sp>
    </p:spTree>
    <p:extLst>
      <p:ext uri="{BB962C8B-B14F-4D97-AF65-F5344CB8AC3E}">
        <p14:creationId xmlns:p14="http://schemas.microsoft.com/office/powerpoint/2010/main" val="21834113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16"/>
          <p:cNvSpPr txBox="1"/>
          <p:nvPr/>
        </p:nvSpPr>
        <p:spPr>
          <a:xfrm>
            <a:off x="1644142" y="3960952"/>
            <a:ext cx="730885" cy="248920"/>
          </a:xfrm>
          <a:prstGeom prst="rect">
            <a:avLst/>
          </a:prstGeom>
        </p:spPr>
        <p:txBody>
          <a:bodyPr vert="horz" wrap="square" lIns="0" tIns="14604" rIns="0" bIns="0" rtlCol="0">
            <a:spAutoFit/>
          </a:bodyPr>
          <a:lstStyle/>
          <a:p>
            <a:pPr marL="12700">
              <a:lnSpc>
                <a:spcPct val="100000"/>
              </a:lnSpc>
              <a:spcBef>
                <a:spcPts val="114"/>
              </a:spcBef>
            </a:pPr>
            <a:r>
              <a:rPr sz="1450" spc="45">
                <a:solidFill>
                  <a:srgbClr val="FFFFFF"/>
                </a:solidFill>
                <a:latin typeface="Calibri"/>
                <a:cs typeface="Calibri"/>
              </a:rPr>
              <a:t>Objetivo</a:t>
            </a:r>
            <a:endParaRPr sz="1450">
              <a:latin typeface="Calibri"/>
              <a:cs typeface="Calibri"/>
            </a:endParaRPr>
          </a:p>
        </p:txBody>
      </p:sp>
      <p:pic>
        <p:nvPicPr>
          <p:cNvPr id="11" name="Imagen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600" y="153124"/>
            <a:ext cx="5105400" cy="457200"/>
          </a:xfrm>
          <a:prstGeom prst="rect">
            <a:avLst/>
          </a:prstGeom>
        </p:spPr>
      </p:pic>
      <p:sp>
        <p:nvSpPr>
          <p:cNvPr id="16" name="CuadroTexto 15"/>
          <p:cNvSpPr txBox="1"/>
          <p:nvPr/>
        </p:nvSpPr>
        <p:spPr>
          <a:xfrm>
            <a:off x="228600" y="6324600"/>
            <a:ext cx="3124200" cy="369332"/>
          </a:xfrm>
          <a:prstGeom prst="rect">
            <a:avLst/>
          </a:prstGeom>
          <a:noFill/>
          <a:ln w="38100">
            <a:solidFill>
              <a:srgbClr val="FF0000"/>
            </a:solidFill>
          </a:ln>
        </p:spPr>
        <p:txBody>
          <a:bodyPr wrap="square" rtlCol="0">
            <a:spAutoFit/>
          </a:bodyPr>
          <a:lstStyle/>
          <a:p>
            <a:r>
              <a:rPr lang="es-MX"/>
              <a:t>*R.M. N°057-2026-MINEDU</a:t>
            </a:r>
          </a:p>
        </p:txBody>
      </p:sp>
      <p:pic>
        <p:nvPicPr>
          <p:cNvPr id="17" name="Imagen 16"/>
          <p:cNvPicPr>
            <a:picLocks noChangeAspect="1"/>
          </p:cNvPicPr>
          <p:nvPr/>
        </p:nvPicPr>
        <p:blipFill>
          <a:blip r:embed="rId3"/>
          <a:stretch>
            <a:fillRect/>
          </a:stretch>
        </p:blipFill>
        <p:spPr>
          <a:xfrm rot="21150393">
            <a:off x="506485" y="2128500"/>
            <a:ext cx="3547178" cy="2976569"/>
          </a:xfrm>
          <a:prstGeom prst="rect">
            <a:avLst/>
          </a:prstGeom>
        </p:spPr>
      </p:pic>
      <p:pic>
        <p:nvPicPr>
          <p:cNvPr id="18" name="Imagen 17"/>
          <p:cNvPicPr>
            <a:picLocks noChangeAspect="1"/>
          </p:cNvPicPr>
          <p:nvPr/>
        </p:nvPicPr>
        <p:blipFill rotWithShape="1">
          <a:blip r:embed="rId4"/>
          <a:srcRect l="4211" r="3157" b="1852"/>
          <a:stretch/>
        </p:blipFill>
        <p:spPr>
          <a:xfrm>
            <a:off x="4525505" y="1752600"/>
            <a:ext cx="7361695" cy="4572000"/>
          </a:xfrm>
          <a:prstGeom prst="rect">
            <a:avLst/>
          </a:prstGeom>
        </p:spPr>
      </p:pic>
      <p:sp>
        <p:nvSpPr>
          <p:cNvPr id="20" name="CuadroTexto 19"/>
          <p:cNvSpPr txBox="1"/>
          <p:nvPr/>
        </p:nvSpPr>
        <p:spPr>
          <a:xfrm>
            <a:off x="339940" y="720626"/>
            <a:ext cx="11547259" cy="921672"/>
          </a:xfrm>
          <a:prstGeom prst="rect">
            <a:avLst/>
          </a:prstGeom>
          <a:solidFill>
            <a:srgbClr val="FF0000"/>
          </a:solidFill>
        </p:spPr>
        <p:txBody>
          <a:bodyPr wrap="square" rtlCol="0">
            <a:spAutoFit/>
          </a:bodyPr>
          <a:lstStyle/>
          <a:p>
            <a:pPr algn="just"/>
            <a:r>
              <a:rPr lang="es-MX">
                <a:solidFill>
                  <a:schemeClr val="bg1"/>
                </a:solidFill>
              </a:rPr>
              <a:t>Elaboración del documento de PLANIFICACIÓN CURRICULAR de primero a quinto de secundaria de los docentes de matemática y comunicación donde se incluya el USO de los TEXTOS de matemática y comunicación con SELLO </a:t>
            </a:r>
            <a:r>
              <a:rPr lang="es-MX" b="1">
                <a:solidFill>
                  <a:schemeClr val="bg1"/>
                </a:solidFill>
              </a:rPr>
              <a:t>del directivo y/o coordinador pedagógico de la IE</a:t>
            </a:r>
            <a:endParaRPr lang="es-PE" b="1">
              <a:solidFill>
                <a:schemeClr val="bg1"/>
              </a:solidFill>
            </a:endParaRPr>
          </a:p>
        </p:txBody>
      </p:sp>
      <p:sp>
        <p:nvSpPr>
          <p:cNvPr id="21" name="Rectángulo 20"/>
          <p:cNvSpPr/>
          <p:nvPr/>
        </p:nvSpPr>
        <p:spPr>
          <a:xfrm>
            <a:off x="4435779" y="3048000"/>
            <a:ext cx="898221" cy="3429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2" name="Rectángulo 21"/>
          <p:cNvSpPr/>
          <p:nvPr/>
        </p:nvSpPr>
        <p:spPr>
          <a:xfrm>
            <a:off x="10896600" y="3200400"/>
            <a:ext cx="1143000" cy="323450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3" name="CuadroTexto 22"/>
          <p:cNvSpPr txBox="1"/>
          <p:nvPr/>
        </p:nvSpPr>
        <p:spPr>
          <a:xfrm>
            <a:off x="8915400" y="1752599"/>
            <a:ext cx="2743200" cy="861774"/>
          </a:xfrm>
          <a:prstGeom prst="rect">
            <a:avLst/>
          </a:prstGeom>
          <a:noFill/>
        </p:spPr>
        <p:txBody>
          <a:bodyPr wrap="square" rtlCol="0">
            <a:spAutoFit/>
          </a:bodyPr>
          <a:lstStyle/>
          <a:p>
            <a:r>
              <a:rPr lang="es-PE" sz="1000">
                <a:hlinkClick r:id="rId5"/>
              </a:rPr>
              <a:t>https://ugel03pe-my.sharepoint.com/:f:/g/personal/dortiz_ugel03_gob_pe/IgD5OmQo8PL1R7f6LZO4xO8DAbs5C7DfsnXuuJvQ2Ap4GTw?e=8SnKN3</a:t>
            </a:r>
            <a:endParaRPr lang="es-PE" sz="1000"/>
          </a:p>
          <a:p>
            <a:endParaRPr lang="es-PE" sz="1000"/>
          </a:p>
        </p:txBody>
      </p:sp>
    </p:spTree>
    <p:extLst>
      <p:ext uri="{BB962C8B-B14F-4D97-AF65-F5344CB8AC3E}">
        <p14:creationId xmlns:p14="http://schemas.microsoft.com/office/powerpoint/2010/main" val="20406016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600" y="153124"/>
            <a:ext cx="5867400" cy="608876"/>
          </a:xfrm>
          <a:prstGeom prst="rect">
            <a:avLst/>
          </a:prstGeom>
        </p:spPr>
      </p:pic>
      <p:sp>
        <p:nvSpPr>
          <p:cNvPr id="5" name="CuadroTexto 4"/>
          <p:cNvSpPr txBox="1"/>
          <p:nvPr/>
        </p:nvSpPr>
        <p:spPr>
          <a:xfrm>
            <a:off x="204926" y="1038978"/>
            <a:ext cx="11658600" cy="2031325"/>
          </a:xfrm>
          <a:prstGeom prst="rect">
            <a:avLst/>
          </a:prstGeom>
          <a:solidFill>
            <a:srgbClr val="FF0000"/>
          </a:solidFill>
        </p:spPr>
        <p:txBody>
          <a:bodyPr wrap="square" rtlCol="0">
            <a:spAutoFit/>
          </a:bodyPr>
          <a:lstStyle/>
          <a:p>
            <a:pPr algn="just"/>
            <a:r>
              <a:rPr lang="es-MX" b="1" u="sng">
                <a:solidFill>
                  <a:schemeClr val="bg1"/>
                </a:solidFill>
              </a:rPr>
              <a:t>El informe con firma y sello del director dirigido a la UGEL de su jurisdicción ( UGEL03)</a:t>
            </a:r>
            <a:r>
              <a:rPr lang="es-MX" b="1">
                <a:solidFill>
                  <a:schemeClr val="bg1"/>
                </a:solidFill>
              </a:rPr>
              <a:t>que contiene el resultado de </a:t>
            </a:r>
            <a:r>
              <a:rPr lang="es-MX" b="1" u="sng">
                <a:solidFill>
                  <a:schemeClr val="bg1"/>
                </a:solidFill>
              </a:rPr>
              <a:t>las fichas de la observación realizadas </a:t>
            </a:r>
            <a:r>
              <a:rPr lang="es-MX" b="1">
                <a:solidFill>
                  <a:schemeClr val="bg1"/>
                </a:solidFill>
              </a:rPr>
              <a:t>por el directivo y/o coordinador pedagógico de la IE, según sea el caso, a las 	sesiones de aprendizaje realizadas por los docentes de matemática y comunicación  de  una sección  de  todos  los  grados  con  estudiantes matriculados de la IE, pudiendo ser de primero hasta quinto de secundaria, en la que se verifica el uso de al menos una unidad de los textos de matemática y comunicación.</a:t>
            </a:r>
          </a:p>
          <a:p>
            <a:pPr algn="just"/>
            <a:endParaRPr lang="es-PE" b="1">
              <a:solidFill>
                <a:schemeClr val="bg1"/>
              </a:solidFill>
            </a:endParaRPr>
          </a:p>
        </p:txBody>
      </p:sp>
      <p:sp>
        <p:nvSpPr>
          <p:cNvPr id="6" name="Rectángulo 5"/>
          <p:cNvSpPr/>
          <p:nvPr/>
        </p:nvSpPr>
        <p:spPr>
          <a:xfrm>
            <a:off x="383589" y="5486400"/>
            <a:ext cx="6093411" cy="1354217"/>
          </a:xfrm>
          <a:prstGeom prst="rect">
            <a:avLst/>
          </a:prstGeom>
        </p:spPr>
        <p:txBody>
          <a:bodyPr wrap="square">
            <a:spAutoFit/>
          </a:bodyPr>
          <a:lstStyle/>
          <a:p>
            <a:r>
              <a:rPr lang="es-PE" sz="1600" dirty="0">
                <a:hlinkClick r:id="rId3"/>
              </a:rPr>
              <a:t>https://ugel03pe-my.sharepoint.com/:f:/g/personal/dortiz_ugel03_gob_pe/IgD5OmQo8PL1R7f6LZO4xO8DAbs5C7DfsnXuuJvQ2Ap4GTw?e=8SnKN3</a:t>
            </a:r>
            <a:endParaRPr lang="es-PE" sz="1600" dirty="0"/>
          </a:p>
          <a:p>
            <a:endParaRPr lang="es-PE" dirty="0"/>
          </a:p>
        </p:txBody>
      </p:sp>
      <p:pic>
        <p:nvPicPr>
          <p:cNvPr id="8" name="Imagen 7"/>
          <p:cNvPicPr>
            <a:picLocks noChangeAspect="1"/>
          </p:cNvPicPr>
          <p:nvPr/>
        </p:nvPicPr>
        <p:blipFill>
          <a:blip r:embed="rId4"/>
          <a:stretch>
            <a:fillRect/>
          </a:stretch>
        </p:blipFill>
        <p:spPr>
          <a:xfrm>
            <a:off x="204926" y="3335110"/>
            <a:ext cx="9320074" cy="1621677"/>
          </a:xfrm>
          <a:prstGeom prst="rect">
            <a:avLst/>
          </a:prstGeom>
        </p:spPr>
      </p:pic>
      <p:sp>
        <p:nvSpPr>
          <p:cNvPr id="10" name="CuadroTexto 9"/>
          <p:cNvSpPr txBox="1"/>
          <p:nvPr/>
        </p:nvSpPr>
        <p:spPr>
          <a:xfrm>
            <a:off x="6705600" y="318613"/>
            <a:ext cx="4876800" cy="369332"/>
          </a:xfrm>
          <a:prstGeom prst="rect">
            <a:avLst/>
          </a:prstGeom>
          <a:solidFill>
            <a:srgbClr val="00B050"/>
          </a:solidFill>
        </p:spPr>
        <p:txBody>
          <a:bodyPr wrap="square" rtlCol="0">
            <a:spAutoFit/>
          </a:bodyPr>
          <a:lstStyle/>
          <a:p>
            <a:r>
              <a:rPr lang="es-MX">
                <a:solidFill>
                  <a:schemeClr val="bg1"/>
                </a:solidFill>
              </a:rPr>
              <a:t>PROMOVER, MONITOREAR E INFORMAR</a:t>
            </a:r>
            <a:endParaRPr lang="es-PE">
              <a:solidFill>
                <a:schemeClr val="bg1"/>
              </a:solidFill>
            </a:endParaRPr>
          </a:p>
        </p:txBody>
      </p:sp>
      <p:grpSp>
        <p:nvGrpSpPr>
          <p:cNvPr id="21" name="Grupo 20"/>
          <p:cNvGrpSpPr/>
          <p:nvPr/>
        </p:nvGrpSpPr>
        <p:grpSpPr>
          <a:xfrm>
            <a:off x="6578252" y="5105400"/>
            <a:ext cx="2586324" cy="1695035"/>
            <a:chOff x="8886243" y="5079698"/>
            <a:chExt cx="2586324" cy="1695035"/>
          </a:xfrm>
        </p:grpSpPr>
        <p:pic>
          <p:nvPicPr>
            <p:cNvPr id="7" name="Imagen 6"/>
            <p:cNvPicPr>
              <a:picLocks noChangeAspect="1"/>
            </p:cNvPicPr>
            <p:nvPr/>
          </p:nvPicPr>
          <p:blipFill>
            <a:blip r:embed="rId5"/>
            <a:stretch>
              <a:fillRect/>
            </a:stretch>
          </p:blipFill>
          <p:spPr>
            <a:xfrm>
              <a:off x="8886243" y="5366435"/>
              <a:ext cx="1475360" cy="1408298"/>
            </a:xfrm>
            <a:prstGeom prst="rect">
              <a:avLst/>
            </a:prstGeom>
          </p:spPr>
        </p:pic>
        <p:grpSp>
          <p:nvGrpSpPr>
            <p:cNvPr id="20" name="Grupo 19"/>
            <p:cNvGrpSpPr/>
            <p:nvPr/>
          </p:nvGrpSpPr>
          <p:grpSpPr>
            <a:xfrm>
              <a:off x="9104959" y="5079698"/>
              <a:ext cx="2367608" cy="1524849"/>
              <a:chOff x="9104959" y="5079698"/>
              <a:chExt cx="2367608" cy="1524849"/>
            </a:xfrm>
          </p:grpSpPr>
          <p:grpSp>
            <p:nvGrpSpPr>
              <p:cNvPr id="9" name="object 21">
                <a:extLst>
                  <a:ext uri="{FF2B5EF4-FFF2-40B4-BE49-F238E27FC236}">
                    <a16:creationId xmlns:a16="http://schemas.microsoft.com/office/drawing/2014/main" id="{1798F416-31AC-4863-99FF-A8290FBACF0C}"/>
                  </a:ext>
                </a:extLst>
              </p:cNvPr>
              <p:cNvGrpSpPr/>
              <p:nvPr/>
            </p:nvGrpSpPr>
            <p:grpSpPr>
              <a:xfrm>
                <a:off x="9104959" y="5079698"/>
                <a:ext cx="2367608" cy="1524849"/>
                <a:chOff x="6762633" y="3426824"/>
                <a:chExt cx="1017269" cy="1178464"/>
              </a:xfrm>
            </p:grpSpPr>
            <p:sp>
              <p:nvSpPr>
                <p:cNvPr id="11" name="object 22">
                  <a:extLst>
                    <a:ext uri="{FF2B5EF4-FFF2-40B4-BE49-F238E27FC236}">
                      <a16:creationId xmlns:a16="http://schemas.microsoft.com/office/drawing/2014/main" id="{D8C67D67-C31A-400D-B74F-EA0678699936}"/>
                    </a:ext>
                  </a:extLst>
                </p:cNvPr>
                <p:cNvSpPr/>
                <p:nvPr/>
              </p:nvSpPr>
              <p:spPr>
                <a:xfrm>
                  <a:off x="6762633" y="3458904"/>
                  <a:ext cx="1017269" cy="1146384"/>
                </a:xfrm>
                <a:custGeom>
                  <a:avLst/>
                  <a:gdLst/>
                  <a:ahLst/>
                  <a:cxnLst/>
                  <a:rect l="l" t="t" r="r" b="b"/>
                  <a:pathLst>
                    <a:path w="1017270" h="1140460">
                      <a:moveTo>
                        <a:pt x="1016852" y="0"/>
                      </a:moveTo>
                      <a:lnTo>
                        <a:pt x="0" y="0"/>
                      </a:lnTo>
                      <a:lnTo>
                        <a:pt x="0" y="1031615"/>
                      </a:lnTo>
                      <a:lnTo>
                        <a:pt x="8590" y="1073857"/>
                      </a:lnTo>
                      <a:lnTo>
                        <a:pt x="31973" y="1108449"/>
                      </a:lnTo>
                      <a:lnTo>
                        <a:pt x="66568" y="1131821"/>
                      </a:lnTo>
                      <a:lnTo>
                        <a:pt x="108792" y="1140405"/>
                      </a:lnTo>
                      <a:lnTo>
                        <a:pt x="908056" y="1140405"/>
                      </a:lnTo>
                      <a:lnTo>
                        <a:pt x="950280" y="1131728"/>
                      </a:lnTo>
                      <a:lnTo>
                        <a:pt x="984876" y="1108200"/>
                      </a:lnTo>
                      <a:lnTo>
                        <a:pt x="1008261" y="1073577"/>
                      </a:lnTo>
                      <a:lnTo>
                        <a:pt x="1016852" y="1031615"/>
                      </a:lnTo>
                      <a:lnTo>
                        <a:pt x="1016852" y="0"/>
                      </a:lnTo>
                      <a:close/>
                    </a:path>
                  </a:pathLst>
                </a:custGeom>
                <a:solidFill>
                  <a:srgbClr val="1D529C"/>
                </a:solidFill>
              </p:spPr>
              <p:txBody>
                <a:bodyPr wrap="square" lIns="0" tIns="0" rIns="0" bIns="0" rtlCol="0"/>
                <a:lstStyle/>
                <a:p>
                  <a:endParaRPr sz="2400">
                    <a:latin typeface="Calibri" panose="020F0502020204030204" pitchFamily="34" charset="0"/>
                    <a:cs typeface="Calibri" panose="020F0502020204030204" pitchFamily="34" charset="0"/>
                  </a:endParaRPr>
                </a:p>
              </p:txBody>
            </p:sp>
            <p:sp>
              <p:nvSpPr>
                <p:cNvPr id="12" name="object 23">
                  <a:extLst>
                    <a:ext uri="{FF2B5EF4-FFF2-40B4-BE49-F238E27FC236}">
                      <a16:creationId xmlns:a16="http://schemas.microsoft.com/office/drawing/2014/main" id="{D5E6EE7D-240C-45EC-8AF4-D8BB1CEC4A7A}"/>
                    </a:ext>
                  </a:extLst>
                </p:cNvPr>
                <p:cNvSpPr/>
                <p:nvPr/>
              </p:nvSpPr>
              <p:spPr>
                <a:xfrm>
                  <a:off x="6864439" y="3514721"/>
                  <a:ext cx="850900" cy="41910"/>
                </a:xfrm>
                <a:custGeom>
                  <a:avLst/>
                  <a:gdLst/>
                  <a:ahLst/>
                  <a:cxnLst/>
                  <a:rect l="l" t="t" r="r" b="b"/>
                  <a:pathLst>
                    <a:path w="850900" h="41910">
                      <a:moveTo>
                        <a:pt x="41757" y="20878"/>
                      </a:moveTo>
                      <a:lnTo>
                        <a:pt x="40119" y="12750"/>
                      </a:lnTo>
                      <a:lnTo>
                        <a:pt x="35648" y="6121"/>
                      </a:lnTo>
                      <a:lnTo>
                        <a:pt x="29006" y="1651"/>
                      </a:lnTo>
                      <a:lnTo>
                        <a:pt x="20878" y="0"/>
                      </a:lnTo>
                      <a:lnTo>
                        <a:pt x="12750" y="1651"/>
                      </a:lnTo>
                      <a:lnTo>
                        <a:pt x="6121" y="6121"/>
                      </a:lnTo>
                      <a:lnTo>
                        <a:pt x="1638" y="12750"/>
                      </a:lnTo>
                      <a:lnTo>
                        <a:pt x="0" y="20878"/>
                      </a:lnTo>
                      <a:lnTo>
                        <a:pt x="1638" y="29006"/>
                      </a:lnTo>
                      <a:lnTo>
                        <a:pt x="6121" y="35648"/>
                      </a:lnTo>
                      <a:lnTo>
                        <a:pt x="12750" y="40119"/>
                      </a:lnTo>
                      <a:lnTo>
                        <a:pt x="20878" y="41757"/>
                      </a:lnTo>
                      <a:lnTo>
                        <a:pt x="29006" y="40119"/>
                      </a:lnTo>
                      <a:lnTo>
                        <a:pt x="35648" y="35648"/>
                      </a:lnTo>
                      <a:lnTo>
                        <a:pt x="40119" y="29006"/>
                      </a:lnTo>
                      <a:lnTo>
                        <a:pt x="41757" y="20878"/>
                      </a:lnTo>
                      <a:close/>
                    </a:path>
                    <a:path w="850900" h="41910">
                      <a:moveTo>
                        <a:pt x="176542" y="20878"/>
                      </a:moveTo>
                      <a:lnTo>
                        <a:pt x="174891" y="12750"/>
                      </a:lnTo>
                      <a:lnTo>
                        <a:pt x="170421" y="6121"/>
                      </a:lnTo>
                      <a:lnTo>
                        <a:pt x="163791" y="1651"/>
                      </a:lnTo>
                      <a:lnTo>
                        <a:pt x="155663" y="0"/>
                      </a:lnTo>
                      <a:lnTo>
                        <a:pt x="147535" y="1651"/>
                      </a:lnTo>
                      <a:lnTo>
                        <a:pt x="140893" y="6121"/>
                      </a:lnTo>
                      <a:lnTo>
                        <a:pt x="136423" y="12750"/>
                      </a:lnTo>
                      <a:lnTo>
                        <a:pt x="134785" y="20878"/>
                      </a:lnTo>
                      <a:lnTo>
                        <a:pt x="136423" y="29006"/>
                      </a:lnTo>
                      <a:lnTo>
                        <a:pt x="140893" y="35648"/>
                      </a:lnTo>
                      <a:lnTo>
                        <a:pt x="147535" y="40119"/>
                      </a:lnTo>
                      <a:lnTo>
                        <a:pt x="155663" y="41757"/>
                      </a:lnTo>
                      <a:lnTo>
                        <a:pt x="163791" y="40119"/>
                      </a:lnTo>
                      <a:lnTo>
                        <a:pt x="170421" y="35648"/>
                      </a:lnTo>
                      <a:lnTo>
                        <a:pt x="174891" y="29006"/>
                      </a:lnTo>
                      <a:lnTo>
                        <a:pt x="176542" y="20878"/>
                      </a:lnTo>
                      <a:close/>
                    </a:path>
                    <a:path w="850900" h="41910">
                      <a:moveTo>
                        <a:pt x="311315" y="20878"/>
                      </a:moveTo>
                      <a:lnTo>
                        <a:pt x="309676" y="12750"/>
                      </a:lnTo>
                      <a:lnTo>
                        <a:pt x="305206" y="6121"/>
                      </a:lnTo>
                      <a:lnTo>
                        <a:pt x="298564" y="1651"/>
                      </a:lnTo>
                      <a:lnTo>
                        <a:pt x="290436" y="0"/>
                      </a:lnTo>
                      <a:lnTo>
                        <a:pt x="282308" y="1651"/>
                      </a:lnTo>
                      <a:lnTo>
                        <a:pt x="275678" y="6121"/>
                      </a:lnTo>
                      <a:lnTo>
                        <a:pt x="271195" y="12750"/>
                      </a:lnTo>
                      <a:lnTo>
                        <a:pt x="269557" y="20878"/>
                      </a:lnTo>
                      <a:lnTo>
                        <a:pt x="271195" y="29006"/>
                      </a:lnTo>
                      <a:lnTo>
                        <a:pt x="275678" y="35648"/>
                      </a:lnTo>
                      <a:lnTo>
                        <a:pt x="282308" y="40119"/>
                      </a:lnTo>
                      <a:lnTo>
                        <a:pt x="290436" y="41757"/>
                      </a:lnTo>
                      <a:lnTo>
                        <a:pt x="298564" y="40119"/>
                      </a:lnTo>
                      <a:lnTo>
                        <a:pt x="305206" y="35648"/>
                      </a:lnTo>
                      <a:lnTo>
                        <a:pt x="309676" y="29006"/>
                      </a:lnTo>
                      <a:lnTo>
                        <a:pt x="311315" y="20878"/>
                      </a:lnTo>
                      <a:close/>
                    </a:path>
                    <a:path w="850900" h="41910">
                      <a:moveTo>
                        <a:pt x="446100" y="20878"/>
                      </a:moveTo>
                      <a:lnTo>
                        <a:pt x="444461" y="12750"/>
                      </a:lnTo>
                      <a:lnTo>
                        <a:pt x="439978" y="6121"/>
                      </a:lnTo>
                      <a:lnTo>
                        <a:pt x="433349" y="1651"/>
                      </a:lnTo>
                      <a:lnTo>
                        <a:pt x="425221" y="0"/>
                      </a:lnTo>
                      <a:lnTo>
                        <a:pt x="417093" y="1651"/>
                      </a:lnTo>
                      <a:lnTo>
                        <a:pt x="410451" y="6121"/>
                      </a:lnTo>
                      <a:lnTo>
                        <a:pt x="405980" y="12750"/>
                      </a:lnTo>
                      <a:lnTo>
                        <a:pt x="404342" y="20878"/>
                      </a:lnTo>
                      <a:lnTo>
                        <a:pt x="405980" y="29006"/>
                      </a:lnTo>
                      <a:lnTo>
                        <a:pt x="410451" y="35648"/>
                      </a:lnTo>
                      <a:lnTo>
                        <a:pt x="417093" y="40119"/>
                      </a:lnTo>
                      <a:lnTo>
                        <a:pt x="425221" y="41757"/>
                      </a:lnTo>
                      <a:lnTo>
                        <a:pt x="433349" y="40119"/>
                      </a:lnTo>
                      <a:lnTo>
                        <a:pt x="439978" y="35648"/>
                      </a:lnTo>
                      <a:lnTo>
                        <a:pt x="444461" y="29006"/>
                      </a:lnTo>
                      <a:lnTo>
                        <a:pt x="446100" y="20878"/>
                      </a:lnTo>
                      <a:close/>
                    </a:path>
                    <a:path w="850900" h="41910">
                      <a:moveTo>
                        <a:pt x="580872" y="20878"/>
                      </a:moveTo>
                      <a:lnTo>
                        <a:pt x="579234" y="12750"/>
                      </a:lnTo>
                      <a:lnTo>
                        <a:pt x="574763" y="6121"/>
                      </a:lnTo>
                      <a:lnTo>
                        <a:pt x="568121" y="1651"/>
                      </a:lnTo>
                      <a:lnTo>
                        <a:pt x="559993" y="0"/>
                      </a:lnTo>
                      <a:lnTo>
                        <a:pt x="551865" y="1651"/>
                      </a:lnTo>
                      <a:lnTo>
                        <a:pt x="545236" y="6121"/>
                      </a:lnTo>
                      <a:lnTo>
                        <a:pt x="540766" y="12750"/>
                      </a:lnTo>
                      <a:lnTo>
                        <a:pt x="539115" y="20878"/>
                      </a:lnTo>
                      <a:lnTo>
                        <a:pt x="540766" y="29006"/>
                      </a:lnTo>
                      <a:lnTo>
                        <a:pt x="545236" y="35648"/>
                      </a:lnTo>
                      <a:lnTo>
                        <a:pt x="551865" y="40119"/>
                      </a:lnTo>
                      <a:lnTo>
                        <a:pt x="559993" y="41757"/>
                      </a:lnTo>
                      <a:lnTo>
                        <a:pt x="568121" y="40119"/>
                      </a:lnTo>
                      <a:lnTo>
                        <a:pt x="574763" y="35648"/>
                      </a:lnTo>
                      <a:lnTo>
                        <a:pt x="579234" y="29006"/>
                      </a:lnTo>
                      <a:lnTo>
                        <a:pt x="580872" y="20878"/>
                      </a:lnTo>
                      <a:close/>
                    </a:path>
                    <a:path w="850900" h="41910">
                      <a:moveTo>
                        <a:pt x="715657" y="20878"/>
                      </a:moveTo>
                      <a:lnTo>
                        <a:pt x="714019" y="12750"/>
                      </a:lnTo>
                      <a:lnTo>
                        <a:pt x="709536" y="6121"/>
                      </a:lnTo>
                      <a:lnTo>
                        <a:pt x="702906" y="1651"/>
                      </a:lnTo>
                      <a:lnTo>
                        <a:pt x="694778" y="0"/>
                      </a:lnTo>
                      <a:lnTo>
                        <a:pt x="686650" y="1651"/>
                      </a:lnTo>
                      <a:lnTo>
                        <a:pt x="680008" y="6121"/>
                      </a:lnTo>
                      <a:lnTo>
                        <a:pt x="675538" y="12750"/>
                      </a:lnTo>
                      <a:lnTo>
                        <a:pt x="673900" y="20878"/>
                      </a:lnTo>
                      <a:lnTo>
                        <a:pt x="675538" y="29006"/>
                      </a:lnTo>
                      <a:lnTo>
                        <a:pt x="680008" y="35648"/>
                      </a:lnTo>
                      <a:lnTo>
                        <a:pt x="686650" y="40119"/>
                      </a:lnTo>
                      <a:lnTo>
                        <a:pt x="694778" y="41757"/>
                      </a:lnTo>
                      <a:lnTo>
                        <a:pt x="702906" y="40119"/>
                      </a:lnTo>
                      <a:lnTo>
                        <a:pt x="709536" y="35648"/>
                      </a:lnTo>
                      <a:lnTo>
                        <a:pt x="714019" y="29006"/>
                      </a:lnTo>
                      <a:lnTo>
                        <a:pt x="715657" y="20878"/>
                      </a:lnTo>
                      <a:close/>
                    </a:path>
                    <a:path w="850900" h="41910">
                      <a:moveTo>
                        <a:pt x="850430" y="20878"/>
                      </a:moveTo>
                      <a:lnTo>
                        <a:pt x="848791" y="12750"/>
                      </a:lnTo>
                      <a:lnTo>
                        <a:pt x="844321" y="6121"/>
                      </a:lnTo>
                      <a:lnTo>
                        <a:pt x="837679" y="1651"/>
                      </a:lnTo>
                      <a:lnTo>
                        <a:pt x="829551" y="0"/>
                      </a:lnTo>
                      <a:lnTo>
                        <a:pt x="821423" y="1651"/>
                      </a:lnTo>
                      <a:lnTo>
                        <a:pt x="814793" y="6121"/>
                      </a:lnTo>
                      <a:lnTo>
                        <a:pt x="810323" y="12750"/>
                      </a:lnTo>
                      <a:lnTo>
                        <a:pt x="808672" y="20878"/>
                      </a:lnTo>
                      <a:lnTo>
                        <a:pt x="810323" y="29006"/>
                      </a:lnTo>
                      <a:lnTo>
                        <a:pt x="814793" y="35648"/>
                      </a:lnTo>
                      <a:lnTo>
                        <a:pt x="821423" y="40119"/>
                      </a:lnTo>
                      <a:lnTo>
                        <a:pt x="829551" y="41757"/>
                      </a:lnTo>
                      <a:lnTo>
                        <a:pt x="837679" y="40119"/>
                      </a:lnTo>
                      <a:lnTo>
                        <a:pt x="844321" y="35648"/>
                      </a:lnTo>
                      <a:lnTo>
                        <a:pt x="848791" y="29006"/>
                      </a:lnTo>
                      <a:lnTo>
                        <a:pt x="850430" y="20878"/>
                      </a:lnTo>
                      <a:close/>
                    </a:path>
                  </a:pathLst>
                </a:custGeom>
                <a:solidFill>
                  <a:srgbClr val="FFFFFF"/>
                </a:solidFill>
              </p:spPr>
              <p:txBody>
                <a:bodyPr wrap="square" lIns="0" tIns="0" rIns="0" bIns="0" rtlCol="0"/>
                <a:lstStyle/>
                <a:p>
                  <a:endParaRPr sz="2400">
                    <a:latin typeface="Calibri" panose="020F0502020204030204" pitchFamily="34" charset="0"/>
                    <a:cs typeface="Calibri" panose="020F0502020204030204" pitchFamily="34" charset="0"/>
                  </a:endParaRPr>
                </a:p>
              </p:txBody>
            </p:sp>
            <p:sp>
              <p:nvSpPr>
                <p:cNvPr id="13" name="object 24">
                  <a:extLst>
                    <a:ext uri="{FF2B5EF4-FFF2-40B4-BE49-F238E27FC236}">
                      <a16:creationId xmlns:a16="http://schemas.microsoft.com/office/drawing/2014/main" id="{3F8C4ACD-B647-4083-B657-7317563D9309}"/>
                    </a:ext>
                  </a:extLst>
                </p:cNvPr>
                <p:cNvSpPr/>
                <p:nvPr/>
              </p:nvSpPr>
              <p:spPr>
                <a:xfrm>
                  <a:off x="6878637" y="3426824"/>
                  <a:ext cx="822325" cy="111760"/>
                </a:xfrm>
                <a:custGeom>
                  <a:avLst/>
                  <a:gdLst/>
                  <a:ahLst/>
                  <a:cxnLst/>
                  <a:rect l="l" t="t" r="r" b="b"/>
                  <a:pathLst>
                    <a:path w="822325" h="111760">
                      <a:moveTo>
                        <a:pt x="13360" y="3009"/>
                      </a:moveTo>
                      <a:lnTo>
                        <a:pt x="10363" y="0"/>
                      </a:lnTo>
                      <a:lnTo>
                        <a:pt x="3009" y="0"/>
                      </a:lnTo>
                      <a:lnTo>
                        <a:pt x="0" y="3009"/>
                      </a:lnTo>
                      <a:lnTo>
                        <a:pt x="0" y="104686"/>
                      </a:lnTo>
                      <a:lnTo>
                        <a:pt x="0" y="108369"/>
                      </a:lnTo>
                      <a:lnTo>
                        <a:pt x="3009" y="111379"/>
                      </a:lnTo>
                      <a:lnTo>
                        <a:pt x="10363" y="111379"/>
                      </a:lnTo>
                      <a:lnTo>
                        <a:pt x="13360" y="108356"/>
                      </a:lnTo>
                      <a:lnTo>
                        <a:pt x="13360" y="3009"/>
                      </a:lnTo>
                      <a:close/>
                    </a:path>
                    <a:path w="822325" h="111760">
                      <a:moveTo>
                        <a:pt x="148145" y="3009"/>
                      </a:moveTo>
                      <a:lnTo>
                        <a:pt x="145135" y="0"/>
                      </a:lnTo>
                      <a:lnTo>
                        <a:pt x="137795" y="0"/>
                      </a:lnTo>
                      <a:lnTo>
                        <a:pt x="134785" y="3009"/>
                      </a:lnTo>
                      <a:lnTo>
                        <a:pt x="134785" y="104686"/>
                      </a:lnTo>
                      <a:lnTo>
                        <a:pt x="134785" y="108369"/>
                      </a:lnTo>
                      <a:lnTo>
                        <a:pt x="137795" y="111379"/>
                      </a:lnTo>
                      <a:lnTo>
                        <a:pt x="145135" y="111379"/>
                      </a:lnTo>
                      <a:lnTo>
                        <a:pt x="148145" y="108356"/>
                      </a:lnTo>
                      <a:lnTo>
                        <a:pt x="148145" y="3009"/>
                      </a:lnTo>
                      <a:close/>
                    </a:path>
                    <a:path w="822325" h="111760">
                      <a:moveTo>
                        <a:pt x="282917" y="3009"/>
                      </a:moveTo>
                      <a:lnTo>
                        <a:pt x="279920" y="0"/>
                      </a:lnTo>
                      <a:lnTo>
                        <a:pt x="272567" y="0"/>
                      </a:lnTo>
                      <a:lnTo>
                        <a:pt x="269557" y="3009"/>
                      </a:lnTo>
                      <a:lnTo>
                        <a:pt x="269557" y="104686"/>
                      </a:lnTo>
                      <a:lnTo>
                        <a:pt x="269557" y="108369"/>
                      </a:lnTo>
                      <a:lnTo>
                        <a:pt x="272567" y="111379"/>
                      </a:lnTo>
                      <a:lnTo>
                        <a:pt x="279920" y="111379"/>
                      </a:lnTo>
                      <a:lnTo>
                        <a:pt x="282917" y="108356"/>
                      </a:lnTo>
                      <a:lnTo>
                        <a:pt x="282917" y="3009"/>
                      </a:lnTo>
                      <a:close/>
                    </a:path>
                    <a:path w="822325" h="111760">
                      <a:moveTo>
                        <a:pt x="417703" y="3009"/>
                      </a:moveTo>
                      <a:lnTo>
                        <a:pt x="414693" y="0"/>
                      </a:lnTo>
                      <a:lnTo>
                        <a:pt x="407352" y="0"/>
                      </a:lnTo>
                      <a:lnTo>
                        <a:pt x="404342" y="3009"/>
                      </a:lnTo>
                      <a:lnTo>
                        <a:pt x="404342" y="104686"/>
                      </a:lnTo>
                      <a:lnTo>
                        <a:pt x="404342" y="108369"/>
                      </a:lnTo>
                      <a:lnTo>
                        <a:pt x="407352" y="111379"/>
                      </a:lnTo>
                      <a:lnTo>
                        <a:pt x="414693" y="111379"/>
                      </a:lnTo>
                      <a:lnTo>
                        <a:pt x="417703" y="108356"/>
                      </a:lnTo>
                      <a:lnTo>
                        <a:pt x="417703" y="3009"/>
                      </a:lnTo>
                      <a:close/>
                    </a:path>
                    <a:path w="822325" h="111760">
                      <a:moveTo>
                        <a:pt x="552488" y="3009"/>
                      </a:moveTo>
                      <a:lnTo>
                        <a:pt x="549478" y="0"/>
                      </a:lnTo>
                      <a:lnTo>
                        <a:pt x="542124" y="0"/>
                      </a:lnTo>
                      <a:lnTo>
                        <a:pt x="539115" y="3009"/>
                      </a:lnTo>
                      <a:lnTo>
                        <a:pt x="539115" y="104686"/>
                      </a:lnTo>
                      <a:lnTo>
                        <a:pt x="539115" y="108369"/>
                      </a:lnTo>
                      <a:lnTo>
                        <a:pt x="542124" y="111379"/>
                      </a:lnTo>
                      <a:lnTo>
                        <a:pt x="549478" y="111379"/>
                      </a:lnTo>
                      <a:lnTo>
                        <a:pt x="552488" y="108356"/>
                      </a:lnTo>
                      <a:lnTo>
                        <a:pt x="552488" y="3009"/>
                      </a:lnTo>
                      <a:close/>
                    </a:path>
                    <a:path w="822325" h="111760">
                      <a:moveTo>
                        <a:pt x="687260" y="3009"/>
                      </a:moveTo>
                      <a:lnTo>
                        <a:pt x="684250" y="0"/>
                      </a:lnTo>
                      <a:lnTo>
                        <a:pt x="676910" y="0"/>
                      </a:lnTo>
                      <a:lnTo>
                        <a:pt x="673900" y="3009"/>
                      </a:lnTo>
                      <a:lnTo>
                        <a:pt x="673900" y="104686"/>
                      </a:lnTo>
                      <a:lnTo>
                        <a:pt x="673900" y="108369"/>
                      </a:lnTo>
                      <a:lnTo>
                        <a:pt x="676910" y="111379"/>
                      </a:lnTo>
                      <a:lnTo>
                        <a:pt x="684250" y="111379"/>
                      </a:lnTo>
                      <a:lnTo>
                        <a:pt x="687260" y="108356"/>
                      </a:lnTo>
                      <a:lnTo>
                        <a:pt x="687260" y="3009"/>
                      </a:lnTo>
                      <a:close/>
                    </a:path>
                    <a:path w="822325" h="111760">
                      <a:moveTo>
                        <a:pt x="822045" y="3009"/>
                      </a:moveTo>
                      <a:lnTo>
                        <a:pt x="819035" y="0"/>
                      </a:lnTo>
                      <a:lnTo>
                        <a:pt x="811682" y="0"/>
                      </a:lnTo>
                      <a:lnTo>
                        <a:pt x="808672" y="3009"/>
                      </a:lnTo>
                      <a:lnTo>
                        <a:pt x="808672" y="104686"/>
                      </a:lnTo>
                      <a:lnTo>
                        <a:pt x="808672" y="108369"/>
                      </a:lnTo>
                      <a:lnTo>
                        <a:pt x="811682" y="111379"/>
                      </a:lnTo>
                      <a:lnTo>
                        <a:pt x="819035" y="111379"/>
                      </a:lnTo>
                      <a:lnTo>
                        <a:pt x="822045" y="108356"/>
                      </a:lnTo>
                      <a:lnTo>
                        <a:pt x="822045" y="3009"/>
                      </a:lnTo>
                      <a:close/>
                    </a:path>
                  </a:pathLst>
                </a:custGeom>
                <a:solidFill>
                  <a:srgbClr val="5CC7D3"/>
                </a:solidFill>
              </p:spPr>
              <p:txBody>
                <a:bodyPr wrap="square" lIns="0" tIns="0" rIns="0" bIns="0" rtlCol="0"/>
                <a:lstStyle/>
                <a:p>
                  <a:endParaRPr sz="2400">
                    <a:latin typeface="Calibri" panose="020F0502020204030204" pitchFamily="34" charset="0"/>
                    <a:cs typeface="Calibri" panose="020F0502020204030204" pitchFamily="34" charset="0"/>
                  </a:endParaRPr>
                </a:p>
              </p:txBody>
            </p:sp>
          </p:grpSp>
          <p:sp>
            <p:nvSpPr>
              <p:cNvPr id="14" name="object 25">
                <a:extLst>
                  <a:ext uri="{FF2B5EF4-FFF2-40B4-BE49-F238E27FC236}">
                    <a16:creationId xmlns:a16="http://schemas.microsoft.com/office/drawing/2014/main" id="{0E1EDD91-04BB-49DD-83B5-0F8046A99D1B}"/>
                  </a:ext>
                </a:extLst>
              </p:cNvPr>
              <p:cNvSpPr txBox="1"/>
              <p:nvPr/>
            </p:nvSpPr>
            <p:spPr>
              <a:xfrm>
                <a:off x="9222714" y="5401444"/>
                <a:ext cx="2249853" cy="384592"/>
              </a:xfrm>
              <a:prstGeom prst="rect">
                <a:avLst/>
              </a:prstGeom>
            </p:spPr>
            <p:txBody>
              <a:bodyPr vert="horz" wrap="square" lIns="0" tIns="76200" rIns="0" bIns="0" rtlCol="0">
                <a:spAutoFit/>
              </a:bodyPr>
              <a:lstStyle>
                <a:defPPr>
                  <a:defRPr lang="en-US"/>
                </a:defPPr>
                <a:lvl1pPr marR="5080" indent="-114935" algn="ctr">
                  <a:lnSpc>
                    <a:spcPct val="74900"/>
                  </a:lnSpc>
                  <a:spcBef>
                    <a:spcPts val="450"/>
                  </a:spcBef>
                  <a:defRPr sz="900" spc="35">
                    <a:solidFill>
                      <a:srgbClr val="FFFFFF"/>
                    </a:solidFill>
                    <a:latin typeface="Tahoma"/>
                    <a:cs typeface="Tahoma"/>
                  </a:defRPr>
                </a:lvl1pPr>
              </a:lstStyle>
              <a:p>
                <a:r>
                  <a:rPr lang="es-MX" sz="1333" b="1">
                    <a:latin typeface="Calibri" panose="020F0502020204030204" pitchFamily="34" charset="0"/>
                    <a:cs typeface="Calibri" panose="020F0502020204030204" pitchFamily="34" charset="0"/>
                  </a:rPr>
                  <a:t>Periodo de registro en SIMON FECHA UGEL03</a:t>
                </a:r>
                <a:endParaRPr lang="es-ES" sz="1333" b="1">
                  <a:latin typeface="Calibri" panose="020F0502020204030204" pitchFamily="34" charset="0"/>
                  <a:cs typeface="Calibri" panose="020F0502020204030204" pitchFamily="34" charset="0"/>
                </a:endParaRPr>
              </a:p>
            </p:txBody>
          </p:sp>
          <p:sp>
            <p:nvSpPr>
              <p:cNvPr id="15" name="object 27">
                <a:extLst>
                  <a:ext uri="{FF2B5EF4-FFF2-40B4-BE49-F238E27FC236}">
                    <a16:creationId xmlns:a16="http://schemas.microsoft.com/office/drawing/2014/main" id="{F20023DE-FB84-43E5-B974-FC6617F9A996}"/>
                  </a:ext>
                </a:extLst>
              </p:cNvPr>
              <p:cNvSpPr txBox="1"/>
              <p:nvPr/>
            </p:nvSpPr>
            <p:spPr>
              <a:xfrm>
                <a:off x="10563413" y="6348053"/>
                <a:ext cx="842070" cy="184731"/>
              </a:xfrm>
              <a:prstGeom prst="rect">
                <a:avLst/>
              </a:prstGeom>
            </p:spPr>
            <p:txBody>
              <a:bodyPr vert="horz" wrap="square" lIns="0" tIns="20320" rIns="0" bIns="0" rtlCol="0">
                <a:spAutoFit/>
              </a:bodyPr>
              <a:lstStyle/>
              <a:p>
                <a:pPr marL="16933" algn="ctr">
                  <a:spcBef>
                    <a:spcPts val="160"/>
                  </a:spcBef>
                </a:pPr>
                <a:r>
                  <a:rPr sz="1067" b="1" spc="47">
                    <a:solidFill>
                      <a:srgbClr val="FFFFFF"/>
                    </a:solidFill>
                    <a:latin typeface="Calibri" panose="020F0502020204030204" pitchFamily="34" charset="0"/>
                    <a:cs typeface="Calibri" panose="020F0502020204030204" pitchFamily="34" charset="0"/>
                  </a:rPr>
                  <a:t>DE</a:t>
                </a:r>
                <a:r>
                  <a:rPr sz="1067" b="1" spc="-20">
                    <a:solidFill>
                      <a:srgbClr val="FFFFFF"/>
                    </a:solidFill>
                    <a:latin typeface="Calibri" panose="020F0502020204030204" pitchFamily="34" charset="0"/>
                    <a:cs typeface="Calibri" panose="020F0502020204030204" pitchFamily="34" charset="0"/>
                  </a:rPr>
                  <a:t> </a:t>
                </a:r>
                <a:r>
                  <a:rPr lang="es-ES" sz="1067" b="1" spc="-20">
                    <a:solidFill>
                      <a:srgbClr val="FFFFFF"/>
                    </a:solidFill>
                    <a:latin typeface="Calibri" panose="020F0502020204030204" pitchFamily="34" charset="0"/>
                    <a:cs typeface="Calibri" panose="020F0502020204030204" pitchFamily="34" charset="0"/>
                  </a:rPr>
                  <a:t>AGOSTO</a:t>
                </a:r>
                <a:endParaRPr sz="1067">
                  <a:latin typeface="Calibri" panose="020F0502020204030204" pitchFamily="34" charset="0"/>
                  <a:cs typeface="Calibri" panose="020F0502020204030204" pitchFamily="34" charset="0"/>
                </a:endParaRPr>
              </a:p>
            </p:txBody>
          </p:sp>
          <p:sp>
            <p:nvSpPr>
              <p:cNvPr id="16" name="object 27">
                <a:extLst>
                  <a:ext uri="{FF2B5EF4-FFF2-40B4-BE49-F238E27FC236}">
                    <a16:creationId xmlns:a16="http://schemas.microsoft.com/office/drawing/2014/main" id="{A55F38DD-33A3-4498-B19A-00863377EAB2}"/>
                  </a:ext>
                </a:extLst>
              </p:cNvPr>
              <p:cNvSpPr txBox="1"/>
              <p:nvPr/>
            </p:nvSpPr>
            <p:spPr>
              <a:xfrm>
                <a:off x="10400645" y="5543547"/>
                <a:ext cx="747607" cy="184731"/>
              </a:xfrm>
              <a:prstGeom prst="rect">
                <a:avLst/>
              </a:prstGeom>
            </p:spPr>
            <p:txBody>
              <a:bodyPr vert="horz" wrap="square" lIns="0" tIns="20320" rIns="0" bIns="0" rtlCol="0" anchor="t">
                <a:spAutoFit/>
              </a:bodyPr>
              <a:lstStyle/>
              <a:p>
                <a:pPr marL="16510" algn="ctr">
                  <a:spcBef>
                    <a:spcPts val="160"/>
                  </a:spcBef>
                </a:pPr>
                <a:r>
                  <a:rPr lang="es-ES" sz="1050" b="1" spc="47">
                    <a:solidFill>
                      <a:srgbClr val="FFFFFF"/>
                    </a:solidFill>
                    <a:latin typeface="Calibri"/>
                    <a:ea typeface="Calibri"/>
                    <a:cs typeface="Calibri"/>
                  </a:rPr>
                  <a:t> </a:t>
                </a:r>
                <a:endParaRPr lang="es-ES" sz="1050" b="1" spc="47">
                  <a:solidFill>
                    <a:srgbClr val="FFFFFF"/>
                  </a:solidFill>
                  <a:latin typeface="Calibri"/>
                  <a:cs typeface="Calibri"/>
                </a:endParaRPr>
              </a:p>
            </p:txBody>
          </p:sp>
          <p:sp>
            <p:nvSpPr>
              <p:cNvPr id="17" name="object 27">
                <a:extLst>
                  <a:ext uri="{FF2B5EF4-FFF2-40B4-BE49-F238E27FC236}">
                    <a16:creationId xmlns:a16="http://schemas.microsoft.com/office/drawing/2014/main" id="{85C6C453-DC8E-43E1-BD4B-D84109597961}"/>
                  </a:ext>
                </a:extLst>
              </p:cNvPr>
              <p:cNvSpPr txBox="1"/>
              <p:nvPr/>
            </p:nvSpPr>
            <p:spPr>
              <a:xfrm>
                <a:off x="9144582" y="6348053"/>
                <a:ext cx="842070" cy="184731"/>
              </a:xfrm>
              <a:prstGeom prst="rect">
                <a:avLst/>
              </a:prstGeom>
            </p:spPr>
            <p:txBody>
              <a:bodyPr vert="horz" wrap="square" lIns="0" tIns="20320" rIns="0" bIns="0" rtlCol="0">
                <a:spAutoFit/>
              </a:bodyPr>
              <a:lstStyle/>
              <a:p>
                <a:pPr marL="16933" algn="ctr">
                  <a:spcBef>
                    <a:spcPts val="160"/>
                  </a:spcBef>
                </a:pPr>
                <a:r>
                  <a:rPr sz="1067" b="1" spc="47">
                    <a:solidFill>
                      <a:srgbClr val="FFFFFF"/>
                    </a:solidFill>
                    <a:latin typeface="Calibri" panose="020F0502020204030204" pitchFamily="34" charset="0"/>
                    <a:cs typeface="Calibri" panose="020F0502020204030204" pitchFamily="34" charset="0"/>
                  </a:rPr>
                  <a:t>DE</a:t>
                </a:r>
                <a:r>
                  <a:rPr sz="1067" b="1" spc="-20">
                    <a:solidFill>
                      <a:srgbClr val="FFFFFF"/>
                    </a:solidFill>
                    <a:latin typeface="Calibri" panose="020F0502020204030204" pitchFamily="34" charset="0"/>
                    <a:cs typeface="Calibri" panose="020F0502020204030204" pitchFamily="34" charset="0"/>
                  </a:rPr>
                  <a:t> </a:t>
                </a:r>
                <a:r>
                  <a:rPr lang="es-MX" sz="1067" b="1" spc="-20">
                    <a:solidFill>
                      <a:srgbClr val="FFFFFF"/>
                    </a:solidFill>
                    <a:latin typeface="Calibri" panose="020F0502020204030204" pitchFamily="34" charset="0"/>
                    <a:cs typeface="Calibri" panose="020F0502020204030204" pitchFamily="34" charset="0"/>
                  </a:rPr>
                  <a:t>JULIO</a:t>
                </a:r>
                <a:endParaRPr sz="1067">
                  <a:latin typeface="Calibri" panose="020F0502020204030204" pitchFamily="34" charset="0"/>
                  <a:cs typeface="Calibri" panose="020F0502020204030204" pitchFamily="34" charset="0"/>
                </a:endParaRPr>
              </a:p>
            </p:txBody>
          </p:sp>
          <p:sp>
            <p:nvSpPr>
              <p:cNvPr id="18" name="Rectángulo 17"/>
              <p:cNvSpPr/>
              <p:nvPr/>
            </p:nvSpPr>
            <p:spPr>
              <a:xfrm>
                <a:off x="10604171" y="5651124"/>
                <a:ext cx="755335" cy="707886"/>
              </a:xfrm>
              <a:prstGeom prst="rect">
                <a:avLst/>
              </a:prstGeom>
            </p:spPr>
            <p:txBody>
              <a:bodyPr wrap="none">
                <a:spAutoFit/>
              </a:bodyPr>
              <a:lstStyle/>
              <a:p>
                <a:r>
                  <a:rPr lang="en-US" sz="4000" b="1" dirty="0">
                    <a:solidFill>
                      <a:schemeClr val="bg1"/>
                    </a:solidFill>
                  </a:rPr>
                  <a:t>21</a:t>
                </a:r>
              </a:p>
            </p:txBody>
          </p:sp>
        </p:grpSp>
      </p:grpSp>
      <p:pic>
        <p:nvPicPr>
          <p:cNvPr id="19" name="Imagen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29800" y="3421336"/>
            <a:ext cx="1962118" cy="2963376"/>
          </a:xfrm>
          <a:prstGeom prst="rect">
            <a:avLst/>
          </a:prstGeom>
        </p:spPr>
      </p:pic>
      <p:sp>
        <p:nvSpPr>
          <p:cNvPr id="22" name="CuadroTexto 21"/>
          <p:cNvSpPr txBox="1"/>
          <p:nvPr/>
        </p:nvSpPr>
        <p:spPr>
          <a:xfrm>
            <a:off x="6914723" y="5706156"/>
            <a:ext cx="923379" cy="584775"/>
          </a:xfrm>
          <a:prstGeom prst="rect">
            <a:avLst/>
          </a:prstGeom>
          <a:noFill/>
        </p:spPr>
        <p:txBody>
          <a:bodyPr wrap="square" rtlCol="0">
            <a:spAutoFit/>
          </a:bodyPr>
          <a:lstStyle/>
          <a:p>
            <a:pPr algn="ctr"/>
            <a:r>
              <a:rPr lang="es-MX" sz="3200" b="1">
                <a:solidFill>
                  <a:schemeClr val="bg1"/>
                </a:solidFill>
              </a:rPr>
              <a:t>1</a:t>
            </a:r>
            <a:endParaRPr lang="en-US" sz="3200" b="1">
              <a:solidFill>
                <a:schemeClr val="bg1"/>
              </a:solidFill>
            </a:endParaRPr>
          </a:p>
        </p:txBody>
      </p:sp>
    </p:spTree>
    <p:extLst>
      <p:ext uri="{BB962C8B-B14F-4D97-AF65-F5344CB8AC3E}">
        <p14:creationId xmlns:p14="http://schemas.microsoft.com/office/powerpoint/2010/main" val="1032346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90600" y="1219200"/>
            <a:ext cx="5105400" cy="873957"/>
          </a:xfrm>
          <a:prstGeom prst="rect">
            <a:avLst/>
          </a:prstGeom>
        </p:spPr>
        <p:txBody>
          <a:bodyPr vert="horz" wrap="square" lIns="0" tIns="12065" rIns="0" bIns="0" rtlCol="0">
            <a:spAutoFit/>
          </a:bodyPr>
          <a:lstStyle/>
          <a:p>
            <a:pPr marL="12700">
              <a:lnSpc>
                <a:spcPct val="100000"/>
              </a:lnSpc>
              <a:spcBef>
                <a:spcPts val="95"/>
              </a:spcBef>
            </a:pPr>
            <a:r>
              <a:rPr sz="2800" b="0" spc="-114" err="1">
                <a:latin typeface="Arial Black"/>
                <a:cs typeface="Arial Black"/>
              </a:rPr>
              <a:t>Propósito</a:t>
            </a:r>
            <a:r>
              <a:rPr sz="2800" b="0" spc="-260">
                <a:latin typeface="Arial Black"/>
                <a:cs typeface="Arial Black"/>
              </a:rPr>
              <a:t> </a:t>
            </a:r>
            <a:r>
              <a:rPr sz="2800" b="0" spc="-85">
                <a:latin typeface="Arial Black"/>
                <a:cs typeface="Arial Black"/>
              </a:rPr>
              <a:t>de</a:t>
            </a:r>
            <a:r>
              <a:rPr lang="es-MX" sz="2800" b="0" spc="-85">
                <a:latin typeface="Arial Black"/>
                <a:cs typeface="Arial Black"/>
              </a:rPr>
              <a:t> la Asistencia Técnica</a:t>
            </a:r>
            <a:endParaRPr sz="2800">
              <a:latin typeface="Arial Black"/>
              <a:cs typeface="Arial Black"/>
            </a:endParaRPr>
          </a:p>
        </p:txBody>
      </p:sp>
      <p:pic>
        <p:nvPicPr>
          <p:cNvPr id="4" name="object 4"/>
          <p:cNvPicPr/>
          <p:nvPr/>
        </p:nvPicPr>
        <p:blipFill>
          <a:blip r:embed="rId2" cstate="print"/>
          <a:stretch>
            <a:fillRect/>
          </a:stretch>
        </p:blipFill>
        <p:spPr>
          <a:xfrm>
            <a:off x="7239000" y="1461674"/>
            <a:ext cx="3003550" cy="3926625"/>
          </a:xfrm>
          <a:prstGeom prst="rect">
            <a:avLst/>
          </a:prstGeom>
        </p:spPr>
      </p:pic>
      <p:sp>
        <p:nvSpPr>
          <p:cNvPr id="5" name="CuadroTexto 4"/>
          <p:cNvSpPr txBox="1"/>
          <p:nvPr/>
        </p:nvSpPr>
        <p:spPr>
          <a:xfrm>
            <a:off x="762000" y="2438400"/>
            <a:ext cx="5486400" cy="2308324"/>
          </a:xfrm>
          <a:prstGeom prst="rect">
            <a:avLst/>
          </a:prstGeom>
          <a:noFill/>
        </p:spPr>
        <p:txBody>
          <a:bodyPr wrap="square" rtlCol="0">
            <a:spAutoFit/>
          </a:bodyPr>
          <a:lstStyle/>
          <a:p>
            <a:pPr algn="just"/>
            <a:r>
              <a:rPr lang="es-MX"/>
              <a:t>Fortalecer la gestión pedagógica de los directores del nivel de Educación Secundaria, mediante la provisión de orientaciones pedagógicas sobre el uso adecuado de la dotación de textos escolares 2026 de Matemática y Comunicación, a fin de favorecer la planificación curricular de los docentes y contribuir a la mejora de los niveles de logro de aprendizaje de los estudiantes.</a:t>
            </a:r>
            <a:endParaRPr lang="es-PE"/>
          </a:p>
        </p:txBody>
      </p:sp>
      <p:pic>
        <p:nvPicPr>
          <p:cNvPr id="6" name="Imagen 5"/>
          <p:cNvPicPr>
            <a:picLocks noChangeAspect="1"/>
          </p:cNvPicPr>
          <p:nvPr/>
        </p:nvPicPr>
        <p:blipFill>
          <a:blip r:embed="rId3"/>
          <a:stretch>
            <a:fillRect/>
          </a:stretch>
        </p:blipFill>
        <p:spPr>
          <a:xfrm>
            <a:off x="49818" y="76200"/>
            <a:ext cx="6910764" cy="6858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9087" y="152400"/>
            <a:ext cx="4833977" cy="457200"/>
          </a:xfrm>
          <a:prstGeom prst="rect">
            <a:avLst/>
          </a:prstGeom>
        </p:spPr>
      </p:pic>
      <p:pic>
        <p:nvPicPr>
          <p:cNvPr id="5" name="Imagen 4"/>
          <p:cNvPicPr>
            <a:picLocks noChangeAspect="1"/>
          </p:cNvPicPr>
          <p:nvPr/>
        </p:nvPicPr>
        <p:blipFill>
          <a:blip r:embed="rId3"/>
          <a:stretch>
            <a:fillRect/>
          </a:stretch>
        </p:blipFill>
        <p:spPr>
          <a:xfrm>
            <a:off x="5638760" y="3233911"/>
            <a:ext cx="914479" cy="390178"/>
          </a:xfrm>
          <a:prstGeom prst="rect">
            <a:avLst/>
          </a:prstGeom>
        </p:spPr>
      </p:pic>
      <p:sp>
        <p:nvSpPr>
          <p:cNvPr id="16" name="CuadroTexto 15"/>
          <p:cNvSpPr txBox="1"/>
          <p:nvPr/>
        </p:nvSpPr>
        <p:spPr>
          <a:xfrm>
            <a:off x="5638760" y="206531"/>
            <a:ext cx="5791200" cy="400110"/>
          </a:xfrm>
          <a:prstGeom prst="rect">
            <a:avLst/>
          </a:prstGeom>
          <a:solidFill>
            <a:srgbClr val="FF0000"/>
          </a:solidFill>
        </p:spPr>
        <p:txBody>
          <a:bodyPr wrap="square" rtlCol="0">
            <a:spAutoFit/>
          </a:bodyPr>
          <a:lstStyle/>
          <a:p>
            <a:pPr algn="ctr"/>
            <a:r>
              <a:rPr lang="es-MX" sz="1400"/>
              <a:t> </a:t>
            </a:r>
            <a:r>
              <a:rPr lang="es-MX" sz="2000" b="1">
                <a:solidFill>
                  <a:schemeClr val="bg1"/>
                </a:solidFill>
              </a:rPr>
              <a:t>NUESTRAS RESPONSABILIDADES</a:t>
            </a:r>
            <a:endParaRPr lang="es-PE" sz="2400" b="1">
              <a:solidFill>
                <a:schemeClr val="bg1"/>
              </a:solidFill>
            </a:endParaRPr>
          </a:p>
        </p:txBody>
      </p:sp>
      <p:graphicFrame>
        <p:nvGraphicFramePr>
          <p:cNvPr id="17" name="Tabla 16"/>
          <p:cNvGraphicFramePr>
            <a:graphicFrameLocks noGrp="1"/>
          </p:cNvGraphicFramePr>
          <p:nvPr>
            <p:extLst>
              <p:ext uri="{D42A27DB-BD31-4B8C-83A1-F6EECF244321}">
                <p14:modId xmlns:p14="http://schemas.microsoft.com/office/powerpoint/2010/main" val="1601739034"/>
              </p:ext>
            </p:extLst>
          </p:nvPr>
        </p:nvGraphicFramePr>
        <p:xfrm>
          <a:off x="76200" y="635000"/>
          <a:ext cx="11870512" cy="6146800"/>
        </p:xfrm>
        <a:graphic>
          <a:graphicData uri="http://schemas.openxmlformats.org/drawingml/2006/table">
            <a:tbl>
              <a:tblPr firstRow="1" bandRow="1">
                <a:tableStyleId>{5C22544A-7EE6-4342-B048-85BDC9FD1C3A}</a:tableStyleId>
              </a:tblPr>
              <a:tblGrid>
                <a:gridCol w="2967628">
                  <a:extLst>
                    <a:ext uri="{9D8B030D-6E8A-4147-A177-3AD203B41FA5}">
                      <a16:colId xmlns:a16="http://schemas.microsoft.com/office/drawing/2014/main" val="4150287565"/>
                    </a:ext>
                  </a:extLst>
                </a:gridCol>
                <a:gridCol w="2967628">
                  <a:extLst>
                    <a:ext uri="{9D8B030D-6E8A-4147-A177-3AD203B41FA5}">
                      <a16:colId xmlns:a16="http://schemas.microsoft.com/office/drawing/2014/main" val="905501428"/>
                    </a:ext>
                  </a:extLst>
                </a:gridCol>
                <a:gridCol w="2967628">
                  <a:extLst>
                    <a:ext uri="{9D8B030D-6E8A-4147-A177-3AD203B41FA5}">
                      <a16:colId xmlns:a16="http://schemas.microsoft.com/office/drawing/2014/main" val="3976033121"/>
                    </a:ext>
                  </a:extLst>
                </a:gridCol>
                <a:gridCol w="2967628">
                  <a:extLst>
                    <a:ext uri="{9D8B030D-6E8A-4147-A177-3AD203B41FA5}">
                      <a16:colId xmlns:a16="http://schemas.microsoft.com/office/drawing/2014/main" val="2044844560"/>
                    </a:ext>
                  </a:extLst>
                </a:gridCol>
              </a:tblGrid>
              <a:tr h="366299">
                <a:tc>
                  <a:txBody>
                    <a:bodyPr/>
                    <a:lstStyle/>
                    <a:p>
                      <a:pPr algn="ctr"/>
                      <a:r>
                        <a:rPr lang="es-MX"/>
                        <a:t>DRELM </a:t>
                      </a:r>
                      <a:endParaRPr lang="es-PE"/>
                    </a:p>
                  </a:txBody>
                  <a:tcPr/>
                </a:tc>
                <a:tc>
                  <a:txBody>
                    <a:bodyPr/>
                    <a:lstStyle/>
                    <a:p>
                      <a:pPr algn="ctr"/>
                      <a:r>
                        <a:rPr lang="es-MX"/>
                        <a:t>UGEL</a:t>
                      </a:r>
                      <a:endParaRPr lang="es-PE"/>
                    </a:p>
                  </a:txBody>
                  <a:tcPr/>
                </a:tc>
                <a:tc>
                  <a:txBody>
                    <a:bodyPr/>
                    <a:lstStyle/>
                    <a:p>
                      <a:pPr algn="ctr"/>
                      <a:r>
                        <a:rPr lang="es-MX"/>
                        <a:t>DIRECTIVOS </a:t>
                      </a:r>
                      <a:endParaRPr lang="es-PE"/>
                    </a:p>
                  </a:txBody>
                  <a:tcPr/>
                </a:tc>
                <a:tc>
                  <a:txBody>
                    <a:bodyPr/>
                    <a:lstStyle/>
                    <a:p>
                      <a:pPr algn="ctr"/>
                      <a:r>
                        <a:rPr lang="es-MX"/>
                        <a:t>DOCENTES</a:t>
                      </a:r>
                      <a:endParaRPr lang="es-PE"/>
                    </a:p>
                  </a:txBody>
                  <a:tcPr/>
                </a:tc>
                <a:extLst>
                  <a:ext uri="{0D108BD9-81ED-4DB2-BD59-A6C34878D82A}">
                    <a16:rowId xmlns:a16="http://schemas.microsoft.com/office/drawing/2014/main" val="877034242"/>
                  </a:ext>
                </a:extLst>
              </a:tr>
              <a:tr h="5780501">
                <a:tc>
                  <a:txBody>
                    <a:bodyPr/>
                    <a:lstStyle/>
                    <a:p>
                      <a:pPr marL="285750" indent="-285750">
                        <a:buFont typeface="Wingdings" panose="05000000000000000000" pitchFamily="2" charset="2"/>
                        <a:buChar char="ü"/>
                      </a:pPr>
                      <a:r>
                        <a:rPr lang="es-MX" sz="1600"/>
                        <a:t>La DRE es responsable de la distribución, asistencia técnica y monitoreo de la planificación y uso de los materiales.</a:t>
                      </a:r>
                    </a:p>
                    <a:p>
                      <a:pPr marL="285750" indent="-285750">
                        <a:buFont typeface="Wingdings" panose="05000000000000000000" pitchFamily="2" charset="2"/>
                        <a:buChar char="ü"/>
                      </a:pPr>
                      <a:r>
                        <a:rPr lang="es-MX" sz="1600"/>
                        <a:t>La DRE debe diseñar estrategias para asegurar que los docentes de matemática y comunicación utilicen los materiales en las sesiones de aprendizaje.</a:t>
                      </a:r>
                    </a:p>
                    <a:p>
                      <a:pPr marL="285750" indent="-285750">
                        <a:buFont typeface="Wingdings" panose="05000000000000000000" pitchFamily="2" charset="2"/>
                        <a:buChar char="ü"/>
                      </a:pPr>
                      <a:r>
                        <a:rPr lang="es-MX" sz="1600"/>
                        <a:t>La DRE deben realizar el seguimiento acerca del registro de información acerca del uso a través del SIMON.</a:t>
                      </a:r>
                    </a:p>
                    <a:p>
                      <a:endParaRPr lang="es-PE" sz="1600"/>
                    </a:p>
                  </a:txBody>
                  <a:tcPr/>
                </a:tc>
                <a:tc>
                  <a:txBody>
                    <a:bodyPr/>
                    <a:lstStyle/>
                    <a:p>
                      <a:pPr marL="285750" indent="-285750">
                        <a:buFont typeface="Wingdings" panose="05000000000000000000" pitchFamily="2" charset="2"/>
                        <a:buChar char="ü"/>
                      </a:pPr>
                      <a:r>
                        <a:rPr lang="es-MX" sz="1600"/>
                        <a:t>UGEL es responsables de la distribución, asistencia técnica y monitoreo de la planificación y uso de los materiales.</a:t>
                      </a:r>
                    </a:p>
                    <a:p>
                      <a:pPr marL="285750" indent="-285750">
                        <a:buFont typeface="Wingdings" panose="05000000000000000000" pitchFamily="2" charset="2"/>
                        <a:buChar char="ü"/>
                      </a:pPr>
                      <a:r>
                        <a:rPr lang="es-MX" sz="1600"/>
                        <a:t>UGEL debe diseñar estrategias para asegurar que los docentes de matemática y comunicación utilicen los materiales en las sesiones de aprendizaje.</a:t>
                      </a:r>
                    </a:p>
                    <a:p>
                      <a:pPr marL="285750" indent="-285750">
                        <a:buFont typeface="Wingdings" panose="05000000000000000000" pitchFamily="2" charset="2"/>
                        <a:buChar char="ü"/>
                      </a:pPr>
                      <a:r>
                        <a:rPr lang="es-MX" sz="1600"/>
                        <a:t>UGEL debe realizar el seguimiento acerca del registro de información acerca del uso a través del SIMON.</a:t>
                      </a:r>
                    </a:p>
                    <a:p>
                      <a:endParaRPr lang="es-PE" sz="1600"/>
                    </a:p>
                  </a:txBody>
                  <a:tcPr/>
                </a:tc>
                <a:tc>
                  <a:txBody>
                    <a:bodyPr/>
                    <a:lstStyle/>
                    <a:p>
                      <a:pPr marL="285750" indent="-285750">
                        <a:buFont typeface="Wingdings" panose="05000000000000000000" pitchFamily="2" charset="2"/>
                        <a:buChar char="ü"/>
                      </a:pPr>
                      <a:r>
                        <a:rPr lang="es-MX" sz="1600"/>
                        <a:t>Planificar los instrumentos</a:t>
                      </a:r>
                      <a:r>
                        <a:rPr lang="es-MX" sz="1600" baseline="0"/>
                        <a:t> de gestión  en el marco de los Compromisos de Gestión Escolar, durante el diagnóstico, formulando objetivos, metas y planificando actividades.</a:t>
                      </a:r>
                    </a:p>
                    <a:p>
                      <a:pPr marL="285750" indent="-285750">
                        <a:buFont typeface="Wingdings" panose="05000000000000000000" pitchFamily="2" charset="2"/>
                        <a:buChar char="ü"/>
                      </a:pPr>
                      <a:r>
                        <a:rPr lang="es-MX" sz="1600" baseline="0"/>
                        <a:t>Promover el uso de los textos a través de los documentos pertinentes.</a:t>
                      </a:r>
                    </a:p>
                    <a:p>
                      <a:pPr marL="285750" indent="-285750">
                        <a:buFont typeface="Wingdings" panose="05000000000000000000" pitchFamily="2" charset="2"/>
                        <a:buChar char="ü"/>
                      </a:pPr>
                      <a:r>
                        <a:rPr lang="es-MX" sz="1600" baseline="0"/>
                        <a:t>Asesorar el uso de los textos en las planificaciones.</a:t>
                      </a:r>
                    </a:p>
                    <a:p>
                      <a:pPr marL="285750" indent="-285750">
                        <a:buFont typeface="Wingdings" panose="05000000000000000000" pitchFamily="2" charset="2"/>
                        <a:buChar char="ü"/>
                      </a:pPr>
                      <a:r>
                        <a:rPr lang="es-MX" sz="1600" baseline="0"/>
                        <a:t>Monitorear las sesiones en la que se utilicen los textos de matemática y comunicación.</a:t>
                      </a:r>
                    </a:p>
                    <a:p>
                      <a:pPr marL="285750" indent="-285750">
                        <a:buFont typeface="Wingdings" panose="05000000000000000000" pitchFamily="2" charset="2"/>
                        <a:buChar char="ü"/>
                      </a:pPr>
                      <a:r>
                        <a:rPr lang="es-MX" sz="1600" baseline="0"/>
                        <a:t>Registrar el informe  (planificaciones, sesión y ficha de monitoreo en SIMON ) </a:t>
                      </a:r>
                      <a:endParaRPr lang="es-PE" sz="1600"/>
                    </a:p>
                  </a:txBody>
                  <a:tcPr/>
                </a:tc>
                <a:tc>
                  <a:txBody>
                    <a:bodyPr/>
                    <a:lstStyle/>
                    <a:p>
                      <a:pPr marL="285750" indent="-285750">
                        <a:buFont typeface="Wingdings" panose="05000000000000000000" pitchFamily="2" charset="2"/>
                        <a:buChar char="ü"/>
                      </a:pPr>
                      <a:r>
                        <a:rPr lang="es-MX"/>
                        <a:t>Revisar el marco de buen desempeño docente (Enseñanza para el aprendizaje de los estudiantes.</a:t>
                      </a:r>
                    </a:p>
                    <a:p>
                      <a:pPr marL="0" indent="0">
                        <a:buFont typeface="Wingdings" panose="05000000000000000000" pitchFamily="2" charset="2"/>
                        <a:buNone/>
                      </a:pPr>
                      <a:endParaRPr lang="es-MX"/>
                    </a:p>
                    <a:p>
                      <a:pPr marL="285750" indent="-285750">
                        <a:buFont typeface="Wingdings" panose="05000000000000000000" pitchFamily="2" charset="2"/>
                        <a:buChar char="ü"/>
                      </a:pPr>
                      <a:r>
                        <a:rPr lang="es-MX"/>
                        <a:t>Incorporar</a:t>
                      </a:r>
                      <a:r>
                        <a:rPr lang="es-MX" baseline="0"/>
                        <a:t> el uso de los textos en las planificaciones curriculares.</a:t>
                      </a:r>
                    </a:p>
                    <a:p>
                      <a:pPr marL="0" indent="0">
                        <a:buFont typeface="Wingdings" panose="05000000000000000000" pitchFamily="2" charset="2"/>
                        <a:buNone/>
                      </a:pPr>
                      <a:endParaRPr lang="es-MX" baseline="0"/>
                    </a:p>
                    <a:p>
                      <a:pPr marL="193675" indent="-180975" algn="just">
                        <a:lnSpc>
                          <a:spcPct val="100000"/>
                        </a:lnSpc>
                        <a:spcBef>
                          <a:spcPts val="110"/>
                        </a:spcBef>
                        <a:buClr>
                          <a:srgbClr val="4AACC5"/>
                        </a:buClr>
                        <a:buFont typeface="Wingdings"/>
                        <a:buChar char=""/>
                        <a:tabLst>
                          <a:tab pos="193675" algn="l"/>
                        </a:tabLst>
                      </a:pPr>
                      <a:r>
                        <a:rPr lang="es-MX" sz="1800">
                          <a:solidFill>
                            <a:schemeClr val="tx1"/>
                          </a:solidFill>
                          <a:latin typeface="+mn-lt"/>
                          <a:cs typeface="Calibri"/>
                        </a:rPr>
                        <a:t>Desarrollar</a:t>
                      </a:r>
                      <a:r>
                        <a:rPr lang="es-MX" sz="1800" baseline="0">
                          <a:solidFill>
                            <a:schemeClr val="tx1"/>
                          </a:solidFill>
                          <a:latin typeface="+mn-lt"/>
                          <a:cs typeface="Calibri"/>
                        </a:rPr>
                        <a:t> </a:t>
                      </a:r>
                      <a:r>
                        <a:rPr lang="es-MX" sz="1800">
                          <a:solidFill>
                            <a:schemeClr val="tx1"/>
                          </a:solidFill>
                          <a:latin typeface="+mn-lt"/>
                          <a:cs typeface="Calibri"/>
                        </a:rPr>
                        <a:t>las</a:t>
                      </a:r>
                      <a:r>
                        <a:rPr lang="es-MX" sz="1800" spc="-10">
                          <a:solidFill>
                            <a:schemeClr val="tx1"/>
                          </a:solidFill>
                          <a:latin typeface="+mn-lt"/>
                          <a:cs typeface="Calibri"/>
                        </a:rPr>
                        <a:t> </a:t>
                      </a:r>
                      <a:r>
                        <a:rPr lang="es-MX" sz="1800" b="1">
                          <a:solidFill>
                            <a:schemeClr val="tx1"/>
                          </a:solidFill>
                          <a:latin typeface="+mn-lt"/>
                          <a:cs typeface="Calibri"/>
                        </a:rPr>
                        <a:t>sesiones</a:t>
                      </a:r>
                      <a:r>
                        <a:rPr lang="es-MX" sz="1800" b="1" spc="-15">
                          <a:solidFill>
                            <a:schemeClr val="tx1"/>
                          </a:solidFill>
                          <a:latin typeface="+mn-lt"/>
                          <a:cs typeface="Calibri"/>
                        </a:rPr>
                        <a:t> </a:t>
                      </a:r>
                      <a:r>
                        <a:rPr lang="es-MX" sz="1800" b="1">
                          <a:solidFill>
                            <a:schemeClr val="tx1"/>
                          </a:solidFill>
                          <a:latin typeface="+mn-lt"/>
                          <a:cs typeface="Calibri"/>
                        </a:rPr>
                        <a:t>de</a:t>
                      </a:r>
                      <a:r>
                        <a:rPr lang="es-MX" sz="1800" b="1" spc="-25">
                          <a:solidFill>
                            <a:schemeClr val="tx1"/>
                          </a:solidFill>
                          <a:latin typeface="+mn-lt"/>
                          <a:cs typeface="Calibri"/>
                        </a:rPr>
                        <a:t> </a:t>
                      </a:r>
                      <a:r>
                        <a:rPr lang="es-MX" sz="1800" b="1">
                          <a:solidFill>
                            <a:schemeClr val="tx1"/>
                          </a:solidFill>
                          <a:latin typeface="+mn-lt"/>
                          <a:cs typeface="Calibri"/>
                        </a:rPr>
                        <a:t>aprendizaje</a:t>
                      </a:r>
                      <a:r>
                        <a:rPr lang="es-MX" sz="1800" b="1" spc="-15">
                          <a:solidFill>
                            <a:schemeClr val="tx1"/>
                          </a:solidFill>
                          <a:latin typeface="+mn-lt"/>
                          <a:cs typeface="Calibri"/>
                        </a:rPr>
                        <a:t> </a:t>
                      </a:r>
                      <a:r>
                        <a:rPr lang="es-MX" sz="1800">
                          <a:solidFill>
                            <a:schemeClr val="tx1"/>
                          </a:solidFill>
                          <a:latin typeface="+mn-lt"/>
                          <a:cs typeface="Calibri"/>
                        </a:rPr>
                        <a:t>realizadas</a:t>
                      </a:r>
                      <a:r>
                        <a:rPr lang="es-MX" sz="1800" spc="-5">
                          <a:solidFill>
                            <a:schemeClr val="tx1"/>
                          </a:solidFill>
                          <a:latin typeface="+mn-lt"/>
                          <a:cs typeface="Calibri"/>
                        </a:rPr>
                        <a:t> en</a:t>
                      </a:r>
                      <a:r>
                        <a:rPr lang="es-MX" sz="1800" spc="-5" baseline="0">
                          <a:solidFill>
                            <a:schemeClr val="tx1"/>
                          </a:solidFill>
                          <a:latin typeface="+mn-lt"/>
                          <a:cs typeface="Calibri"/>
                        </a:rPr>
                        <a:t> </a:t>
                      </a:r>
                      <a:r>
                        <a:rPr lang="es-MX" sz="1800" spc="-10">
                          <a:solidFill>
                            <a:schemeClr val="tx1"/>
                          </a:solidFill>
                          <a:latin typeface="+mn-lt"/>
                          <a:cs typeface="Calibri"/>
                        </a:rPr>
                        <a:t>matemática</a:t>
                      </a:r>
                      <a:r>
                        <a:rPr lang="es-MX" sz="1800" spc="-5">
                          <a:solidFill>
                            <a:schemeClr val="tx1"/>
                          </a:solidFill>
                          <a:latin typeface="+mn-lt"/>
                          <a:cs typeface="Calibri"/>
                        </a:rPr>
                        <a:t> </a:t>
                      </a:r>
                      <a:r>
                        <a:rPr lang="es-MX" sz="1800">
                          <a:solidFill>
                            <a:schemeClr val="tx1"/>
                          </a:solidFill>
                          <a:latin typeface="+mn-lt"/>
                          <a:cs typeface="Calibri"/>
                        </a:rPr>
                        <a:t>y</a:t>
                      </a:r>
                      <a:r>
                        <a:rPr lang="es-MX" sz="1800" spc="-15">
                          <a:solidFill>
                            <a:schemeClr val="tx1"/>
                          </a:solidFill>
                          <a:latin typeface="+mn-lt"/>
                          <a:cs typeface="Calibri"/>
                        </a:rPr>
                        <a:t> </a:t>
                      </a:r>
                      <a:r>
                        <a:rPr lang="es-MX" sz="1800">
                          <a:solidFill>
                            <a:schemeClr val="tx1"/>
                          </a:solidFill>
                          <a:latin typeface="+mn-lt"/>
                          <a:cs typeface="Calibri"/>
                        </a:rPr>
                        <a:t>comunicación</a:t>
                      </a:r>
                      <a:r>
                        <a:rPr lang="es-MX" sz="1800" spc="-10">
                          <a:solidFill>
                            <a:schemeClr val="tx1"/>
                          </a:solidFill>
                          <a:latin typeface="+mn-lt"/>
                          <a:cs typeface="Calibri"/>
                        </a:rPr>
                        <a:t> </a:t>
                      </a:r>
                      <a:r>
                        <a:rPr lang="es-MX" sz="1800">
                          <a:solidFill>
                            <a:schemeClr val="tx1"/>
                          </a:solidFill>
                          <a:latin typeface="+mn-lt"/>
                          <a:cs typeface="Calibri"/>
                        </a:rPr>
                        <a:t>de</a:t>
                      </a:r>
                      <a:r>
                        <a:rPr lang="es-MX" sz="1800" spc="-10">
                          <a:solidFill>
                            <a:schemeClr val="tx1"/>
                          </a:solidFill>
                          <a:latin typeface="+mn-lt"/>
                          <a:cs typeface="Calibri"/>
                        </a:rPr>
                        <a:t> </a:t>
                      </a:r>
                      <a:r>
                        <a:rPr lang="es-MX" sz="1800">
                          <a:solidFill>
                            <a:schemeClr val="tx1"/>
                          </a:solidFill>
                          <a:latin typeface="+mn-lt"/>
                          <a:cs typeface="Calibri"/>
                        </a:rPr>
                        <a:t>primero</a:t>
                      </a:r>
                      <a:r>
                        <a:rPr lang="es-MX" sz="1800" spc="-15">
                          <a:solidFill>
                            <a:schemeClr val="tx1"/>
                          </a:solidFill>
                          <a:latin typeface="+mn-lt"/>
                          <a:cs typeface="Calibri"/>
                        </a:rPr>
                        <a:t> </a:t>
                      </a:r>
                      <a:r>
                        <a:rPr lang="es-MX" sz="1800" spc="-50">
                          <a:solidFill>
                            <a:schemeClr val="tx1"/>
                          </a:solidFill>
                          <a:latin typeface="+mn-lt"/>
                          <a:cs typeface="Calibri"/>
                        </a:rPr>
                        <a:t>a</a:t>
                      </a:r>
                      <a:endParaRPr lang="es-MX" sz="1800">
                        <a:solidFill>
                          <a:schemeClr val="tx1"/>
                        </a:solidFill>
                        <a:latin typeface="+mn-lt"/>
                        <a:cs typeface="Calibri"/>
                      </a:endParaRPr>
                    </a:p>
                    <a:p>
                      <a:pPr marL="193675" algn="just">
                        <a:lnSpc>
                          <a:spcPct val="100000"/>
                        </a:lnSpc>
                      </a:pPr>
                      <a:r>
                        <a:rPr lang="es-MX" sz="1800">
                          <a:solidFill>
                            <a:schemeClr val="tx1"/>
                          </a:solidFill>
                          <a:latin typeface="+mn-lt"/>
                          <a:cs typeface="Calibri"/>
                        </a:rPr>
                        <a:t>quinto de</a:t>
                      </a:r>
                      <a:r>
                        <a:rPr lang="es-MX" sz="1800" spc="-25">
                          <a:solidFill>
                            <a:schemeClr val="tx1"/>
                          </a:solidFill>
                          <a:latin typeface="+mn-lt"/>
                          <a:cs typeface="Calibri"/>
                        </a:rPr>
                        <a:t> </a:t>
                      </a:r>
                      <a:r>
                        <a:rPr lang="es-MX" sz="1800">
                          <a:solidFill>
                            <a:schemeClr val="tx1"/>
                          </a:solidFill>
                          <a:latin typeface="+mn-lt"/>
                          <a:cs typeface="Calibri"/>
                        </a:rPr>
                        <a:t>secundaria</a:t>
                      </a:r>
                      <a:r>
                        <a:rPr lang="es-MX" sz="1800" spc="5">
                          <a:solidFill>
                            <a:schemeClr val="tx1"/>
                          </a:solidFill>
                          <a:latin typeface="+mn-lt"/>
                          <a:cs typeface="Calibri"/>
                        </a:rPr>
                        <a:t> </a:t>
                      </a:r>
                      <a:r>
                        <a:rPr lang="es-MX" sz="1800">
                          <a:solidFill>
                            <a:schemeClr val="tx1"/>
                          </a:solidFill>
                          <a:latin typeface="+mn-lt"/>
                          <a:cs typeface="Calibri"/>
                        </a:rPr>
                        <a:t>en</a:t>
                      </a:r>
                      <a:r>
                        <a:rPr lang="es-MX" sz="1800" spc="-10">
                          <a:solidFill>
                            <a:schemeClr val="tx1"/>
                          </a:solidFill>
                          <a:latin typeface="+mn-lt"/>
                          <a:cs typeface="Calibri"/>
                        </a:rPr>
                        <a:t> </a:t>
                      </a:r>
                      <a:r>
                        <a:rPr lang="es-MX" sz="1800">
                          <a:solidFill>
                            <a:schemeClr val="tx1"/>
                          </a:solidFill>
                          <a:latin typeface="+mn-lt"/>
                          <a:cs typeface="Calibri"/>
                        </a:rPr>
                        <a:t>la</a:t>
                      </a:r>
                      <a:r>
                        <a:rPr lang="es-MX" sz="1800" spc="-20">
                          <a:solidFill>
                            <a:schemeClr val="tx1"/>
                          </a:solidFill>
                          <a:latin typeface="+mn-lt"/>
                          <a:cs typeface="Calibri"/>
                        </a:rPr>
                        <a:t> </a:t>
                      </a:r>
                      <a:r>
                        <a:rPr lang="es-MX" sz="1800">
                          <a:solidFill>
                            <a:schemeClr val="tx1"/>
                          </a:solidFill>
                          <a:latin typeface="+mn-lt"/>
                          <a:cs typeface="Calibri"/>
                        </a:rPr>
                        <a:t>que</a:t>
                      </a:r>
                      <a:r>
                        <a:rPr lang="es-MX" sz="1800" spc="-10">
                          <a:solidFill>
                            <a:schemeClr val="tx1"/>
                          </a:solidFill>
                          <a:latin typeface="+mn-lt"/>
                          <a:cs typeface="Calibri"/>
                        </a:rPr>
                        <a:t> </a:t>
                      </a:r>
                      <a:r>
                        <a:rPr lang="es-MX" sz="1800">
                          <a:solidFill>
                            <a:schemeClr val="tx1"/>
                          </a:solidFill>
                          <a:latin typeface="+mn-lt"/>
                          <a:cs typeface="Calibri"/>
                        </a:rPr>
                        <a:t>se</a:t>
                      </a:r>
                      <a:r>
                        <a:rPr lang="es-MX" sz="1800" spc="-20">
                          <a:solidFill>
                            <a:schemeClr val="tx1"/>
                          </a:solidFill>
                          <a:latin typeface="+mn-lt"/>
                          <a:cs typeface="Calibri"/>
                        </a:rPr>
                        <a:t> </a:t>
                      </a:r>
                      <a:r>
                        <a:rPr lang="es-MX" sz="1800">
                          <a:solidFill>
                            <a:schemeClr val="tx1"/>
                          </a:solidFill>
                          <a:latin typeface="+mn-lt"/>
                          <a:cs typeface="Calibri"/>
                        </a:rPr>
                        <a:t>incluya</a:t>
                      </a:r>
                      <a:r>
                        <a:rPr lang="es-MX" sz="1800" spc="-10">
                          <a:solidFill>
                            <a:schemeClr val="tx1"/>
                          </a:solidFill>
                          <a:latin typeface="+mn-lt"/>
                          <a:cs typeface="Calibri"/>
                        </a:rPr>
                        <a:t> </a:t>
                      </a:r>
                      <a:r>
                        <a:rPr lang="es-MX" sz="1800">
                          <a:solidFill>
                            <a:schemeClr val="tx1"/>
                          </a:solidFill>
                          <a:latin typeface="+mn-lt"/>
                          <a:cs typeface="Calibri"/>
                        </a:rPr>
                        <a:t>el</a:t>
                      </a:r>
                      <a:r>
                        <a:rPr lang="es-MX" sz="1800" spc="-20">
                          <a:solidFill>
                            <a:schemeClr val="tx1"/>
                          </a:solidFill>
                          <a:latin typeface="+mn-lt"/>
                          <a:cs typeface="Calibri"/>
                        </a:rPr>
                        <a:t> </a:t>
                      </a:r>
                      <a:r>
                        <a:rPr lang="es-MX" sz="1800">
                          <a:solidFill>
                            <a:schemeClr val="tx1"/>
                          </a:solidFill>
                          <a:latin typeface="+mn-lt"/>
                          <a:cs typeface="Calibri"/>
                        </a:rPr>
                        <a:t>uso</a:t>
                      </a:r>
                      <a:r>
                        <a:rPr lang="es-MX" sz="1800" spc="-15">
                          <a:solidFill>
                            <a:schemeClr val="tx1"/>
                          </a:solidFill>
                          <a:latin typeface="+mn-lt"/>
                          <a:cs typeface="Calibri"/>
                        </a:rPr>
                        <a:t> </a:t>
                      </a:r>
                      <a:r>
                        <a:rPr lang="es-MX" sz="1800">
                          <a:solidFill>
                            <a:schemeClr val="tx1"/>
                          </a:solidFill>
                          <a:latin typeface="+mn-lt"/>
                          <a:cs typeface="Calibri"/>
                        </a:rPr>
                        <a:t>de</a:t>
                      </a:r>
                      <a:r>
                        <a:rPr lang="es-MX" sz="1800" spc="-10">
                          <a:solidFill>
                            <a:schemeClr val="tx1"/>
                          </a:solidFill>
                          <a:latin typeface="+mn-lt"/>
                          <a:cs typeface="Calibri"/>
                        </a:rPr>
                        <a:t> </a:t>
                      </a:r>
                      <a:r>
                        <a:rPr lang="es-MX" sz="1800">
                          <a:solidFill>
                            <a:schemeClr val="tx1"/>
                          </a:solidFill>
                          <a:latin typeface="+mn-lt"/>
                          <a:cs typeface="Calibri"/>
                        </a:rPr>
                        <a:t>los</a:t>
                      </a:r>
                      <a:r>
                        <a:rPr lang="es-MX" sz="1800" spc="-10">
                          <a:solidFill>
                            <a:schemeClr val="tx1"/>
                          </a:solidFill>
                          <a:latin typeface="+mn-lt"/>
                          <a:cs typeface="Calibri"/>
                        </a:rPr>
                        <a:t> </a:t>
                      </a:r>
                      <a:r>
                        <a:rPr lang="es-MX" sz="1800">
                          <a:solidFill>
                            <a:schemeClr val="tx1"/>
                          </a:solidFill>
                          <a:latin typeface="+mn-lt"/>
                          <a:cs typeface="Calibri"/>
                        </a:rPr>
                        <a:t>textos</a:t>
                      </a:r>
                      <a:r>
                        <a:rPr lang="es-MX" sz="1800" spc="-5">
                          <a:solidFill>
                            <a:schemeClr val="tx1"/>
                          </a:solidFill>
                          <a:latin typeface="+mn-lt"/>
                          <a:cs typeface="Calibri"/>
                        </a:rPr>
                        <a:t> </a:t>
                      </a:r>
                      <a:r>
                        <a:rPr lang="es-MX" sz="1800">
                          <a:solidFill>
                            <a:schemeClr val="tx1"/>
                          </a:solidFill>
                          <a:latin typeface="+mn-lt"/>
                          <a:cs typeface="Calibri"/>
                        </a:rPr>
                        <a:t>de</a:t>
                      </a:r>
                      <a:r>
                        <a:rPr lang="es-MX" sz="1800" spc="-10">
                          <a:solidFill>
                            <a:schemeClr val="tx1"/>
                          </a:solidFill>
                          <a:latin typeface="+mn-lt"/>
                          <a:cs typeface="Calibri"/>
                        </a:rPr>
                        <a:t> matemática</a:t>
                      </a:r>
                      <a:r>
                        <a:rPr lang="es-MX" sz="1800" spc="5">
                          <a:solidFill>
                            <a:schemeClr val="tx1"/>
                          </a:solidFill>
                          <a:latin typeface="+mn-lt"/>
                          <a:cs typeface="Calibri"/>
                        </a:rPr>
                        <a:t> </a:t>
                      </a:r>
                      <a:r>
                        <a:rPr lang="es-MX" sz="1800">
                          <a:solidFill>
                            <a:schemeClr val="tx1"/>
                          </a:solidFill>
                          <a:latin typeface="+mn-lt"/>
                          <a:cs typeface="Calibri"/>
                        </a:rPr>
                        <a:t>y</a:t>
                      </a:r>
                      <a:r>
                        <a:rPr lang="es-MX" sz="1800" spc="-35">
                          <a:solidFill>
                            <a:schemeClr val="tx1"/>
                          </a:solidFill>
                          <a:latin typeface="+mn-lt"/>
                          <a:cs typeface="Calibri"/>
                        </a:rPr>
                        <a:t> </a:t>
                      </a:r>
                      <a:r>
                        <a:rPr lang="es-MX" sz="1800" spc="-10">
                          <a:solidFill>
                            <a:schemeClr val="tx1"/>
                          </a:solidFill>
                          <a:latin typeface="+mn-lt"/>
                          <a:cs typeface="Calibri"/>
                        </a:rPr>
                        <a:t>comunicación. </a:t>
                      </a:r>
                      <a:endParaRPr lang="es-MX" sz="1800">
                        <a:solidFill>
                          <a:schemeClr val="tx1"/>
                        </a:solidFill>
                        <a:latin typeface="+mn-lt"/>
                        <a:cs typeface="Calibri"/>
                      </a:endParaRPr>
                    </a:p>
                  </a:txBody>
                  <a:tcPr/>
                </a:tc>
                <a:extLst>
                  <a:ext uri="{0D108BD9-81ED-4DB2-BD59-A6C34878D82A}">
                    <a16:rowId xmlns:a16="http://schemas.microsoft.com/office/drawing/2014/main" val="1637615366"/>
                  </a:ext>
                </a:extLst>
              </a:tr>
            </a:tbl>
          </a:graphicData>
        </a:graphic>
      </p:graphicFrame>
    </p:spTree>
    <p:extLst>
      <p:ext uri="{BB962C8B-B14F-4D97-AF65-F5344CB8AC3E}">
        <p14:creationId xmlns:p14="http://schemas.microsoft.com/office/powerpoint/2010/main" val="33441803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723900" y="4876800"/>
            <a:ext cx="8153400" cy="1384995"/>
          </a:xfrm>
          <a:prstGeom prst="rect">
            <a:avLst/>
          </a:prstGeom>
        </p:spPr>
        <p:txBody>
          <a:bodyPr wrap="square">
            <a:spAutoFit/>
          </a:bodyPr>
          <a:lstStyle/>
          <a:p>
            <a:r>
              <a:rPr lang="es-PE" sz="2800">
                <a:hlinkClick r:id="rId2"/>
              </a:rPr>
              <a:t>https://padlet.com/maratonagebre2024/mi-padlet-fastuoso-awqefxz5zipodwos</a:t>
            </a:r>
            <a:endParaRPr lang="es-PE" sz="2800"/>
          </a:p>
          <a:p>
            <a:endParaRPr lang="es-PE" sz="2800"/>
          </a:p>
        </p:txBody>
      </p:sp>
      <p:sp>
        <p:nvSpPr>
          <p:cNvPr id="7" name="Rectángulo 6"/>
          <p:cNvSpPr/>
          <p:nvPr/>
        </p:nvSpPr>
        <p:spPr>
          <a:xfrm>
            <a:off x="990600" y="1676400"/>
            <a:ext cx="4343400" cy="873632"/>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3200" b="1">
                <a:solidFill>
                  <a:schemeClr val="tx2">
                    <a:lumMod val="60000"/>
                    <a:lumOff val="40000"/>
                  </a:schemeClr>
                </a:solidFill>
              </a:rPr>
              <a:t>NUESTROS COMPROMISOS</a:t>
            </a:r>
            <a:endParaRPr lang="es-PE" sz="3200" b="1">
              <a:solidFill>
                <a:schemeClr val="tx2">
                  <a:lumMod val="60000"/>
                  <a:lumOff val="40000"/>
                </a:schemeClr>
              </a:solidFill>
            </a:endParaRPr>
          </a:p>
        </p:txBody>
      </p:sp>
      <p:pic>
        <p:nvPicPr>
          <p:cNvPr id="8" name="Imagen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31072"/>
            <a:ext cx="6705600" cy="654728"/>
          </a:xfrm>
          <a:prstGeom prst="rect">
            <a:avLst/>
          </a:prstGeom>
        </p:spPr>
      </p:pic>
      <p:pic>
        <p:nvPicPr>
          <p:cNvPr id="2" name="Imagen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96050" y="1332166"/>
            <a:ext cx="4762500" cy="238125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191000" y="2743200"/>
            <a:ext cx="3048000" cy="689932"/>
          </a:xfrm>
          <a:prstGeom prst="rect">
            <a:avLst/>
          </a:prstGeom>
        </p:spPr>
        <p:txBody>
          <a:bodyPr vert="horz" wrap="square" lIns="0" tIns="12700" rIns="0" bIns="0" rtlCol="0">
            <a:spAutoFit/>
          </a:bodyPr>
          <a:lstStyle/>
          <a:p>
            <a:pPr marL="12700">
              <a:lnSpc>
                <a:spcPct val="100000"/>
              </a:lnSpc>
              <a:spcBef>
                <a:spcPts val="100"/>
              </a:spcBef>
            </a:pPr>
            <a:r>
              <a:rPr sz="4400" spc="-10">
                <a:solidFill>
                  <a:srgbClr val="FF0000"/>
                </a:solidFill>
                <a:latin typeface="Verdana"/>
                <a:cs typeface="Verdana"/>
              </a:rPr>
              <a:t>Gracias</a:t>
            </a:r>
            <a:endParaRPr sz="4400">
              <a:solidFill>
                <a:srgbClr val="FF0000"/>
              </a:solidFill>
              <a:latin typeface="Verdana"/>
              <a:cs typeface="Verdana"/>
            </a:endParaRPr>
          </a:p>
        </p:txBody>
      </p:sp>
      <p:pic>
        <p:nvPicPr>
          <p:cNvPr id="3" name="Imagen 2"/>
          <p:cNvPicPr>
            <a:picLocks noChangeAspect="1"/>
          </p:cNvPicPr>
          <p:nvPr/>
        </p:nvPicPr>
        <p:blipFill>
          <a:blip r:embed="rId2"/>
          <a:stretch>
            <a:fillRect/>
          </a:stretch>
        </p:blipFill>
        <p:spPr>
          <a:xfrm>
            <a:off x="304800" y="228600"/>
            <a:ext cx="5257800" cy="609600"/>
          </a:xfrm>
          <a:prstGeom prst="rect">
            <a:avLst/>
          </a:prstGeom>
        </p:spPr>
      </p:pic>
      <p:sp>
        <p:nvSpPr>
          <p:cNvPr id="4" name="CuadroTexto 3"/>
          <p:cNvSpPr txBox="1"/>
          <p:nvPr/>
        </p:nvSpPr>
        <p:spPr>
          <a:xfrm>
            <a:off x="1828800" y="3657600"/>
            <a:ext cx="8610600" cy="2246769"/>
          </a:xfrm>
          <a:prstGeom prst="rect">
            <a:avLst/>
          </a:prstGeom>
          <a:noFill/>
        </p:spPr>
        <p:txBody>
          <a:bodyPr wrap="square" lIns="91440" tIns="45720" rIns="91440" bIns="45720" rtlCol="0" anchor="t">
            <a:spAutoFit/>
          </a:bodyPr>
          <a:lstStyle/>
          <a:p>
            <a:r>
              <a:rPr lang="es-MX" sz="2800" b="1"/>
              <a:t>Agradeceremos resolver la encuesta y al final podrá descargar los materiales de esta asistencia técnica.</a:t>
            </a:r>
          </a:p>
          <a:p>
            <a:pPr algn="l"/>
            <a:r>
              <a:rPr lang="es" sz="2800">
                <a:hlinkClick r:id="rId3"/>
              </a:rPr>
              <a:t>https://forms.gle/yPUPrLTa1nS8UWuC7</a:t>
            </a:r>
            <a:endParaRPr lang="es-MX"/>
          </a:p>
          <a:p>
            <a:endParaRPr lang="es-MX" sz="2800" b="1"/>
          </a:p>
        </p:txBody>
      </p:sp>
    </p:spTree>
    <p:extLst>
      <p:ext uri="{BB962C8B-B14F-4D97-AF65-F5344CB8AC3E}">
        <p14:creationId xmlns:p14="http://schemas.microsoft.com/office/powerpoint/2010/main" val="15315390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267568" y="1566494"/>
            <a:ext cx="1247775" cy="949960"/>
          </a:xfrm>
          <a:prstGeom prst="rect">
            <a:avLst/>
          </a:prstGeom>
        </p:spPr>
        <p:txBody>
          <a:bodyPr vert="horz" wrap="square" lIns="0" tIns="12700" rIns="0" bIns="0" rtlCol="0">
            <a:spAutoFit/>
          </a:bodyPr>
          <a:lstStyle/>
          <a:p>
            <a:pPr marL="32384">
              <a:lnSpc>
                <a:spcPct val="100000"/>
              </a:lnSpc>
              <a:spcBef>
                <a:spcPts val="100"/>
              </a:spcBef>
            </a:pPr>
            <a:r>
              <a:rPr sz="3600" b="1" spc="-10">
                <a:solidFill>
                  <a:srgbClr val="404040"/>
                </a:solidFill>
                <a:latin typeface="Calibri"/>
                <a:cs typeface="Calibri"/>
              </a:rPr>
              <a:t>Logro:</a:t>
            </a:r>
            <a:endParaRPr sz="3600">
              <a:latin typeface="Calibri"/>
              <a:cs typeface="Calibri"/>
            </a:endParaRPr>
          </a:p>
          <a:p>
            <a:pPr marL="12700">
              <a:lnSpc>
                <a:spcPct val="100000"/>
              </a:lnSpc>
              <a:spcBef>
                <a:spcPts val="75"/>
              </a:spcBef>
            </a:pPr>
            <a:r>
              <a:rPr sz="2400" b="1" spc="-10">
                <a:solidFill>
                  <a:srgbClr val="404040"/>
                </a:solidFill>
                <a:latin typeface="Calibri"/>
                <a:cs typeface="Calibri"/>
              </a:rPr>
              <a:t>propósito</a:t>
            </a:r>
            <a:endParaRPr sz="2400">
              <a:latin typeface="Calibri"/>
              <a:cs typeface="Calibri"/>
            </a:endParaRPr>
          </a:p>
        </p:txBody>
      </p:sp>
      <p:sp>
        <p:nvSpPr>
          <p:cNvPr id="12" name="object 12"/>
          <p:cNvSpPr txBox="1"/>
          <p:nvPr/>
        </p:nvSpPr>
        <p:spPr>
          <a:xfrm>
            <a:off x="5434776" y="1095359"/>
            <a:ext cx="1629607" cy="659155"/>
          </a:xfrm>
          <a:prstGeom prst="rect">
            <a:avLst/>
          </a:prstGeom>
        </p:spPr>
        <p:txBody>
          <a:bodyPr vert="horz" wrap="square" lIns="0" tIns="12700" rIns="0" bIns="0" rtlCol="0">
            <a:spAutoFit/>
          </a:bodyPr>
          <a:lstStyle/>
          <a:p>
            <a:pPr marL="12700" marR="5080">
              <a:lnSpc>
                <a:spcPct val="100000"/>
              </a:lnSpc>
              <a:spcBef>
                <a:spcPts val="100"/>
              </a:spcBef>
            </a:pPr>
            <a:r>
              <a:rPr sz="1400" b="1" spc="-10" err="1">
                <a:solidFill>
                  <a:srgbClr val="243D7A"/>
                </a:solidFill>
                <a:latin typeface="Calibri"/>
                <a:cs typeface="Calibri"/>
              </a:rPr>
              <a:t>Característica</a:t>
            </a:r>
            <a:r>
              <a:rPr lang="es-MX" sz="1400" b="1" spc="-10">
                <a:solidFill>
                  <a:srgbClr val="243D7A"/>
                </a:solidFill>
                <a:latin typeface="Calibri"/>
                <a:cs typeface="Calibri"/>
              </a:rPr>
              <a:t>s</a:t>
            </a:r>
            <a:r>
              <a:rPr sz="1400" b="1" spc="-25">
                <a:solidFill>
                  <a:srgbClr val="243D7A"/>
                </a:solidFill>
                <a:latin typeface="Calibri"/>
                <a:cs typeface="Calibri"/>
              </a:rPr>
              <a:t> </a:t>
            </a:r>
            <a:r>
              <a:rPr sz="1400" b="1">
                <a:solidFill>
                  <a:srgbClr val="243D7A"/>
                </a:solidFill>
                <a:latin typeface="Calibri"/>
                <a:cs typeface="Calibri"/>
              </a:rPr>
              <a:t>de</a:t>
            </a:r>
            <a:r>
              <a:rPr sz="1400" b="1" spc="15">
                <a:solidFill>
                  <a:srgbClr val="243D7A"/>
                </a:solidFill>
                <a:latin typeface="Calibri"/>
                <a:cs typeface="Calibri"/>
              </a:rPr>
              <a:t> </a:t>
            </a:r>
            <a:r>
              <a:rPr lang="es-MX" sz="1400" b="1" spc="-25">
                <a:solidFill>
                  <a:srgbClr val="243D7A"/>
                </a:solidFill>
                <a:latin typeface="Calibri"/>
                <a:cs typeface="Calibri"/>
              </a:rPr>
              <a:t>los textos de Matemática y Comunicación </a:t>
            </a:r>
            <a:endParaRPr sz="1400">
              <a:latin typeface="Calibri"/>
              <a:cs typeface="Calibri"/>
            </a:endParaRPr>
          </a:p>
        </p:txBody>
      </p:sp>
      <p:pic>
        <p:nvPicPr>
          <p:cNvPr id="18" name="object 18"/>
          <p:cNvPicPr/>
          <p:nvPr/>
        </p:nvPicPr>
        <p:blipFill>
          <a:blip r:embed="rId2" cstate="print"/>
          <a:stretch>
            <a:fillRect/>
          </a:stretch>
        </p:blipFill>
        <p:spPr>
          <a:xfrm>
            <a:off x="5595365" y="4666616"/>
            <a:ext cx="731520" cy="623316"/>
          </a:xfrm>
          <a:prstGeom prst="rect">
            <a:avLst/>
          </a:prstGeom>
        </p:spPr>
      </p:pic>
      <p:sp>
        <p:nvSpPr>
          <p:cNvPr id="26" name="object 26"/>
          <p:cNvSpPr txBox="1"/>
          <p:nvPr/>
        </p:nvSpPr>
        <p:spPr>
          <a:xfrm>
            <a:off x="7543800" y="2057400"/>
            <a:ext cx="1752600" cy="659155"/>
          </a:xfrm>
          <a:prstGeom prst="rect">
            <a:avLst/>
          </a:prstGeom>
        </p:spPr>
        <p:txBody>
          <a:bodyPr vert="horz" wrap="square" lIns="0" tIns="12700" rIns="0" bIns="0" rtlCol="0">
            <a:spAutoFit/>
          </a:bodyPr>
          <a:lstStyle/>
          <a:p>
            <a:pPr marL="12700">
              <a:lnSpc>
                <a:spcPct val="100000"/>
              </a:lnSpc>
              <a:spcBef>
                <a:spcPts val="100"/>
              </a:spcBef>
            </a:pPr>
            <a:r>
              <a:rPr lang="es-MX" sz="1400" b="1" spc="-10">
                <a:solidFill>
                  <a:srgbClr val="243D7A"/>
                </a:solidFill>
                <a:latin typeface="Calibri"/>
                <a:cs typeface="Calibri"/>
              </a:rPr>
              <a:t>Cronograma  del Compromiso de desempeño en SIMON </a:t>
            </a:r>
            <a:endParaRPr sz="1400">
              <a:latin typeface="Calibri"/>
              <a:cs typeface="Calibri"/>
            </a:endParaRPr>
          </a:p>
        </p:txBody>
      </p:sp>
      <p:sp>
        <p:nvSpPr>
          <p:cNvPr id="32" name="object 32"/>
          <p:cNvSpPr txBox="1"/>
          <p:nvPr/>
        </p:nvSpPr>
        <p:spPr>
          <a:xfrm>
            <a:off x="5692783" y="5289932"/>
            <a:ext cx="1371600" cy="443711"/>
          </a:xfrm>
          <a:prstGeom prst="rect">
            <a:avLst/>
          </a:prstGeom>
        </p:spPr>
        <p:txBody>
          <a:bodyPr vert="horz" wrap="square" lIns="0" tIns="12700" rIns="0" bIns="0" rtlCol="0">
            <a:spAutoFit/>
          </a:bodyPr>
          <a:lstStyle/>
          <a:p>
            <a:pPr marL="12700" marR="5080">
              <a:lnSpc>
                <a:spcPct val="100000"/>
              </a:lnSpc>
              <a:spcBef>
                <a:spcPts val="100"/>
              </a:spcBef>
            </a:pPr>
            <a:r>
              <a:rPr lang="es-MX" sz="1400" b="1" spc="-10">
                <a:solidFill>
                  <a:srgbClr val="243D7A"/>
                </a:solidFill>
                <a:latin typeface="Calibri"/>
                <a:cs typeface="Calibri"/>
              </a:rPr>
              <a:t>Normativas del uso del texto </a:t>
            </a:r>
            <a:endParaRPr sz="1400">
              <a:latin typeface="Calibri"/>
              <a:cs typeface="Calibri"/>
            </a:endParaRPr>
          </a:p>
        </p:txBody>
      </p:sp>
      <p:sp>
        <p:nvSpPr>
          <p:cNvPr id="33" name="CuadroTexto 32"/>
          <p:cNvSpPr txBox="1"/>
          <p:nvPr/>
        </p:nvSpPr>
        <p:spPr>
          <a:xfrm>
            <a:off x="914400" y="2921507"/>
            <a:ext cx="1600200" cy="738664"/>
          </a:xfrm>
          <a:prstGeom prst="rect">
            <a:avLst/>
          </a:prstGeom>
          <a:noFill/>
        </p:spPr>
        <p:txBody>
          <a:bodyPr wrap="square" rtlCol="0">
            <a:spAutoFit/>
          </a:bodyPr>
          <a:lstStyle/>
          <a:p>
            <a:r>
              <a:rPr lang="es-MX" sz="1400" b="1">
                <a:latin typeface="+mn-lt"/>
              </a:rPr>
              <a:t>Diálogo reflexivo con los participantes </a:t>
            </a:r>
            <a:endParaRPr lang="es-PE" sz="1400" b="1">
              <a:latin typeface="+mn-lt"/>
            </a:endParaRPr>
          </a:p>
        </p:txBody>
      </p:sp>
      <p:pic>
        <p:nvPicPr>
          <p:cNvPr id="34" name="Imagen 33"/>
          <p:cNvPicPr>
            <a:picLocks noChangeAspect="1"/>
          </p:cNvPicPr>
          <p:nvPr/>
        </p:nvPicPr>
        <p:blipFill>
          <a:blip r:embed="rId3"/>
          <a:stretch>
            <a:fillRect/>
          </a:stretch>
        </p:blipFill>
        <p:spPr>
          <a:xfrm>
            <a:off x="152400" y="111602"/>
            <a:ext cx="6913463" cy="688908"/>
          </a:xfrm>
          <a:prstGeom prst="rect">
            <a:avLst/>
          </a:prstGeom>
        </p:spPr>
      </p:pic>
      <p:sp>
        <p:nvSpPr>
          <p:cNvPr id="35" name="CuadroTexto 34"/>
          <p:cNvSpPr txBox="1"/>
          <p:nvPr/>
        </p:nvSpPr>
        <p:spPr>
          <a:xfrm>
            <a:off x="2770931" y="2523852"/>
            <a:ext cx="1676400" cy="523220"/>
          </a:xfrm>
          <a:prstGeom prst="rect">
            <a:avLst/>
          </a:prstGeom>
          <a:noFill/>
        </p:spPr>
        <p:txBody>
          <a:bodyPr wrap="square" rtlCol="0">
            <a:spAutoFit/>
          </a:bodyPr>
          <a:lstStyle/>
          <a:p>
            <a:r>
              <a:rPr lang="es-MX" sz="1400" b="1"/>
              <a:t>Instrumentos de gestión </a:t>
            </a:r>
            <a:endParaRPr lang="es-PE" sz="1400" b="1"/>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5"/>
          <p:cNvSpPr/>
          <p:nvPr/>
        </p:nvSpPr>
        <p:spPr>
          <a:xfrm>
            <a:off x="0" y="6217967"/>
            <a:ext cx="12192000" cy="639600"/>
          </a:xfrm>
          <a:prstGeom prst="rect">
            <a:avLst/>
          </a:prstGeom>
          <a:solidFill>
            <a:srgbClr val="ED2E45"/>
          </a:solidFill>
          <a:ln>
            <a:noFill/>
          </a:ln>
        </p:spPr>
        <p:txBody>
          <a:bodyPr spcFirstLastPara="1" wrap="square" lIns="121900" tIns="121900" rIns="121900" bIns="121900" anchor="ctr" anchorCtr="0">
            <a:noAutofit/>
          </a:bodyPr>
          <a:lstStyle/>
          <a:p>
            <a:pPr algn="ctr" rtl="0"/>
            <a:endParaRPr/>
          </a:p>
        </p:txBody>
      </p:sp>
      <p:sp>
        <p:nvSpPr>
          <p:cNvPr id="79" name="Google Shape;79;p15"/>
          <p:cNvSpPr/>
          <p:nvPr/>
        </p:nvSpPr>
        <p:spPr>
          <a:xfrm rot="10800000">
            <a:off x="0" y="-200"/>
            <a:ext cx="12192000" cy="686000"/>
          </a:xfrm>
          <a:prstGeom prst="round2SameRect">
            <a:avLst>
              <a:gd name="adj1" fmla="val 16667"/>
              <a:gd name="adj2" fmla="val 0"/>
            </a:avLst>
          </a:prstGeom>
          <a:solidFill>
            <a:srgbClr val="FFFFFF"/>
          </a:solidFill>
          <a:ln>
            <a:noFill/>
          </a:ln>
        </p:spPr>
        <p:txBody>
          <a:bodyPr spcFirstLastPara="1" wrap="square" lIns="91433" tIns="45700" rIns="91433" bIns="45700" anchor="ctr" anchorCtr="0">
            <a:noAutofit/>
          </a:bodyPr>
          <a:lstStyle/>
          <a:p>
            <a:pPr algn="ctr" rtl="0">
              <a:buClr>
                <a:srgbClr val="000000"/>
              </a:buClr>
              <a:buSzPts val="1350"/>
            </a:pPr>
            <a:endParaRPr>
              <a:solidFill>
                <a:srgbClr val="FFFFFF"/>
              </a:solidFill>
              <a:latin typeface="Arial"/>
              <a:ea typeface="Arial"/>
              <a:cs typeface="Arial"/>
              <a:sym typeface="Arial"/>
            </a:endParaRPr>
          </a:p>
        </p:txBody>
      </p:sp>
      <p:pic>
        <p:nvPicPr>
          <p:cNvPr id="10" name="Imagen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087" y="130028"/>
            <a:ext cx="4262749" cy="425545"/>
          </a:xfrm>
          <a:prstGeom prst="rect">
            <a:avLst/>
          </a:prstGeom>
        </p:spPr>
      </p:pic>
      <p:sp>
        <p:nvSpPr>
          <p:cNvPr id="11" name="object 3"/>
          <p:cNvSpPr/>
          <p:nvPr/>
        </p:nvSpPr>
        <p:spPr>
          <a:xfrm>
            <a:off x="3601132" y="1361906"/>
            <a:ext cx="5542868" cy="1381293"/>
          </a:xfrm>
          <a:custGeom>
            <a:avLst/>
            <a:gdLst/>
            <a:ahLst/>
            <a:cxnLst/>
            <a:rect l="l" t="t" r="r" b="b"/>
            <a:pathLst>
              <a:path w="3999229" h="739139">
                <a:moveTo>
                  <a:pt x="3998976" y="0"/>
                </a:moveTo>
                <a:lnTo>
                  <a:pt x="0" y="0"/>
                </a:lnTo>
                <a:lnTo>
                  <a:pt x="0" y="739139"/>
                </a:lnTo>
                <a:lnTo>
                  <a:pt x="3998976" y="739139"/>
                </a:lnTo>
                <a:lnTo>
                  <a:pt x="3998976" y="0"/>
                </a:lnTo>
                <a:close/>
              </a:path>
            </a:pathLst>
          </a:custGeom>
          <a:solidFill>
            <a:srgbClr val="C00000"/>
          </a:solidFill>
        </p:spPr>
        <p:txBody>
          <a:bodyPr wrap="square" lIns="0" tIns="0" rIns="0" bIns="0" rtlCol="0"/>
          <a:lstStyle/>
          <a:p>
            <a:pPr marL="2540" algn="ctr">
              <a:spcBef>
                <a:spcPts val="140"/>
              </a:spcBef>
            </a:pPr>
            <a:r>
              <a:rPr lang="es-PE" sz="4267" spc="-200">
                <a:solidFill>
                  <a:srgbClr val="FFFFFF"/>
                </a:solidFill>
                <a:latin typeface="Arial Black" panose="020B0A04020102020204" pitchFamily="34" charset="0"/>
                <a:cs typeface="Lucida Sans Unicode" panose="020B0602030504020204" pitchFamily="34" charset="0"/>
              </a:rPr>
              <a:t>Desde</a:t>
            </a:r>
            <a:r>
              <a:rPr lang="es-PE" sz="4267" spc="-487">
                <a:solidFill>
                  <a:srgbClr val="FFFFFF"/>
                </a:solidFill>
                <a:latin typeface="Arial Black" panose="020B0A04020102020204" pitchFamily="34" charset="0"/>
                <a:cs typeface="Lucida Sans Unicode" panose="020B0602030504020204" pitchFamily="34" charset="0"/>
              </a:rPr>
              <a:t> </a:t>
            </a:r>
            <a:r>
              <a:rPr lang="es-PE" sz="4267" spc="-80">
                <a:solidFill>
                  <a:srgbClr val="FFFFFF"/>
                </a:solidFill>
                <a:latin typeface="Arial Black" panose="020B0A04020102020204" pitchFamily="34" charset="0"/>
                <a:cs typeface="Lucida Sans Unicode" panose="020B0602030504020204" pitchFamily="34" charset="0"/>
              </a:rPr>
              <a:t>el</a:t>
            </a:r>
            <a:r>
              <a:rPr lang="es-PE" sz="4267" spc="-480">
                <a:solidFill>
                  <a:srgbClr val="FFFFFF"/>
                </a:solidFill>
                <a:latin typeface="Arial Black" panose="020B0A04020102020204" pitchFamily="34" charset="0"/>
                <a:cs typeface="Lucida Sans Unicode" panose="020B0602030504020204" pitchFamily="34" charset="0"/>
              </a:rPr>
              <a:t> </a:t>
            </a:r>
            <a:r>
              <a:rPr lang="es-PE" sz="4267" spc="-27">
                <a:solidFill>
                  <a:srgbClr val="FFFFFF"/>
                </a:solidFill>
                <a:latin typeface="Arial Black" panose="020B0A04020102020204" pitchFamily="34" charset="0"/>
                <a:cs typeface="Lucida Sans Unicode" panose="020B0602030504020204" pitchFamily="34" charset="0"/>
              </a:rPr>
              <a:t>rol directivo :</a:t>
            </a:r>
            <a:endParaRPr lang="es-PE" sz="4267">
              <a:latin typeface="Arial Black" panose="020B0A04020102020204" pitchFamily="34" charset="0"/>
              <a:cs typeface="Lucida Sans Unicode" panose="020B0602030504020204" pitchFamily="34" charset="0"/>
            </a:endParaRPr>
          </a:p>
        </p:txBody>
      </p:sp>
      <p:sp>
        <p:nvSpPr>
          <p:cNvPr id="12" name="object 4"/>
          <p:cNvSpPr txBox="1"/>
          <p:nvPr/>
        </p:nvSpPr>
        <p:spPr>
          <a:xfrm>
            <a:off x="287743" y="2804841"/>
            <a:ext cx="11616513" cy="4273157"/>
          </a:xfrm>
          <a:prstGeom prst="rect">
            <a:avLst/>
          </a:prstGeom>
        </p:spPr>
        <p:txBody>
          <a:bodyPr vert="horz" wrap="square" lIns="0" tIns="17780" rIns="0" bIns="0" rtlCol="0">
            <a:spAutoFit/>
          </a:bodyPr>
          <a:lstStyle/>
          <a:p>
            <a:pPr marL="16086" marR="6773" algn="ctr">
              <a:spcBef>
                <a:spcPts val="4480"/>
              </a:spcBef>
            </a:pPr>
            <a:r>
              <a:rPr sz="4267" spc="-140">
                <a:solidFill>
                  <a:srgbClr val="081F5F"/>
                </a:solidFill>
                <a:latin typeface="Arial" panose="020B0604020202020204" pitchFamily="34" charset="0"/>
                <a:cs typeface="Arial" panose="020B0604020202020204" pitchFamily="34" charset="0"/>
              </a:rPr>
              <a:t>¿</a:t>
            </a:r>
            <a:r>
              <a:rPr lang="es-MX" sz="4267" spc="-140">
                <a:solidFill>
                  <a:srgbClr val="081F5F"/>
                </a:solidFill>
                <a:latin typeface="Arial" panose="020B0604020202020204" pitchFamily="34" charset="0"/>
                <a:cs typeface="Arial" panose="020B0604020202020204" pitchFamily="34" charset="0"/>
              </a:rPr>
              <a:t>Qué obstáculos tenemos para disminuir las brechas de aprendizaje</a:t>
            </a:r>
            <a:r>
              <a:rPr sz="4267" spc="-13">
                <a:solidFill>
                  <a:srgbClr val="081F5F"/>
                </a:solidFill>
                <a:latin typeface="Arial" panose="020B0604020202020204" pitchFamily="34" charset="0"/>
                <a:cs typeface="Arial" panose="020B0604020202020204" pitchFamily="34" charset="0"/>
              </a:rPr>
              <a:t>?</a:t>
            </a:r>
            <a:endParaRPr lang="es-MX" sz="4267" spc="-13">
              <a:solidFill>
                <a:srgbClr val="081F5F"/>
              </a:solidFill>
              <a:latin typeface="Arial" panose="020B0604020202020204" pitchFamily="34" charset="0"/>
              <a:cs typeface="Arial" panose="020B0604020202020204" pitchFamily="34" charset="0"/>
            </a:endParaRPr>
          </a:p>
          <a:p>
            <a:pPr marL="16086" marR="6773" algn="ctr">
              <a:spcBef>
                <a:spcPts val="4480"/>
              </a:spcBef>
            </a:pPr>
            <a:r>
              <a:rPr lang="es-MX" sz="4267" spc="-13" err="1">
                <a:solidFill>
                  <a:srgbClr val="081F5F"/>
                </a:solidFill>
                <a:latin typeface="Arial" panose="020B0604020202020204" pitchFamily="34" charset="0"/>
                <a:cs typeface="Arial" panose="020B0604020202020204" pitchFamily="34" charset="0"/>
              </a:rPr>
              <a:t>Padlet</a:t>
            </a:r>
            <a:endParaRPr lang="es-MX" sz="4267" spc="-13">
              <a:solidFill>
                <a:srgbClr val="081F5F"/>
              </a:solidFill>
              <a:latin typeface="Arial" panose="020B0604020202020204" pitchFamily="34" charset="0"/>
              <a:cs typeface="Arial" panose="020B0604020202020204" pitchFamily="34" charset="0"/>
            </a:endParaRPr>
          </a:p>
          <a:p>
            <a:pPr marL="16086" marR="6773" algn="ctr">
              <a:spcBef>
                <a:spcPts val="4480"/>
              </a:spcBef>
            </a:pPr>
            <a:r>
              <a:rPr lang="es-PE">
                <a:latin typeface="Arial" panose="020B0604020202020204" pitchFamily="34" charset="0"/>
                <a:cs typeface="Arial" panose="020B0604020202020204" pitchFamily="34" charset="0"/>
                <a:hlinkClick r:id="rId4"/>
              </a:rPr>
              <a:t>https://padlet.com/maratonagebre2024/mi-padlet-destacado-pxad87wxy6tp4ilw</a:t>
            </a:r>
            <a:endParaRPr lang="es-PE">
              <a:latin typeface="Arial" panose="020B0604020202020204" pitchFamily="34" charset="0"/>
              <a:cs typeface="Arial" panose="020B0604020202020204" pitchFamily="34" charset="0"/>
            </a:endParaRPr>
          </a:p>
          <a:p>
            <a:pPr marL="16086" marR="6773" algn="ctr">
              <a:spcBef>
                <a:spcPts val="4480"/>
              </a:spcBef>
            </a:pPr>
            <a:endParaRPr>
              <a:latin typeface="Arial" panose="020B0604020202020204" pitchFamily="34" charset="0"/>
              <a:cs typeface="Arial" panose="020B0604020202020204" pitchFamily="34" charset="0"/>
            </a:endParaRPr>
          </a:p>
        </p:txBody>
      </p:sp>
      <p:pic>
        <p:nvPicPr>
          <p:cNvPr id="13" name="object 5"/>
          <p:cNvPicPr/>
          <p:nvPr/>
        </p:nvPicPr>
        <p:blipFill>
          <a:blip r:embed="rId5" cstate="print"/>
          <a:stretch>
            <a:fillRect/>
          </a:stretch>
        </p:blipFill>
        <p:spPr>
          <a:xfrm>
            <a:off x="2300461" y="1221568"/>
            <a:ext cx="1603248" cy="1603248"/>
          </a:xfrm>
          <a:prstGeom prst="rect">
            <a:avLst/>
          </a:prstGeom>
        </p:spPr>
      </p:pic>
    </p:spTree>
    <p:extLst>
      <p:ext uri="{BB962C8B-B14F-4D97-AF65-F5344CB8AC3E}">
        <p14:creationId xmlns:p14="http://schemas.microsoft.com/office/powerpoint/2010/main" val="18462246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a:stretch>
            <a:fillRect/>
          </a:stretch>
        </p:blipFill>
        <p:spPr>
          <a:xfrm>
            <a:off x="48827" y="152400"/>
            <a:ext cx="12039600" cy="6781800"/>
          </a:xfrm>
          <a:prstGeom prst="rect">
            <a:avLst/>
          </a:prstGeom>
        </p:spPr>
      </p:pic>
      <p:sp>
        <p:nvSpPr>
          <p:cNvPr id="7" name="CuadroTexto 6"/>
          <p:cNvSpPr txBox="1"/>
          <p:nvPr/>
        </p:nvSpPr>
        <p:spPr>
          <a:xfrm>
            <a:off x="152400" y="2743200"/>
            <a:ext cx="5181600" cy="1371600"/>
          </a:xfrm>
          <a:prstGeom prst="rect">
            <a:avLst/>
          </a:prstGeom>
          <a:noFill/>
          <a:ln w="57150">
            <a:solidFill>
              <a:srgbClr val="FF0000"/>
            </a:solidFill>
          </a:ln>
        </p:spPr>
        <p:txBody>
          <a:bodyPr wrap="square" rtlCol="0">
            <a:spAutoFit/>
          </a:bodyPr>
          <a:lstStyle/>
          <a:p>
            <a:endParaRPr lang="es-PE"/>
          </a:p>
        </p:txBody>
      </p:sp>
      <p:sp>
        <p:nvSpPr>
          <p:cNvPr id="2" name="Explosión 1 1"/>
          <p:cNvSpPr/>
          <p:nvPr/>
        </p:nvSpPr>
        <p:spPr>
          <a:xfrm rot="20995641">
            <a:off x="9010774" y="4113785"/>
            <a:ext cx="2793874" cy="2171363"/>
          </a:xfrm>
          <a:prstGeom prst="irregularSeal1">
            <a:avLst/>
          </a:prstGeom>
          <a:solidFill>
            <a:schemeClr val="bg1">
              <a:lumMod val="9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a:t>r</a:t>
            </a:r>
            <a:r>
              <a:rPr lang="es-MX" sz="1400">
                <a:solidFill>
                  <a:schemeClr val="tx1"/>
                </a:solidFill>
              </a:rPr>
              <a:t>Recordemos: formular los objetivos y metas</a:t>
            </a:r>
            <a:endParaRPr lang="es-PE" sz="1400"/>
          </a:p>
        </p:txBody>
      </p:sp>
      <p:sp>
        <p:nvSpPr>
          <p:cNvPr id="3" name="Explosión 1 2"/>
          <p:cNvSpPr/>
          <p:nvPr/>
        </p:nvSpPr>
        <p:spPr>
          <a:xfrm rot="21120980">
            <a:off x="6417640" y="4113624"/>
            <a:ext cx="2209800" cy="2376103"/>
          </a:xfrm>
          <a:prstGeom prst="irregularSeal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200"/>
              <a:t>r</a:t>
            </a:r>
            <a:r>
              <a:rPr lang="es-MX" sz="1200">
                <a:solidFill>
                  <a:schemeClr val="tx1"/>
                </a:solidFill>
              </a:rPr>
              <a:t>Recordemos consolidar los resultados del diagnóstico , realizar el FODA </a:t>
            </a:r>
            <a:endParaRPr lang="es-PE" sz="1200"/>
          </a:p>
        </p:txBody>
      </p:sp>
      <p:sp>
        <p:nvSpPr>
          <p:cNvPr id="4" name="Rectángulo redondeado 3"/>
          <p:cNvSpPr/>
          <p:nvPr/>
        </p:nvSpPr>
        <p:spPr>
          <a:xfrm>
            <a:off x="4724400" y="76200"/>
            <a:ext cx="4953000" cy="6096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a:solidFill>
                  <a:srgbClr val="FF0000"/>
                </a:solidFill>
              </a:rPr>
              <a:t>RECORDEMOS SOBRE LOS COMPROMISOS DE GESTIÓN ESCOLAR </a:t>
            </a:r>
            <a:r>
              <a:rPr lang="es-MX"/>
              <a:t>EM</a:t>
            </a:r>
            <a:endParaRPr lang="es-PE"/>
          </a:p>
        </p:txBody>
      </p:sp>
    </p:spTree>
    <p:extLst>
      <p:ext uri="{BB962C8B-B14F-4D97-AF65-F5344CB8AC3E}">
        <p14:creationId xmlns:p14="http://schemas.microsoft.com/office/powerpoint/2010/main" val="17122041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5"/>
          <p:cNvSpPr/>
          <p:nvPr/>
        </p:nvSpPr>
        <p:spPr>
          <a:xfrm>
            <a:off x="0" y="6217967"/>
            <a:ext cx="12192000" cy="639600"/>
          </a:xfrm>
          <a:prstGeom prst="rect">
            <a:avLst/>
          </a:prstGeom>
          <a:solidFill>
            <a:srgbClr val="ED2E45"/>
          </a:solidFill>
          <a:ln>
            <a:noFill/>
          </a:ln>
        </p:spPr>
        <p:txBody>
          <a:bodyPr spcFirstLastPara="1" wrap="square" lIns="121900" tIns="121900" rIns="121900" bIns="121900" anchor="ctr" anchorCtr="0">
            <a:noAutofit/>
          </a:bodyPr>
          <a:lstStyle/>
          <a:p>
            <a:pPr algn="ctr" rtl="0"/>
            <a:endParaRPr/>
          </a:p>
        </p:txBody>
      </p:sp>
      <p:sp>
        <p:nvSpPr>
          <p:cNvPr id="79" name="Google Shape;79;p15"/>
          <p:cNvSpPr/>
          <p:nvPr/>
        </p:nvSpPr>
        <p:spPr>
          <a:xfrm rot="10800000">
            <a:off x="0" y="-200"/>
            <a:ext cx="12192000" cy="686000"/>
          </a:xfrm>
          <a:prstGeom prst="round2SameRect">
            <a:avLst>
              <a:gd name="adj1" fmla="val 16667"/>
              <a:gd name="adj2" fmla="val 0"/>
            </a:avLst>
          </a:prstGeom>
          <a:solidFill>
            <a:srgbClr val="FFFFFF"/>
          </a:solidFill>
          <a:ln>
            <a:noFill/>
          </a:ln>
        </p:spPr>
        <p:txBody>
          <a:bodyPr spcFirstLastPara="1" wrap="square" lIns="91433" tIns="45700" rIns="91433" bIns="45700" anchor="ctr" anchorCtr="0">
            <a:noAutofit/>
          </a:bodyPr>
          <a:lstStyle/>
          <a:p>
            <a:pPr algn="ctr" rtl="0">
              <a:buClr>
                <a:srgbClr val="000000"/>
              </a:buClr>
              <a:buSzPts val="1350"/>
            </a:pPr>
            <a:endParaRPr>
              <a:solidFill>
                <a:srgbClr val="FFFFFF"/>
              </a:solidFill>
              <a:latin typeface="Arial"/>
              <a:ea typeface="Arial"/>
              <a:cs typeface="Arial"/>
              <a:sym typeface="Arial"/>
            </a:endParaRPr>
          </a:p>
        </p:txBody>
      </p:sp>
      <p:pic>
        <p:nvPicPr>
          <p:cNvPr id="10" name="Imagen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087" y="130028"/>
            <a:ext cx="4262749" cy="425545"/>
          </a:xfrm>
          <a:prstGeom prst="rect">
            <a:avLst/>
          </a:prstGeom>
        </p:spPr>
      </p:pic>
      <p:sp>
        <p:nvSpPr>
          <p:cNvPr id="12" name="object 4"/>
          <p:cNvSpPr txBox="1"/>
          <p:nvPr/>
        </p:nvSpPr>
        <p:spPr>
          <a:xfrm>
            <a:off x="381000" y="1066800"/>
            <a:ext cx="11616513" cy="1905715"/>
          </a:xfrm>
          <a:prstGeom prst="rect">
            <a:avLst/>
          </a:prstGeom>
        </p:spPr>
        <p:txBody>
          <a:bodyPr vert="horz" wrap="square" lIns="0" tIns="17780" rIns="0" bIns="0" rtlCol="0">
            <a:spAutoFit/>
          </a:bodyPr>
          <a:lstStyle/>
          <a:p>
            <a:pPr marL="16086" marR="6773" algn="ctr">
              <a:spcBef>
                <a:spcPts val="4480"/>
              </a:spcBef>
            </a:pPr>
            <a:r>
              <a:rPr sz="4267" spc="-140">
                <a:solidFill>
                  <a:srgbClr val="081F5F"/>
                </a:solidFill>
                <a:latin typeface="Arial" panose="020B0604020202020204" pitchFamily="34" charset="0"/>
                <a:cs typeface="Arial" panose="020B0604020202020204" pitchFamily="34" charset="0"/>
              </a:rPr>
              <a:t>¿</a:t>
            </a:r>
            <a:r>
              <a:rPr lang="es-ES" sz="4000" spc="-140">
                <a:solidFill>
                  <a:srgbClr val="002060"/>
                </a:solidFill>
                <a:latin typeface="Arial" panose="020B0604020202020204" pitchFamily="34" charset="0"/>
                <a:cs typeface="Arial" panose="020B0604020202020204" pitchFamily="34" charset="0"/>
              </a:rPr>
              <a:t>Cómo  el directivo debería promover el uso de los textos que el MINEDU ha </a:t>
            </a:r>
            <a:r>
              <a:rPr lang="es-ES" sz="4000" spc="-140">
                <a:solidFill>
                  <a:srgbClr val="081F5F"/>
                </a:solidFill>
                <a:latin typeface="Arial" panose="020B0604020202020204" pitchFamily="34" charset="0"/>
                <a:cs typeface="Arial" panose="020B0604020202020204" pitchFamily="34" charset="0"/>
              </a:rPr>
              <a:t>publicado para el trabajo con estudiantes</a:t>
            </a:r>
            <a:r>
              <a:rPr sz="4000" spc="-13">
                <a:solidFill>
                  <a:srgbClr val="081F5F"/>
                </a:solidFill>
                <a:latin typeface="Arial" panose="020B0604020202020204" pitchFamily="34" charset="0"/>
                <a:cs typeface="Arial" panose="020B0604020202020204" pitchFamily="34" charset="0"/>
              </a:rPr>
              <a:t>?</a:t>
            </a:r>
            <a:r>
              <a:rPr lang="es-MX" sz="4000" spc="-13">
                <a:solidFill>
                  <a:srgbClr val="081F5F"/>
                </a:solidFill>
                <a:latin typeface="Arial" panose="020B0604020202020204" pitchFamily="34" charset="0"/>
                <a:cs typeface="Arial" panose="020B0604020202020204" pitchFamily="34" charset="0"/>
              </a:rPr>
              <a:t>¿Cuál es la función del texto escolar? </a:t>
            </a:r>
            <a:endParaRPr sz="4000">
              <a:latin typeface="Arial" panose="020B0604020202020204" pitchFamily="34" charset="0"/>
              <a:cs typeface="Arial" panose="020B0604020202020204" pitchFamily="34" charset="0"/>
            </a:endParaRPr>
          </a:p>
        </p:txBody>
      </p:sp>
      <p:pic>
        <p:nvPicPr>
          <p:cNvPr id="13" name="object 5"/>
          <p:cNvPicPr/>
          <p:nvPr/>
        </p:nvPicPr>
        <p:blipFill>
          <a:blip r:embed="rId4" cstate="print"/>
          <a:stretch>
            <a:fillRect/>
          </a:stretch>
        </p:blipFill>
        <p:spPr>
          <a:xfrm>
            <a:off x="4953000" y="3505200"/>
            <a:ext cx="1603248" cy="1603248"/>
          </a:xfrm>
          <a:prstGeom prst="rect">
            <a:avLst/>
          </a:prstGeom>
        </p:spPr>
      </p:pic>
      <p:pic>
        <p:nvPicPr>
          <p:cNvPr id="2" name="Imagen 1"/>
          <p:cNvPicPr>
            <a:picLocks noChangeAspect="1"/>
          </p:cNvPicPr>
          <p:nvPr/>
        </p:nvPicPr>
        <p:blipFill>
          <a:blip r:embed="rId5"/>
          <a:stretch>
            <a:fillRect/>
          </a:stretch>
        </p:blipFill>
        <p:spPr>
          <a:xfrm>
            <a:off x="8077200" y="2972515"/>
            <a:ext cx="2419216" cy="2871504"/>
          </a:xfrm>
          <a:prstGeom prst="rect">
            <a:avLst/>
          </a:prstGeom>
        </p:spPr>
      </p:pic>
    </p:spTree>
    <p:extLst>
      <p:ext uri="{BB962C8B-B14F-4D97-AF65-F5344CB8AC3E}">
        <p14:creationId xmlns:p14="http://schemas.microsoft.com/office/powerpoint/2010/main" val="30050990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4294967295"/>
          </p:nvPr>
        </p:nvSpPr>
        <p:spPr>
          <a:xfrm>
            <a:off x="381000" y="284082"/>
            <a:ext cx="10162753" cy="1186899"/>
          </a:xfrm>
        </p:spPr>
        <p:txBody>
          <a:bodyPr>
            <a:normAutofit/>
          </a:bodyPr>
          <a:lstStyle/>
          <a:p>
            <a:endParaRPr lang="es-PE" sz="3600" b="1">
              <a:solidFill>
                <a:schemeClr val="tx1"/>
              </a:solidFill>
            </a:endParaRPr>
          </a:p>
          <a:p>
            <a:r>
              <a:rPr lang="es-PE" sz="3600" b="1">
                <a:solidFill>
                  <a:schemeClr val="bg1"/>
                </a:solidFill>
              </a:rPr>
              <a:t>Función de texto escolar</a:t>
            </a:r>
            <a:endParaRPr lang="es-PE" sz="3600">
              <a:solidFill>
                <a:schemeClr val="bg1"/>
              </a:solidFill>
            </a:endParaRPr>
          </a:p>
        </p:txBody>
      </p:sp>
      <p:pic>
        <p:nvPicPr>
          <p:cNvPr id="4" name="Marcador de contenido 3"/>
          <p:cNvPicPr>
            <a:picLocks noChangeAspect="1"/>
          </p:cNvPicPr>
          <p:nvPr/>
        </p:nvPicPr>
        <p:blipFill rotWithShape="1">
          <a:blip r:embed="rId2"/>
          <a:srcRect r="66512" b="48189"/>
          <a:stretch/>
        </p:blipFill>
        <p:spPr>
          <a:xfrm>
            <a:off x="241040" y="1470981"/>
            <a:ext cx="2088490" cy="214845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5" name="Marcador de contenido 3"/>
          <p:cNvPicPr>
            <a:picLocks noChangeAspect="1"/>
          </p:cNvPicPr>
          <p:nvPr/>
        </p:nvPicPr>
        <p:blipFill rotWithShape="1">
          <a:blip r:embed="rId2"/>
          <a:srcRect l="33276" r="33705" b="49349"/>
          <a:stretch/>
        </p:blipFill>
        <p:spPr>
          <a:xfrm>
            <a:off x="3339403" y="1609529"/>
            <a:ext cx="1992725" cy="214845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 name="Marcador de contenido 3"/>
          <p:cNvPicPr>
            <a:picLocks noChangeAspect="1"/>
          </p:cNvPicPr>
          <p:nvPr/>
        </p:nvPicPr>
        <p:blipFill rotWithShape="1">
          <a:blip r:embed="rId2"/>
          <a:srcRect l="66882" b="49466"/>
          <a:stretch/>
        </p:blipFill>
        <p:spPr>
          <a:xfrm>
            <a:off x="3657600" y="4038600"/>
            <a:ext cx="1977452" cy="22098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7" name="Marcador de contenido 3"/>
          <p:cNvPicPr>
            <a:picLocks noChangeAspect="1"/>
          </p:cNvPicPr>
          <p:nvPr/>
        </p:nvPicPr>
        <p:blipFill rotWithShape="1">
          <a:blip r:embed="rId2"/>
          <a:srcRect t="51952" r="65764"/>
          <a:stretch/>
        </p:blipFill>
        <p:spPr>
          <a:xfrm>
            <a:off x="838200" y="4298466"/>
            <a:ext cx="1970491" cy="206649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8" name="Marcador de contenido 3"/>
          <p:cNvPicPr>
            <a:picLocks noChangeAspect="1"/>
          </p:cNvPicPr>
          <p:nvPr/>
        </p:nvPicPr>
        <p:blipFill rotWithShape="1">
          <a:blip r:embed="rId2"/>
          <a:srcRect l="33073" t="51552" r="33031"/>
          <a:stretch/>
        </p:blipFill>
        <p:spPr>
          <a:xfrm>
            <a:off x="6555105" y="4115571"/>
            <a:ext cx="2185289" cy="213282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Imagen 9"/>
          <p:cNvPicPr/>
          <p:nvPr/>
        </p:nvPicPr>
        <p:blipFill>
          <a:blip r:embed="rId3" cstate="print">
            <a:extLst>
              <a:ext uri="{28A0092B-C50C-407E-A947-70E740481C1C}">
                <a14:useLocalDpi xmlns:a14="http://schemas.microsoft.com/office/drawing/2010/main" val="0"/>
              </a:ext>
            </a:extLst>
          </a:blip>
          <a:stretch>
            <a:fillRect/>
          </a:stretch>
        </p:blipFill>
        <p:spPr bwMode="auto">
          <a:xfrm>
            <a:off x="239595" y="153583"/>
            <a:ext cx="6008805" cy="532217"/>
          </a:xfrm>
          <a:prstGeom prst="rect">
            <a:avLst/>
          </a:prstGeom>
          <a:noFill/>
        </p:spPr>
      </p:pic>
      <p:pic>
        <p:nvPicPr>
          <p:cNvPr id="11" name="Imagen 10"/>
          <p:cNvPicPr>
            <a:picLocks noChangeAspect="1"/>
          </p:cNvPicPr>
          <p:nvPr/>
        </p:nvPicPr>
        <p:blipFill>
          <a:blip r:embed="rId4"/>
          <a:stretch>
            <a:fillRect/>
          </a:stretch>
        </p:blipFill>
        <p:spPr>
          <a:xfrm>
            <a:off x="6459054" y="1295400"/>
            <a:ext cx="2017092" cy="215883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2" name="Imagen 1"/>
          <p:cNvPicPr>
            <a:picLocks noChangeAspect="1"/>
          </p:cNvPicPr>
          <p:nvPr/>
        </p:nvPicPr>
        <p:blipFill>
          <a:blip r:embed="rId5"/>
          <a:stretch>
            <a:fillRect/>
          </a:stretch>
        </p:blipFill>
        <p:spPr>
          <a:xfrm>
            <a:off x="9906000" y="123991"/>
            <a:ext cx="1987469" cy="1658256"/>
          </a:xfrm>
          <a:prstGeom prst="rect">
            <a:avLst/>
          </a:prstGeom>
        </p:spPr>
      </p:pic>
      <p:sp>
        <p:nvSpPr>
          <p:cNvPr id="9" name="Rectángulo 8"/>
          <p:cNvSpPr/>
          <p:nvPr/>
        </p:nvSpPr>
        <p:spPr>
          <a:xfrm rot="317267">
            <a:off x="9156158" y="2049827"/>
            <a:ext cx="2775189" cy="3416320"/>
          </a:xfrm>
          <a:prstGeom prst="rect">
            <a:avLst/>
          </a:prstGeom>
        </p:spPr>
        <p:txBody>
          <a:bodyPr wrap="square">
            <a:spAutoFit/>
          </a:bodyPr>
          <a:lstStyle/>
          <a:p>
            <a:r>
              <a:rPr lang="es-MX" b="1">
                <a:solidFill>
                  <a:schemeClr val="bg1"/>
                </a:solidFill>
              </a:rPr>
              <a:t>En suma: el texto escolar en el nivel secundaria , articula las competencias  del currículo con situaciones de aprendizaje retadoras , contribuyendo a la formación integral y al desarrollo de estudiantes crítico y responsables</a:t>
            </a:r>
            <a:r>
              <a:rPr lang="es-MX">
                <a:solidFill>
                  <a:schemeClr val="bg1"/>
                </a:solidFill>
              </a:rPr>
              <a:t>. </a:t>
            </a:r>
          </a:p>
        </p:txBody>
      </p:sp>
    </p:spTree>
    <p:extLst>
      <p:ext uri="{BB962C8B-B14F-4D97-AF65-F5344CB8AC3E}">
        <p14:creationId xmlns:p14="http://schemas.microsoft.com/office/powerpoint/2010/main" val="19265039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457200" y="649724"/>
            <a:ext cx="7186879" cy="605294"/>
          </a:xfrm>
          <a:prstGeom prst="rect">
            <a:avLst/>
          </a:prstGeom>
        </p:spPr>
        <p:txBody>
          <a:bodyPr vert="horz" wrap="square" lIns="0" tIns="325120" rIns="0" bIns="0" rtlCol="0">
            <a:spAutoFit/>
          </a:bodyPr>
          <a:lstStyle/>
          <a:p>
            <a:pPr marL="249554">
              <a:lnSpc>
                <a:spcPct val="100000"/>
              </a:lnSpc>
              <a:spcBef>
                <a:spcPts val="100"/>
              </a:spcBef>
            </a:pPr>
            <a:r>
              <a:rPr sz="1800"/>
              <a:t>Expresemos</a:t>
            </a:r>
            <a:r>
              <a:rPr sz="1800" spc="-95"/>
              <a:t> </a:t>
            </a:r>
            <a:r>
              <a:rPr sz="1800" spc="-10" err="1"/>
              <a:t>nuestras</a:t>
            </a:r>
            <a:r>
              <a:rPr sz="1800" spc="-75"/>
              <a:t> </a:t>
            </a:r>
            <a:r>
              <a:rPr sz="1800" spc="-10"/>
              <a:t>ideas</a:t>
            </a:r>
            <a:r>
              <a:rPr lang="es-MX" sz="1800" spc="-10"/>
              <a:t>: </a:t>
            </a:r>
            <a:r>
              <a:rPr sz="1800"/>
              <a:t>¿</a:t>
            </a:r>
            <a:r>
              <a:rPr sz="1800" err="1"/>
              <a:t>Cuál</a:t>
            </a:r>
            <a:r>
              <a:rPr sz="1800" spc="-45"/>
              <a:t> </a:t>
            </a:r>
            <a:r>
              <a:rPr sz="1800"/>
              <a:t>es</a:t>
            </a:r>
            <a:r>
              <a:rPr sz="1800" spc="-40"/>
              <a:t> </a:t>
            </a:r>
            <a:r>
              <a:rPr sz="1800"/>
              <a:t>función</a:t>
            </a:r>
            <a:r>
              <a:rPr sz="1800" spc="-40"/>
              <a:t> </a:t>
            </a:r>
            <a:r>
              <a:rPr sz="1800"/>
              <a:t>de</a:t>
            </a:r>
            <a:r>
              <a:rPr sz="1800" spc="-45"/>
              <a:t> </a:t>
            </a:r>
            <a:r>
              <a:rPr sz="1800"/>
              <a:t>texto</a:t>
            </a:r>
            <a:r>
              <a:rPr sz="1800" spc="-40"/>
              <a:t> </a:t>
            </a:r>
            <a:r>
              <a:rPr sz="1800" spc="-10"/>
              <a:t>escolar?</a:t>
            </a:r>
          </a:p>
        </p:txBody>
      </p:sp>
      <p:pic>
        <p:nvPicPr>
          <p:cNvPr id="10" name="Imagen 9"/>
          <p:cNvPicPr>
            <a:picLocks noChangeAspect="1"/>
          </p:cNvPicPr>
          <p:nvPr/>
        </p:nvPicPr>
        <p:blipFill>
          <a:blip r:embed="rId2"/>
          <a:stretch>
            <a:fillRect/>
          </a:stretch>
        </p:blipFill>
        <p:spPr>
          <a:xfrm>
            <a:off x="76200" y="137998"/>
            <a:ext cx="6913463" cy="688908"/>
          </a:xfrm>
          <a:prstGeom prst="rect">
            <a:avLst/>
          </a:prstGeom>
        </p:spPr>
      </p:pic>
      <p:sp>
        <p:nvSpPr>
          <p:cNvPr id="9" name="CuadroTexto 8"/>
          <p:cNvSpPr txBox="1"/>
          <p:nvPr/>
        </p:nvSpPr>
        <p:spPr>
          <a:xfrm>
            <a:off x="355846" y="1384353"/>
            <a:ext cx="7111754" cy="923330"/>
          </a:xfrm>
          <a:prstGeom prst="rect">
            <a:avLst/>
          </a:prstGeom>
          <a:noFill/>
        </p:spPr>
        <p:txBody>
          <a:bodyPr wrap="square" rtlCol="0">
            <a:spAutoFit/>
          </a:bodyPr>
          <a:lstStyle/>
          <a:p>
            <a:pPr marL="285750" indent="-285750">
              <a:buFont typeface="Wingdings" panose="05000000000000000000" pitchFamily="2" charset="2"/>
              <a:buChar char="ü"/>
            </a:pPr>
            <a:r>
              <a:rPr lang="es-MX"/>
              <a:t>El texto escolar cumple la función de APOYAR y ORIENTAR el proceso de enseñanza- aprendizaje , en coherencia con el Currículo Nacional </a:t>
            </a:r>
            <a:endParaRPr lang="es-PE"/>
          </a:p>
        </p:txBody>
      </p:sp>
      <p:sp>
        <p:nvSpPr>
          <p:cNvPr id="11" name="CuadroTexto 10"/>
          <p:cNvSpPr txBox="1"/>
          <p:nvPr/>
        </p:nvSpPr>
        <p:spPr>
          <a:xfrm>
            <a:off x="362135" y="2504279"/>
            <a:ext cx="6959354" cy="923330"/>
          </a:xfrm>
          <a:prstGeom prst="rect">
            <a:avLst/>
          </a:prstGeom>
          <a:noFill/>
        </p:spPr>
        <p:txBody>
          <a:bodyPr wrap="square" rtlCol="0">
            <a:spAutoFit/>
          </a:bodyPr>
          <a:lstStyle/>
          <a:p>
            <a:pPr marL="285750" indent="-285750">
              <a:buFont typeface="Wingdings" panose="05000000000000000000" pitchFamily="2" charset="2"/>
              <a:buChar char="ü"/>
            </a:pPr>
            <a:r>
              <a:rPr lang="es-MX"/>
              <a:t>Este recurso contribuye al desarrollo progresivo de las competencias , capacidades y desempeños, esperados al final de cada ciclo.</a:t>
            </a:r>
            <a:endParaRPr lang="es-PE"/>
          </a:p>
        </p:txBody>
      </p:sp>
      <p:sp>
        <p:nvSpPr>
          <p:cNvPr id="12" name="CuadroTexto 11"/>
          <p:cNvSpPr txBox="1"/>
          <p:nvPr/>
        </p:nvSpPr>
        <p:spPr>
          <a:xfrm>
            <a:off x="355846" y="3463646"/>
            <a:ext cx="6877605" cy="923330"/>
          </a:xfrm>
          <a:prstGeom prst="rect">
            <a:avLst/>
          </a:prstGeom>
          <a:noFill/>
        </p:spPr>
        <p:txBody>
          <a:bodyPr wrap="square" rtlCol="0">
            <a:spAutoFit/>
          </a:bodyPr>
          <a:lstStyle/>
          <a:p>
            <a:pPr marL="285750" indent="-285750">
              <a:buFont typeface="Wingdings" panose="05000000000000000000" pitchFamily="2" charset="2"/>
              <a:buChar char="ü"/>
            </a:pPr>
            <a:r>
              <a:rPr lang="es-MX"/>
              <a:t>Presenta los contenidos organizados  y contextualizados que permiten a los estudiantes a analizar, interpretar  y aplicar información en situaciones significativas.</a:t>
            </a:r>
            <a:endParaRPr lang="es-PE"/>
          </a:p>
        </p:txBody>
      </p:sp>
      <p:sp>
        <p:nvSpPr>
          <p:cNvPr id="13" name="CuadroTexto 12"/>
          <p:cNvSpPr txBox="1"/>
          <p:nvPr/>
        </p:nvSpPr>
        <p:spPr>
          <a:xfrm>
            <a:off x="355846" y="4481004"/>
            <a:ext cx="6788089" cy="646331"/>
          </a:xfrm>
          <a:prstGeom prst="rect">
            <a:avLst/>
          </a:prstGeom>
          <a:noFill/>
        </p:spPr>
        <p:txBody>
          <a:bodyPr wrap="square" rtlCol="0">
            <a:spAutoFit/>
          </a:bodyPr>
          <a:lstStyle/>
          <a:p>
            <a:pPr marL="285750" indent="-285750">
              <a:buFont typeface="Wingdings" panose="05000000000000000000" pitchFamily="2" charset="2"/>
              <a:buChar char="ü"/>
            </a:pPr>
            <a:r>
              <a:rPr lang="es-MX"/>
              <a:t>Facilita la Evaluación Formativa al proponer actividades  que permiten recoger evidencias del progreso de los aprendizajes. </a:t>
            </a:r>
            <a:endParaRPr lang="es-PE"/>
          </a:p>
        </p:txBody>
      </p:sp>
      <p:sp>
        <p:nvSpPr>
          <p:cNvPr id="14" name="CuadroTexto 13"/>
          <p:cNvSpPr txBox="1"/>
          <p:nvPr/>
        </p:nvSpPr>
        <p:spPr>
          <a:xfrm>
            <a:off x="430568" y="5221363"/>
            <a:ext cx="6890921" cy="646331"/>
          </a:xfrm>
          <a:prstGeom prst="rect">
            <a:avLst/>
          </a:prstGeom>
          <a:noFill/>
        </p:spPr>
        <p:txBody>
          <a:bodyPr wrap="square" rtlCol="0">
            <a:spAutoFit/>
          </a:bodyPr>
          <a:lstStyle/>
          <a:p>
            <a:pPr marL="285750" indent="-285750">
              <a:buFont typeface="Wingdings" panose="05000000000000000000" pitchFamily="2" charset="2"/>
              <a:buChar char="ü"/>
            </a:pPr>
            <a:r>
              <a:rPr lang="es-MX"/>
              <a:t>Integra los enfoques transversales del Currículo Nacional , favoreciendo la formación integral del estudiante. </a:t>
            </a:r>
            <a:endParaRPr lang="es-PE"/>
          </a:p>
        </p:txBody>
      </p:sp>
      <p:pic>
        <p:nvPicPr>
          <p:cNvPr id="16" name="Imagen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8600" y="1376396"/>
            <a:ext cx="3978853" cy="377737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80">
                                          <p:stCondLst>
                                            <p:cond delay="0"/>
                                          </p:stCondLst>
                                        </p:cTn>
                                        <p:tgtEl>
                                          <p:spTgt spid="11"/>
                                        </p:tgtEl>
                                      </p:cBhvr>
                                    </p:animEffect>
                                    <p:anim calcmode="lin" valueType="num">
                                      <p:cBhvr>
                                        <p:cTn id="26"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1" dur="26">
                                          <p:stCondLst>
                                            <p:cond delay="650"/>
                                          </p:stCondLst>
                                        </p:cTn>
                                        <p:tgtEl>
                                          <p:spTgt spid="11"/>
                                        </p:tgtEl>
                                      </p:cBhvr>
                                      <p:to x="100000" y="60000"/>
                                    </p:animScale>
                                    <p:animScale>
                                      <p:cBhvr>
                                        <p:cTn id="32" dur="166" decel="50000">
                                          <p:stCondLst>
                                            <p:cond delay="676"/>
                                          </p:stCondLst>
                                        </p:cTn>
                                        <p:tgtEl>
                                          <p:spTgt spid="11"/>
                                        </p:tgtEl>
                                      </p:cBhvr>
                                      <p:to x="100000" y="100000"/>
                                    </p:animScale>
                                    <p:animScale>
                                      <p:cBhvr>
                                        <p:cTn id="33" dur="26">
                                          <p:stCondLst>
                                            <p:cond delay="1312"/>
                                          </p:stCondLst>
                                        </p:cTn>
                                        <p:tgtEl>
                                          <p:spTgt spid="11"/>
                                        </p:tgtEl>
                                      </p:cBhvr>
                                      <p:to x="100000" y="80000"/>
                                    </p:animScale>
                                    <p:animScale>
                                      <p:cBhvr>
                                        <p:cTn id="34" dur="166" decel="50000">
                                          <p:stCondLst>
                                            <p:cond delay="1338"/>
                                          </p:stCondLst>
                                        </p:cTn>
                                        <p:tgtEl>
                                          <p:spTgt spid="11"/>
                                        </p:tgtEl>
                                      </p:cBhvr>
                                      <p:to x="100000" y="100000"/>
                                    </p:animScale>
                                    <p:animScale>
                                      <p:cBhvr>
                                        <p:cTn id="35" dur="26">
                                          <p:stCondLst>
                                            <p:cond delay="1642"/>
                                          </p:stCondLst>
                                        </p:cTn>
                                        <p:tgtEl>
                                          <p:spTgt spid="11"/>
                                        </p:tgtEl>
                                      </p:cBhvr>
                                      <p:to x="100000" y="90000"/>
                                    </p:animScale>
                                    <p:animScale>
                                      <p:cBhvr>
                                        <p:cTn id="36" dur="166" decel="50000">
                                          <p:stCondLst>
                                            <p:cond delay="1668"/>
                                          </p:stCondLst>
                                        </p:cTn>
                                        <p:tgtEl>
                                          <p:spTgt spid="11"/>
                                        </p:tgtEl>
                                      </p:cBhvr>
                                      <p:to x="100000" y="100000"/>
                                    </p:animScale>
                                    <p:animScale>
                                      <p:cBhvr>
                                        <p:cTn id="37" dur="26">
                                          <p:stCondLst>
                                            <p:cond delay="1808"/>
                                          </p:stCondLst>
                                        </p:cTn>
                                        <p:tgtEl>
                                          <p:spTgt spid="11"/>
                                        </p:tgtEl>
                                      </p:cBhvr>
                                      <p:to x="100000" y="95000"/>
                                    </p:animScale>
                                    <p:animScale>
                                      <p:cBhvr>
                                        <p:cTn id="38" dur="166" decel="50000">
                                          <p:stCondLst>
                                            <p:cond delay="1834"/>
                                          </p:stCondLst>
                                        </p:cTn>
                                        <p:tgtEl>
                                          <p:spTgt spid="11"/>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80">
                                          <p:stCondLst>
                                            <p:cond delay="0"/>
                                          </p:stCondLst>
                                        </p:cTn>
                                        <p:tgtEl>
                                          <p:spTgt spid="12"/>
                                        </p:tgtEl>
                                      </p:cBhvr>
                                    </p:animEffect>
                                    <p:anim calcmode="lin" valueType="num">
                                      <p:cBhvr>
                                        <p:cTn id="44"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9" dur="26">
                                          <p:stCondLst>
                                            <p:cond delay="650"/>
                                          </p:stCondLst>
                                        </p:cTn>
                                        <p:tgtEl>
                                          <p:spTgt spid="12"/>
                                        </p:tgtEl>
                                      </p:cBhvr>
                                      <p:to x="100000" y="60000"/>
                                    </p:animScale>
                                    <p:animScale>
                                      <p:cBhvr>
                                        <p:cTn id="50" dur="166" decel="50000">
                                          <p:stCondLst>
                                            <p:cond delay="676"/>
                                          </p:stCondLst>
                                        </p:cTn>
                                        <p:tgtEl>
                                          <p:spTgt spid="12"/>
                                        </p:tgtEl>
                                      </p:cBhvr>
                                      <p:to x="100000" y="100000"/>
                                    </p:animScale>
                                    <p:animScale>
                                      <p:cBhvr>
                                        <p:cTn id="51" dur="26">
                                          <p:stCondLst>
                                            <p:cond delay="1312"/>
                                          </p:stCondLst>
                                        </p:cTn>
                                        <p:tgtEl>
                                          <p:spTgt spid="12"/>
                                        </p:tgtEl>
                                      </p:cBhvr>
                                      <p:to x="100000" y="80000"/>
                                    </p:animScale>
                                    <p:animScale>
                                      <p:cBhvr>
                                        <p:cTn id="52" dur="166" decel="50000">
                                          <p:stCondLst>
                                            <p:cond delay="1338"/>
                                          </p:stCondLst>
                                        </p:cTn>
                                        <p:tgtEl>
                                          <p:spTgt spid="12"/>
                                        </p:tgtEl>
                                      </p:cBhvr>
                                      <p:to x="100000" y="100000"/>
                                    </p:animScale>
                                    <p:animScale>
                                      <p:cBhvr>
                                        <p:cTn id="53" dur="26">
                                          <p:stCondLst>
                                            <p:cond delay="1642"/>
                                          </p:stCondLst>
                                        </p:cTn>
                                        <p:tgtEl>
                                          <p:spTgt spid="12"/>
                                        </p:tgtEl>
                                      </p:cBhvr>
                                      <p:to x="100000" y="90000"/>
                                    </p:animScale>
                                    <p:animScale>
                                      <p:cBhvr>
                                        <p:cTn id="54" dur="166" decel="50000">
                                          <p:stCondLst>
                                            <p:cond delay="1668"/>
                                          </p:stCondLst>
                                        </p:cTn>
                                        <p:tgtEl>
                                          <p:spTgt spid="12"/>
                                        </p:tgtEl>
                                      </p:cBhvr>
                                      <p:to x="100000" y="100000"/>
                                    </p:animScale>
                                    <p:animScale>
                                      <p:cBhvr>
                                        <p:cTn id="55" dur="26">
                                          <p:stCondLst>
                                            <p:cond delay="1808"/>
                                          </p:stCondLst>
                                        </p:cTn>
                                        <p:tgtEl>
                                          <p:spTgt spid="12"/>
                                        </p:tgtEl>
                                      </p:cBhvr>
                                      <p:to x="100000" y="95000"/>
                                    </p:animScale>
                                    <p:animScale>
                                      <p:cBhvr>
                                        <p:cTn id="56" dur="166" decel="50000">
                                          <p:stCondLst>
                                            <p:cond delay="1834"/>
                                          </p:stCondLst>
                                        </p:cTn>
                                        <p:tgtEl>
                                          <p:spTgt spid="12"/>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down)">
                                      <p:cBhvr>
                                        <p:cTn id="61" dur="580">
                                          <p:stCondLst>
                                            <p:cond delay="0"/>
                                          </p:stCondLst>
                                        </p:cTn>
                                        <p:tgtEl>
                                          <p:spTgt spid="13"/>
                                        </p:tgtEl>
                                      </p:cBhvr>
                                    </p:animEffect>
                                    <p:anim calcmode="lin" valueType="num">
                                      <p:cBhvr>
                                        <p:cTn id="62"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67" dur="26">
                                          <p:stCondLst>
                                            <p:cond delay="650"/>
                                          </p:stCondLst>
                                        </p:cTn>
                                        <p:tgtEl>
                                          <p:spTgt spid="13"/>
                                        </p:tgtEl>
                                      </p:cBhvr>
                                      <p:to x="100000" y="60000"/>
                                    </p:animScale>
                                    <p:animScale>
                                      <p:cBhvr>
                                        <p:cTn id="68" dur="166" decel="50000">
                                          <p:stCondLst>
                                            <p:cond delay="676"/>
                                          </p:stCondLst>
                                        </p:cTn>
                                        <p:tgtEl>
                                          <p:spTgt spid="13"/>
                                        </p:tgtEl>
                                      </p:cBhvr>
                                      <p:to x="100000" y="100000"/>
                                    </p:animScale>
                                    <p:animScale>
                                      <p:cBhvr>
                                        <p:cTn id="69" dur="26">
                                          <p:stCondLst>
                                            <p:cond delay="1312"/>
                                          </p:stCondLst>
                                        </p:cTn>
                                        <p:tgtEl>
                                          <p:spTgt spid="13"/>
                                        </p:tgtEl>
                                      </p:cBhvr>
                                      <p:to x="100000" y="80000"/>
                                    </p:animScale>
                                    <p:animScale>
                                      <p:cBhvr>
                                        <p:cTn id="70" dur="166" decel="50000">
                                          <p:stCondLst>
                                            <p:cond delay="1338"/>
                                          </p:stCondLst>
                                        </p:cTn>
                                        <p:tgtEl>
                                          <p:spTgt spid="13"/>
                                        </p:tgtEl>
                                      </p:cBhvr>
                                      <p:to x="100000" y="100000"/>
                                    </p:animScale>
                                    <p:animScale>
                                      <p:cBhvr>
                                        <p:cTn id="71" dur="26">
                                          <p:stCondLst>
                                            <p:cond delay="1642"/>
                                          </p:stCondLst>
                                        </p:cTn>
                                        <p:tgtEl>
                                          <p:spTgt spid="13"/>
                                        </p:tgtEl>
                                      </p:cBhvr>
                                      <p:to x="100000" y="90000"/>
                                    </p:animScale>
                                    <p:animScale>
                                      <p:cBhvr>
                                        <p:cTn id="72" dur="166" decel="50000">
                                          <p:stCondLst>
                                            <p:cond delay="1668"/>
                                          </p:stCondLst>
                                        </p:cTn>
                                        <p:tgtEl>
                                          <p:spTgt spid="13"/>
                                        </p:tgtEl>
                                      </p:cBhvr>
                                      <p:to x="100000" y="100000"/>
                                    </p:animScale>
                                    <p:animScale>
                                      <p:cBhvr>
                                        <p:cTn id="73" dur="26">
                                          <p:stCondLst>
                                            <p:cond delay="1808"/>
                                          </p:stCondLst>
                                        </p:cTn>
                                        <p:tgtEl>
                                          <p:spTgt spid="13"/>
                                        </p:tgtEl>
                                      </p:cBhvr>
                                      <p:to x="100000" y="95000"/>
                                    </p:animScale>
                                    <p:animScale>
                                      <p:cBhvr>
                                        <p:cTn id="74" dur="166" decel="50000">
                                          <p:stCondLst>
                                            <p:cond delay="1834"/>
                                          </p:stCondLst>
                                        </p:cTn>
                                        <p:tgtEl>
                                          <p:spTgt spid="13"/>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down)">
                                      <p:cBhvr>
                                        <p:cTn id="79" dur="580">
                                          <p:stCondLst>
                                            <p:cond delay="0"/>
                                          </p:stCondLst>
                                        </p:cTn>
                                        <p:tgtEl>
                                          <p:spTgt spid="14"/>
                                        </p:tgtEl>
                                      </p:cBhvr>
                                    </p:animEffect>
                                    <p:anim calcmode="lin" valueType="num">
                                      <p:cBhvr>
                                        <p:cTn id="80"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85" dur="26">
                                          <p:stCondLst>
                                            <p:cond delay="650"/>
                                          </p:stCondLst>
                                        </p:cTn>
                                        <p:tgtEl>
                                          <p:spTgt spid="14"/>
                                        </p:tgtEl>
                                      </p:cBhvr>
                                      <p:to x="100000" y="60000"/>
                                    </p:animScale>
                                    <p:animScale>
                                      <p:cBhvr>
                                        <p:cTn id="86" dur="166" decel="50000">
                                          <p:stCondLst>
                                            <p:cond delay="676"/>
                                          </p:stCondLst>
                                        </p:cTn>
                                        <p:tgtEl>
                                          <p:spTgt spid="14"/>
                                        </p:tgtEl>
                                      </p:cBhvr>
                                      <p:to x="100000" y="100000"/>
                                    </p:animScale>
                                    <p:animScale>
                                      <p:cBhvr>
                                        <p:cTn id="87" dur="26">
                                          <p:stCondLst>
                                            <p:cond delay="1312"/>
                                          </p:stCondLst>
                                        </p:cTn>
                                        <p:tgtEl>
                                          <p:spTgt spid="14"/>
                                        </p:tgtEl>
                                      </p:cBhvr>
                                      <p:to x="100000" y="80000"/>
                                    </p:animScale>
                                    <p:animScale>
                                      <p:cBhvr>
                                        <p:cTn id="88" dur="166" decel="50000">
                                          <p:stCondLst>
                                            <p:cond delay="1338"/>
                                          </p:stCondLst>
                                        </p:cTn>
                                        <p:tgtEl>
                                          <p:spTgt spid="14"/>
                                        </p:tgtEl>
                                      </p:cBhvr>
                                      <p:to x="100000" y="100000"/>
                                    </p:animScale>
                                    <p:animScale>
                                      <p:cBhvr>
                                        <p:cTn id="89" dur="26">
                                          <p:stCondLst>
                                            <p:cond delay="1642"/>
                                          </p:stCondLst>
                                        </p:cTn>
                                        <p:tgtEl>
                                          <p:spTgt spid="14"/>
                                        </p:tgtEl>
                                      </p:cBhvr>
                                      <p:to x="100000" y="90000"/>
                                    </p:animScale>
                                    <p:animScale>
                                      <p:cBhvr>
                                        <p:cTn id="90" dur="166" decel="50000">
                                          <p:stCondLst>
                                            <p:cond delay="1668"/>
                                          </p:stCondLst>
                                        </p:cTn>
                                        <p:tgtEl>
                                          <p:spTgt spid="14"/>
                                        </p:tgtEl>
                                      </p:cBhvr>
                                      <p:to x="100000" y="100000"/>
                                    </p:animScale>
                                    <p:animScale>
                                      <p:cBhvr>
                                        <p:cTn id="91" dur="26">
                                          <p:stCondLst>
                                            <p:cond delay="1808"/>
                                          </p:stCondLst>
                                        </p:cTn>
                                        <p:tgtEl>
                                          <p:spTgt spid="14"/>
                                        </p:tgtEl>
                                      </p:cBhvr>
                                      <p:to x="100000" y="95000"/>
                                    </p:animScale>
                                    <p:animScale>
                                      <p:cBhvr>
                                        <p:cTn id="92" dur="166" decel="50000">
                                          <p:stCondLst>
                                            <p:cond delay="1834"/>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232</TotalTime>
  <Words>1244</Words>
  <Application>Microsoft Office PowerPoint</Application>
  <PresentationFormat>Panorámica</PresentationFormat>
  <Paragraphs>111</Paragraphs>
  <Slides>32</Slides>
  <Notes>8</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32</vt:i4>
      </vt:variant>
    </vt:vector>
  </HeadingPairs>
  <TitlesOfParts>
    <vt:vector size="40" baseType="lpstr">
      <vt:lpstr>Arial</vt:lpstr>
      <vt:lpstr>Arial Black</vt:lpstr>
      <vt:lpstr>Bahnschrift SemiCondensed</vt:lpstr>
      <vt:lpstr>Calibri</vt:lpstr>
      <vt:lpstr>Century Gothic</vt:lpstr>
      <vt:lpstr>Verdana</vt:lpstr>
      <vt:lpstr>Wingdings</vt:lpstr>
      <vt:lpstr>Office Theme</vt:lpstr>
      <vt:lpstr>Asistencia Técnica : R.M. N°057-2026-MINEDU Compromiso de desempeño: uso pedagógico de los textos de Comunicación y Matemática del nivel secundaria  Dotación 2026</vt:lpstr>
      <vt:lpstr>Presentación de PowerPoint</vt:lpstr>
      <vt:lpstr>Propósito de la Asistencia Técnica</vt:lpstr>
      <vt:lpstr>Presentación de PowerPoint</vt:lpstr>
      <vt:lpstr>Presentación de PowerPoint</vt:lpstr>
      <vt:lpstr>Presentación de PowerPoint</vt:lpstr>
      <vt:lpstr>Presentación de PowerPoint</vt:lpstr>
      <vt:lpstr>Presentación de PowerPoint</vt:lpstr>
      <vt:lpstr>Expresemos nuestras ideas: ¿Cuál es función de texto escolar?</vt:lpstr>
      <vt:lpstr>Presentación de PowerPoint</vt:lpstr>
      <vt:lpstr>Presentación de PowerPoint</vt:lpstr>
      <vt:lpstr>Presentación de PowerPoint</vt:lpstr>
      <vt:lpstr>Propuesta para actualizar el PCI</vt:lpstr>
      <vt:lpstr>Presentación de PowerPoint</vt:lpstr>
      <vt:lpstr>Presentación de PowerPoint</vt:lpstr>
      <vt:lpstr>Propuesta para actualizar el PAT</vt:lpstr>
      <vt:lpstr>Presentación de PowerPoint</vt:lpstr>
      <vt:lpstr>Características del texto educativo</vt:lpstr>
      <vt:lpstr>Características del texto educativo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Gracias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FREDY ANCCASI CAYLLAHUA</dc:creator>
  <cp:keywords>Matemática</cp:keywords>
  <cp:lastModifiedBy>USUARIO</cp:lastModifiedBy>
  <cp:revision>13</cp:revision>
  <dcterms:created xsi:type="dcterms:W3CDTF">2026-03-18T20:23:06Z</dcterms:created>
  <dcterms:modified xsi:type="dcterms:W3CDTF">2026-08-27T22:28:25Z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2026-02-24T00:00:00Z</vt:filetime>
  </property>
  <property fmtid="{D5CDD505-2E9C-101B-9397-08002B2CF9AE}" pid="3" name="Creator">
    <vt:lpwstr>Microsoft® PowerPoint® LTSC</vt:lpwstr>
  </property>
  <property fmtid="{D5CDD505-2E9C-101B-9397-08002B2CF9AE}" pid="4" name="LastSaved">
    <vt:filetime>2026-03-18T00:00:00Z</vt:filetime>
  </property>
  <property fmtid="{D5CDD505-2E9C-101B-9397-08002B2CF9AE}" pid="5" name="Producer">
    <vt:lpwstr>Microsoft® PowerPoint® LTSC</vt:lpwstr>
  </property>
</Properties>
</file>