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3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22" r:id="rId2"/>
    <p:sldId id="517" r:id="rId3"/>
    <p:sldId id="678" r:id="rId4"/>
    <p:sldId id="680" r:id="rId5"/>
    <p:sldId id="3328" r:id="rId6"/>
    <p:sldId id="679" r:id="rId7"/>
    <p:sldId id="3330" r:id="rId8"/>
    <p:sldId id="3329" r:id="rId9"/>
    <p:sldId id="3331" r:id="rId10"/>
    <p:sldId id="3332" r:id="rId11"/>
    <p:sldId id="3333" r:id="rId12"/>
    <p:sldId id="3334" r:id="rId13"/>
    <p:sldId id="3335" r:id="rId14"/>
    <p:sldId id="3336" r:id="rId15"/>
    <p:sldId id="3337" r:id="rId16"/>
    <p:sldId id="265" r:id="rId17"/>
    <p:sldId id="267" r:id="rId18"/>
    <p:sldId id="268" r:id="rId19"/>
    <p:sldId id="269" r:id="rId20"/>
    <p:sldId id="270" r:id="rId21"/>
    <p:sldId id="271" r:id="rId22"/>
    <p:sldId id="272" r:id="rId23"/>
    <p:sldId id="274" r:id="rId24"/>
    <p:sldId id="416" r:id="rId25"/>
  </p:sldIdLst>
  <p:sldSz cx="12192000" cy="6858000"/>
  <p:notesSz cx="6858000" cy="92964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11833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34" autoAdjust="0"/>
    <p:restoredTop sz="94184" autoAdjust="0"/>
  </p:normalViewPr>
  <p:slideViewPr>
    <p:cSldViewPr snapToGrid="0">
      <p:cViewPr varScale="1">
        <p:scale>
          <a:sx n="65" d="100"/>
          <a:sy n="65" d="100"/>
        </p:scale>
        <p:origin x="708" y="60"/>
      </p:cViewPr>
      <p:guideLst>
        <p:guide orient="horz" pos="365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0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58AA6-A326-42A5-B524-3E0D13061D29}" type="datetimeFigureOut">
              <a:rPr lang="es-PE" smtClean="0"/>
              <a:t>21/03/2025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A1037-A96E-41FE-8E15-0617F2A909D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23725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CE697-ACE9-4AF0-ADC8-ABB430314E6F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71889-B3DC-4C46-84F6-6B6397772E9C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2333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D71889-B3DC-4C46-84F6-6B6397772E9C}" type="slidenum">
              <a:rPr lang="es-PE" smtClean="0"/>
              <a:pPr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48186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79528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51364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25574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ítulo y objeto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381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698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1016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762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762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762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762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762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762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79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79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2932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2192000" cy="830580"/>
          </a:xfrm>
          <a:custGeom>
            <a:avLst/>
            <a:gdLst/>
            <a:ahLst/>
            <a:cxnLst/>
            <a:rect l="l" t="t" r="r" b="b"/>
            <a:pathLst>
              <a:path w="12192000" h="830580">
                <a:moveTo>
                  <a:pt x="12192000" y="0"/>
                </a:moveTo>
                <a:lnTo>
                  <a:pt x="0" y="0"/>
                </a:lnTo>
                <a:lnTo>
                  <a:pt x="0" y="692150"/>
                </a:lnTo>
                <a:lnTo>
                  <a:pt x="7057" y="735905"/>
                </a:lnTo>
                <a:lnTo>
                  <a:pt x="26708" y="773905"/>
                </a:lnTo>
                <a:lnTo>
                  <a:pt x="56674" y="803871"/>
                </a:lnTo>
                <a:lnTo>
                  <a:pt x="94675" y="823522"/>
                </a:lnTo>
                <a:lnTo>
                  <a:pt x="138430" y="830579"/>
                </a:lnTo>
                <a:lnTo>
                  <a:pt x="12053570" y="830579"/>
                </a:lnTo>
                <a:lnTo>
                  <a:pt x="12097325" y="823522"/>
                </a:lnTo>
                <a:lnTo>
                  <a:pt x="12135326" y="803871"/>
                </a:lnTo>
                <a:lnTo>
                  <a:pt x="12165292" y="773905"/>
                </a:lnTo>
                <a:lnTo>
                  <a:pt x="12184943" y="735905"/>
                </a:lnTo>
                <a:lnTo>
                  <a:pt x="12192000" y="69215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48188" y="62484"/>
            <a:ext cx="1065276" cy="70408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0287" y="187452"/>
            <a:ext cx="2061972" cy="45415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45608" y="0"/>
            <a:ext cx="2109216" cy="90982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1F5F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970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6920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869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49587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60730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136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65440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51943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0015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89BE3-0CC6-4611-9A46-FB5C13F4D34B}" type="datetimeFigureOut">
              <a:rPr lang="es-PE" smtClean="0"/>
              <a:pPr/>
              <a:t>21/03/2025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EE56A-6898-4B43-935F-4747823445D2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38498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hyperlink" Target="https://app.powerbi.com/view?r=eyJrIjoiZTRkNzlhMzktMzhhOC00YTNiLTlmZGYtZDk1YmE1NDQyZTAyIiwidCI6IjE3OWJkZGE4LWQ5NjQtNDNmZi1hZDNiLTY3NDE4NmEyZmEyOCIsImMiOjR9&amp;pageName=ReportSection4e6dce0e4b9dac24bba8" TargetMode="External"/><Relationship Id="rId7" Type="http://schemas.openxmlformats.org/officeDocument/2006/relationships/image" Target="../media/image3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hyperlink" Target="https://www.minedu.gob.pe/educacion-ambiental/" TargetMode="External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C717E98-DD85-4E8D-8CC2-3470C89A6E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1" t="32222" r="37083" b="23889"/>
          <a:stretch/>
        </p:blipFill>
        <p:spPr>
          <a:xfrm>
            <a:off x="372592" y="1328686"/>
            <a:ext cx="6303318" cy="479076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CB4ACBC6-43CF-4462-9A3F-CA95E0A8139D}"/>
              </a:ext>
            </a:extLst>
          </p:cNvPr>
          <p:cNvSpPr/>
          <p:nvPr/>
        </p:nvSpPr>
        <p:spPr>
          <a:xfrm>
            <a:off x="6846277" y="1782395"/>
            <a:ext cx="497313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4400" b="1" dirty="0">
                <a:solidFill>
                  <a:srgbClr val="243D7B"/>
                </a:solidFill>
                <a:latin typeface="Century Gothic"/>
              </a:rPr>
              <a:t>Implementación de la Educación Ambiental</a:t>
            </a:r>
          </a:p>
          <a:p>
            <a:pPr algn="ctr"/>
            <a:r>
              <a:rPr lang="es-PE" sz="4000" b="1" dirty="0">
                <a:solidFill>
                  <a:srgbClr val="243D7B"/>
                </a:solidFill>
                <a:latin typeface="Century Gothic"/>
              </a:rPr>
              <a:t>en el marco de la actual Gestión Escolar </a:t>
            </a:r>
          </a:p>
        </p:txBody>
      </p:sp>
    </p:spTree>
    <p:extLst>
      <p:ext uri="{BB962C8B-B14F-4D97-AF65-F5344CB8AC3E}">
        <p14:creationId xmlns:p14="http://schemas.microsoft.com/office/powerpoint/2010/main" val="3955759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CE4AA-6FAE-0D1B-C666-65D29782D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91E88CA5-0948-E133-D855-4CB9870C39DB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6AB2EBA-7FD7-D4F1-D02A-2B214CA5C54A}"/>
              </a:ext>
            </a:extLst>
          </p:cNvPr>
          <p:cNvSpPr txBox="1"/>
          <p:nvPr/>
        </p:nvSpPr>
        <p:spPr>
          <a:xfrm>
            <a:off x="4066442" y="34161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¿Qué es la Matriz de Logros Ambientales?</a:t>
            </a:r>
            <a:endParaRPr lang="es-PE" dirty="0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8944C212-C388-65D5-3BD2-6EB40C967EC7}"/>
              </a:ext>
            </a:extLst>
          </p:cNvPr>
          <p:cNvSpPr/>
          <p:nvPr/>
        </p:nvSpPr>
        <p:spPr>
          <a:xfrm>
            <a:off x="4066442" y="1081398"/>
            <a:ext cx="5049910" cy="93198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/>
              <a:t>La Brigada de Educación Ambiental y GRD y su relación con el PEAI</a:t>
            </a:r>
          </a:p>
          <a:p>
            <a:pPr algn="ctr"/>
            <a:endParaRPr lang="es-PE" dirty="0"/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40547E5D-F7BB-100B-188F-5CFC5C0FABA7}"/>
              </a:ext>
            </a:extLst>
          </p:cNvPr>
          <p:cNvSpPr/>
          <p:nvPr/>
        </p:nvSpPr>
        <p:spPr>
          <a:xfrm>
            <a:off x="3401156" y="2187862"/>
            <a:ext cx="6380481" cy="35887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ecoeficiencia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salud y primeros auxilios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cambio climático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protección de la biodiversidad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soporte socioemocional y actividades lúdicas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seguridad y protección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- Brigadista de señalización y evacuación</a:t>
            </a:r>
          </a:p>
        </p:txBody>
      </p:sp>
    </p:spTree>
    <p:extLst>
      <p:ext uri="{BB962C8B-B14F-4D97-AF65-F5344CB8AC3E}">
        <p14:creationId xmlns:p14="http://schemas.microsoft.com/office/powerpoint/2010/main" val="1229726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6FDA9-0C70-DBBA-365F-42E167539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AAFBC564-7251-AD0C-B9DD-175C73068E0C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C45289F-87DB-1A8C-22E4-8561BC81DE0F}"/>
              </a:ext>
            </a:extLst>
          </p:cNvPr>
          <p:cNvSpPr txBox="1"/>
          <p:nvPr/>
        </p:nvSpPr>
        <p:spPr>
          <a:xfrm>
            <a:off x="4066442" y="341616"/>
            <a:ext cx="60930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¿Qué es la </a:t>
            </a:r>
            <a:r>
              <a:rPr lang="es-MX" sz="1800" b="1" dirty="0">
                <a:solidFill>
                  <a:srgbClr val="243D7B"/>
                </a:solidFill>
                <a:latin typeface="Century Gothic"/>
              </a:rPr>
              <a:t>Brigada de Educación Ambiental y Gestión del Riesgo de Desastres</a:t>
            </a:r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?</a:t>
            </a:r>
            <a:endParaRPr lang="es-PE" dirty="0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B926090B-235C-7875-72AF-693A0BF02200}"/>
              </a:ext>
            </a:extLst>
          </p:cNvPr>
          <p:cNvSpPr/>
          <p:nvPr/>
        </p:nvSpPr>
        <p:spPr>
          <a:xfrm>
            <a:off x="498328" y="1301261"/>
            <a:ext cx="11494380" cy="16002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70510" algn="just">
              <a:lnSpc>
                <a:spcPct val="115000"/>
              </a:lnSpc>
              <a:spcAft>
                <a:spcPts val="1000"/>
              </a:spcAft>
            </a:pPr>
            <a:r>
              <a:rPr lang="es-PE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un conjunto de personas de la comunidad educativa (directivos, docentes, administrativos, estudiantes, padres de familia) que se organizan con la finalidad de realizar un conjunto de acciones de educación ambiental y gestión del riesgo de desastres priorizadas en los instrumentos de gestión de la I.E para el año escolar, generando condiciones de aprendizaje en entornos saludables y seguros.</a:t>
            </a:r>
            <a:endParaRPr lang="es-P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s-PE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16050D7-B618-C03C-03DB-2E2DEBDAA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38" y="2931526"/>
            <a:ext cx="7170305" cy="392647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02E7770-E722-C12F-9D7A-5E8BDC1D75C2}"/>
              </a:ext>
            </a:extLst>
          </p:cNvPr>
          <p:cNvSpPr txBox="1"/>
          <p:nvPr/>
        </p:nvSpPr>
        <p:spPr>
          <a:xfrm>
            <a:off x="8895616" y="3956539"/>
            <a:ext cx="25277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" panose="020B0604020202020204" pitchFamily="34" charset="0"/>
                <a:cs typeface="Times New Roman" panose="02020603050405020304" pitchFamily="18" charset="0"/>
              </a:rPr>
              <a:t>L</a:t>
            </a:r>
            <a:r>
              <a:rPr lang="es-PE" dirty="0">
                <a:latin typeface="Arial" panose="020B0604020202020204" pitchFamily="34" charset="0"/>
                <a:cs typeface="Times New Roman" panose="02020603050405020304" pitchFamily="18" charset="0"/>
              </a:rPr>
              <a:t>a brigada se conforma por nivel educativo (código modular)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29631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A6EFF-9544-3360-5423-1337EB166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FC3FAD6F-B1C7-8767-42E8-FE565BD37257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68E33FD-6A16-8D9B-143F-D2A0E9CFC94B}"/>
              </a:ext>
            </a:extLst>
          </p:cNvPr>
          <p:cNvSpPr txBox="1"/>
          <p:nvPr/>
        </p:nvSpPr>
        <p:spPr>
          <a:xfrm>
            <a:off x="4066442" y="34161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¿Quiénes integran la brigada?</a:t>
            </a:r>
            <a:endParaRPr lang="es-PE" dirty="0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C8544C17-A8EA-CA3A-60DC-26DF8BD29C47}"/>
              </a:ext>
            </a:extLst>
          </p:cNvPr>
          <p:cNvSpPr/>
          <p:nvPr/>
        </p:nvSpPr>
        <p:spPr>
          <a:xfrm>
            <a:off x="4066442" y="1081398"/>
            <a:ext cx="5049910" cy="93198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70510" algn="just">
              <a:lnSpc>
                <a:spcPct val="115000"/>
              </a:lnSpc>
              <a:spcAft>
                <a:spcPts val="1000"/>
              </a:spcAft>
            </a:pPr>
            <a:r>
              <a:rPr lang="es-PE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brigada está integrada por: un brigadista líder, brigadistas responsables y brigadistas escolares.</a:t>
            </a:r>
            <a:endParaRPr lang="es-PE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755AD17-586A-AB55-CCDF-9E307D9C6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113" y="2753644"/>
            <a:ext cx="8855056" cy="339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33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C2576-4DEB-F82C-3E90-6D65819E7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9B1C86D6-42E8-7058-FABF-B52B6D7A4DD5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CDEE8C-475E-58AF-B4AD-FA860DE46A98}"/>
              </a:ext>
            </a:extLst>
          </p:cNvPr>
          <p:cNvSpPr txBox="1"/>
          <p:nvPr/>
        </p:nvSpPr>
        <p:spPr>
          <a:xfrm>
            <a:off x="4066442" y="34161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243D7B"/>
                </a:solidFill>
                <a:latin typeface="Century Gothic"/>
              </a:rPr>
              <a:t>Integrantes de la Brigada de EA y GRD</a:t>
            </a:r>
            <a:endParaRPr lang="es-PE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986A9F51-B5CF-E32A-422D-D0D978187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857481"/>
              </p:ext>
            </p:extLst>
          </p:nvPr>
        </p:nvGraphicFramePr>
        <p:xfrm>
          <a:off x="1004195" y="1253331"/>
          <a:ext cx="10183610" cy="4351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9228">
                  <a:extLst>
                    <a:ext uri="{9D8B030D-6E8A-4147-A177-3AD203B41FA5}">
                      <a16:colId xmlns:a16="http://schemas.microsoft.com/office/drawing/2014/main" val="1761853797"/>
                    </a:ext>
                  </a:extLst>
                </a:gridCol>
                <a:gridCol w="8324382">
                  <a:extLst>
                    <a:ext uri="{9D8B030D-6E8A-4147-A177-3AD203B41FA5}">
                      <a16:colId xmlns:a16="http://schemas.microsoft.com/office/drawing/2014/main" val="2895344736"/>
                    </a:ext>
                  </a:extLst>
                </a:gridCol>
              </a:tblGrid>
              <a:tr h="1450446">
                <a:tc>
                  <a:txBody>
                    <a:bodyPr/>
                    <a:lstStyle/>
                    <a:p>
                      <a:pPr marL="457200" marR="24765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marR="24765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marR="24765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92075" marR="24765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Brigadista Líder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35" marR="551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b="0" dirty="0">
                          <a:solidFill>
                            <a:schemeClr val="tx1"/>
                          </a:solidFill>
                          <a:effectLst/>
                        </a:rPr>
                        <a:t>Es un adulto.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b="0" dirty="0">
                          <a:solidFill>
                            <a:schemeClr val="tx1"/>
                          </a:solidFill>
                          <a:effectLst/>
                        </a:rPr>
                        <a:t>Es integrante del Comité de Gestión del Bienestar.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b="0" dirty="0">
                          <a:solidFill>
                            <a:schemeClr val="tx1"/>
                          </a:solidFill>
                          <a:effectLst/>
                        </a:rPr>
                        <a:t>Coordina y conduce a la Brigada de EA y GRD.</a:t>
                      </a:r>
                    </a:p>
                    <a:p>
                      <a:pPr marL="342900" marR="61595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400" b="0" dirty="0">
                          <a:solidFill>
                            <a:schemeClr val="tx1"/>
                          </a:solidFill>
                          <a:effectLst/>
                        </a:rPr>
                        <a:t>Coordina con el responsable de GRD del comité de condiciones operativas para que los brigadistas responsables y escolares reciban capacitación y/o entrenamiento al menos una (1) vez al año (puede ser del MINEDU, DREA, UGEL o instituciones aliadas) en los temas de interés.</a:t>
                      </a:r>
                      <a:endParaRPr lang="es-PE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35" marR="551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441243"/>
                  </a:ext>
                </a:extLst>
              </a:tr>
              <a:tr h="1450446">
                <a:tc>
                  <a:txBody>
                    <a:bodyPr/>
                    <a:lstStyle/>
                    <a:p>
                      <a:pPr marL="92075" marR="24765" indent="0" algn="ctr">
                        <a:lnSpc>
                          <a:spcPct val="100000"/>
                        </a:lnSpc>
                        <a:buNone/>
                      </a:pPr>
                      <a:endParaRPr lang="es-PE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92075" marR="24765" indent="0" algn="ctr">
                        <a:lnSpc>
                          <a:spcPct val="100000"/>
                        </a:lnSpc>
                        <a:buNone/>
                      </a:pPr>
                      <a:endParaRPr lang="es-PE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92075" marR="24765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Brigadistas Responsable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35" marR="5513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Son adultos.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Puede ser un docente o un integrante de la comunidad educativa o un actor de la comunidad (de acuerdo a la realidad o al contexto de la IE).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Elabora un plan de trabajo con actividades para desarrollar durante el año (de acuerdo a sus funciones - ver Anexo 1). Las evidencias de todo lo trabajado lo debe subir al enlace de logros ambientales que genere el director de la I.E.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35" marR="5513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063202"/>
                  </a:ext>
                </a:extLst>
              </a:tr>
              <a:tr h="1450446">
                <a:tc>
                  <a:txBody>
                    <a:bodyPr/>
                    <a:lstStyle/>
                    <a:p>
                      <a:pPr marL="457200" marR="24765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marR="24765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92075" marR="24765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Brigadista Escolar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35" marR="55135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Se designan hasta el mes de mayo. 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Cumplen el </a:t>
                      </a:r>
                      <a:r>
                        <a:rPr lang="es-PE" sz="1400" u="sng" dirty="0">
                          <a:solidFill>
                            <a:schemeClr val="tx1"/>
                          </a:solidFill>
                          <a:effectLst/>
                        </a:rPr>
                        <a:t>rol de apoyo</a:t>
                      </a: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 al brigadista responsable. Se fortalece las capacidades y competencias de los estudiantes.</a:t>
                      </a:r>
                    </a:p>
                    <a:p>
                      <a:pPr marL="342900" marR="10541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El brigadista líder en coordinación con los brigadistas responsables identifican la vocación de liderazgo de los estudiantes que quieran sumarse como brigadistas, los invitan a participar por iniciativa propia o como resultado de la elección de un proceso participativo y democrático en el aula o la IE.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35" marR="55135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159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535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4C1A7-8914-1392-F65D-0C8AC67F5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920BCE1-DE12-2C6C-ECD8-C5340719461F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9EB4A18-391B-0CC3-D5C4-F453AAAF8D26}"/>
              </a:ext>
            </a:extLst>
          </p:cNvPr>
          <p:cNvSpPr txBox="1"/>
          <p:nvPr/>
        </p:nvSpPr>
        <p:spPr>
          <a:xfrm>
            <a:off x="4066442" y="34161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243D7B"/>
                </a:solidFill>
                <a:latin typeface="Century Gothic"/>
              </a:rPr>
              <a:t>Se tiene 08 tipos de brigadistas responsables</a:t>
            </a:r>
            <a:endParaRPr lang="es-PE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4CC11A9-3480-9580-E546-1812852E3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76" y="1688710"/>
            <a:ext cx="4651375" cy="4008120"/>
          </a:xfrm>
          <a:prstGeom prst="rect">
            <a:avLst/>
          </a:prstGeom>
        </p:spPr>
      </p:pic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16BA22B0-C4C4-C796-C203-F925FC9D00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61615"/>
              </p:ext>
            </p:extLst>
          </p:nvPr>
        </p:nvGraphicFramePr>
        <p:xfrm>
          <a:off x="4921051" y="1088373"/>
          <a:ext cx="6905188" cy="53293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7780">
                  <a:extLst>
                    <a:ext uri="{9D8B030D-6E8A-4147-A177-3AD203B41FA5}">
                      <a16:colId xmlns:a16="http://schemas.microsoft.com/office/drawing/2014/main" val="1517891480"/>
                    </a:ext>
                  </a:extLst>
                </a:gridCol>
                <a:gridCol w="2761809">
                  <a:extLst>
                    <a:ext uri="{9D8B030D-6E8A-4147-A177-3AD203B41FA5}">
                      <a16:colId xmlns:a16="http://schemas.microsoft.com/office/drawing/2014/main" val="2227720699"/>
                    </a:ext>
                  </a:extLst>
                </a:gridCol>
                <a:gridCol w="176365">
                  <a:extLst>
                    <a:ext uri="{9D8B030D-6E8A-4147-A177-3AD203B41FA5}">
                      <a16:colId xmlns:a16="http://schemas.microsoft.com/office/drawing/2014/main" val="3151803922"/>
                    </a:ext>
                  </a:extLst>
                </a:gridCol>
                <a:gridCol w="1527924">
                  <a:extLst>
                    <a:ext uri="{9D8B030D-6E8A-4147-A177-3AD203B41FA5}">
                      <a16:colId xmlns:a16="http://schemas.microsoft.com/office/drawing/2014/main" val="2873460817"/>
                    </a:ext>
                  </a:extLst>
                </a:gridCol>
                <a:gridCol w="270818">
                  <a:extLst>
                    <a:ext uri="{9D8B030D-6E8A-4147-A177-3AD203B41FA5}">
                      <a16:colId xmlns:a16="http://schemas.microsoft.com/office/drawing/2014/main" val="2937858056"/>
                    </a:ext>
                  </a:extLst>
                </a:gridCol>
                <a:gridCol w="920492">
                  <a:extLst>
                    <a:ext uri="{9D8B030D-6E8A-4147-A177-3AD203B41FA5}">
                      <a16:colId xmlns:a16="http://schemas.microsoft.com/office/drawing/2014/main" val="3354093768"/>
                    </a:ext>
                  </a:extLst>
                </a:gridCol>
              </a:tblGrid>
              <a:tr h="982954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buNone/>
                      </a:pPr>
                      <a:r>
                        <a:rPr lang="es-PE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800" dirty="0">
                          <a:solidFill>
                            <a:schemeClr val="tx1"/>
                          </a:solidFill>
                          <a:effectLst/>
                        </a:rPr>
                        <a:t>Brigadistas 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2">
                  <a:txBody>
                    <a:bodyPr/>
                    <a:lstStyle/>
                    <a:p>
                      <a:pPr marL="457200" marR="65405" algn="ctr">
                        <a:lnSpc>
                          <a:spcPct val="100000"/>
                        </a:lnSpc>
                        <a:buNone/>
                      </a:pPr>
                      <a:r>
                        <a:rPr lang="es-PE" sz="1800" dirty="0">
                          <a:solidFill>
                            <a:schemeClr val="tx1"/>
                          </a:solidFill>
                          <a:effectLst/>
                        </a:rPr>
                        <a:t>Brigadista Responsable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hMerge="1">
                  <a:txBody>
                    <a:bodyPr/>
                    <a:lstStyle/>
                    <a:p>
                      <a:pPr marL="457200" marR="65405" algn="ctr">
                        <a:lnSpc>
                          <a:spcPct val="100000"/>
                        </a:lnSpc>
                        <a:buNone/>
                      </a:pP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>
                  <a:txBody>
                    <a:bodyPr/>
                    <a:lstStyle/>
                    <a:p>
                      <a:pPr marL="457200" marR="20955" algn="ctr">
                        <a:lnSpc>
                          <a:spcPct val="100000"/>
                        </a:lnSpc>
                        <a:buNone/>
                      </a:pPr>
                      <a:r>
                        <a:rPr lang="es-PE" sz="1800" dirty="0">
                          <a:solidFill>
                            <a:schemeClr val="tx1"/>
                          </a:solidFill>
                          <a:effectLst/>
                        </a:rPr>
                        <a:t>Brigadista Escolar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gridSpan="2">
                  <a:txBody>
                    <a:bodyPr/>
                    <a:lstStyle/>
                    <a:p>
                      <a:pPr marL="92075" marR="15240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endParaRPr lang="es-PE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92075" marR="15240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Color que los identifica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marR="1524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3885641494"/>
                  </a:ext>
                </a:extLst>
              </a:tr>
              <a:tr h="20795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457200" marR="1524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b="1" dirty="0">
                          <a:effectLst/>
                        </a:rPr>
                        <a:t>Brigadistas de educación ambiental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457200" marR="1524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320693"/>
                  </a:ext>
                </a:extLst>
              </a:tr>
              <a:tr h="380762">
                <a:tc rowSpan="9">
                  <a:txBody>
                    <a:bodyPr/>
                    <a:lstStyle/>
                    <a:p>
                      <a:pPr marL="263525" indent="0" algn="ctr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just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just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just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just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just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just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63525" indent="0" algn="l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Brigadista</a:t>
                      </a:r>
                    </a:p>
                    <a:p>
                      <a:pPr marL="263525" indent="0" algn="ctr" defTabSz="447675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solidFill>
                            <a:schemeClr val="tx1"/>
                          </a:solidFill>
                          <a:effectLst/>
                        </a:rPr>
                        <a:t>Líder</a:t>
                      </a:r>
                      <a:endParaRPr lang="es-P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1. De cambio climático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>
                          <a:effectLst/>
                        </a:rPr>
                        <a:t>Morado</a:t>
                      </a:r>
                      <a:endParaRPr lang="es-P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Morado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2732993261"/>
                  </a:ext>
                </a:extLst>
              </a:tr>
              <a:tr h="20795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2. De ecoeficiencia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>
                          <a:effectLst/>
                        </a:rPr>
                        <a:t>Marrón</a:t>
                      </a:r>
                      <a:endParaRPr lang="es-P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Marrón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3083524262"/>
                  </a:ext>
                </a:extLst>
              </a:tr>
              <a:tr h="39612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3. De protección de la biodiversidad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>
                          <a:effectLst/>
                        </a:rPr>
                        <a:t>Verde</a:t>
                      </a:r>
                      <a:endParaRPr lang="es-P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Verde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extLst>
                  <a:ext uri="{0D108BD9-81ED-4DB2-BD59-A6C34878D82A}">
                    <a16:rowId xmlns:a16="http://schemas.microsoft.com/office/drawing/2014/main" val="533304267"/>
                  </a:ext>
                </a:extLst>
              </a:tr>
              <a:tr h="4769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4. De salud y primeros auxilios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>
                          <a:effectLst/>
                        </a:rPr>
                        <a:t>Blanco</a:t>
                      </a:r>
                      <a:endParaRPr lang="es-P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Blanco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710675139"/>
                  </a:ext>
                </a:extLst>
              </a:tr>
              <a:tr h="20795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b="1" dirty="0">
                          <a:effectLst/>
                        </a:rPr>
                        <a:t>Brigadistas de Gestión del riesgo de desastres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374585"/>
                  </a:ext>
                </a:extLst>
              </a:tr>
              <a:tr h="81481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5. De soporte socioemocional y actividades lúdicas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>
                          <a:effectLst/>
                        </a:rPr>
                        <a:t>No hay participación de estudiantes.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No hay participación de estudiantes.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Azul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 </a:t>
                      </a:r>
                    </a:p>
                    <a:p>
                      <a:pPr marL="92075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Azul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3497721332"/>
                  </a:ext>
                </a:extLst>
              </a:tr>
              <a:tr h="39612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6. De seguridad y protección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>
                          <a:effectLst/>
                        </a:rPr>
                        <a:t>Celeste</a:t>
                      </a:r>
                      <a:endParaRPr lang="es-P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Celeste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3064823347"/>
                  </a:ext>
                </a:extLst>
              </a:tr>
              <a:tr h="415906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7. De señalización y evacuación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Escolares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>
                          <a:effectLst/>
                        </a:rPr>
                        <a:t>Anaranjado</a:t>
                      </a:r>
                      <a:endParaRPr lang="es-P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Anaranjado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 anchor="ctr"/>
                </a:tc>
                <a:extLst>
                  <a:ext uri="{0D108BD9-81ED-4DB2-BD59-A6C34878D82A}">
                    <a16:rowId xmlns:a16="http://schemas.microsoft.com/office/drawing/2014/main" val="2980839970"/>
                  </a:ext>
                </a:extLst>
              </a:tr>
              <a:tr h="81481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 </a:t>
                      </a:r>
                    </a:p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8. Contra incendios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s-PE" sz="1400" dirty="0">
                          <a:effectLst/>
                        </a:rPr>
                        <a:t>No hay participación de estudiantes.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No hay participación de estudiantes.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Rojo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buNone/>
                      </a:pPr>
                      <a:r>
                        <a:rPr lang="es-PE" sz="1400" dirty="0">
                          <a:effectLst/>
                        </a:rPr>
                        <a:t> 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PE" sz="1400" dirty="0">
                          <a:effectLst/>
                        </a:rPr>
                        <a:t>Rojo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18" marR="57218" marT="0" marB="0"/>
                </a:tc>
                <a:extLst>
                  <a:ext uri="{0D108BD9-81ED-4DB2-BD59-A6C34878D82A}">
                    <a16:rowId xmlns:a16="http://schemas.microsoft.com/office/drawing/2014/main" val="252794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936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A359-A7B4-EA3B-B894-856CADB4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32626956-4C0E-EE55-BC0B-D48266FFE0EF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B7384A5-A257-BA5C-9459-39D9C3C20218}"/>
              </a:ext>
            </a:extLst>
          </p:cNvPr>
          <p:cNvSpPr txBox="1"/>
          <p:nvPr/>
        </p:nvSpPr>
        <p:spPr>
          <a:xfrm>
            <a:off x="4066442" y="34161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243D7B"/>
                </a:solidFill>
                <a:latin typeface="Century Gothic"/>
              </a:rPr>
              <a:t>Cuántos integrantes tiene la brigada</a:t>
            </a:r>
            <a:endParaRPr lang="es-P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1F7096F-A757-BB07-2FC1-1EB6BE68555B}"/>
              </a:ext>
            </a:extLst>
          </p:cNvPr>
          <p:cNvSpPr txBox="1"/>
          <p:nvPr/>
        </p:nvSpPr>
        <p:spPr>
          <a:xfrm>
            <a:off x="597584" y="996733"/>
            <a:ext cx="6093068" cy="390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s-PE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IE </a:t>
            </a:r>
            <a:r>
              <a:rPr lang="es-PE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Polidocente</a:t>
            </a:r>
            <a:endParaRPr lang="es-P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0CBCEF6-708A-7E22-2788-85124B204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504" y="1589382"/>
            <a:ext cx="5973009" cy="64779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B64695-BA12-8622-97C5-97723D7311C3}"/>
              </a:ext>
            </a:extLst>
          </p:cNvPr>
          <p:cNvSpPr txBox="1"/>
          <p:nvPr/>
        </p:nvSpPr>
        <p:spPr>
          <a:xfrm>
            <a:off x="597584" y="2782420"/>
            <a:ext cx="6093068" cy="390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es-PE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Para IE Multigrado</a:t>
            </a:r>
            <a:endParaRPr lang="es-P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3301B73-1A58-4AD9-D191-68220CC83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530" y="3372007"/>
            <a:ext cx="6134956" cy="98121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34DA9D21-82B4-6C46-4AD8-05AE26A8D596}"/>
              </a:ext>
            </a:extLst>
          </p:cNvPr>
          <p:cNvSpPr txBox="1"/>
          <p:nvPr/>
        </p:nvSpPr>
        <p:spPr>
          <a:xfrm>
            <a:off x="597584" y="4634805"/>
            <a:ext cx="6093068" cy="390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es-PE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Para IE Unidocente</a:t>
            </a:r>
            <a:endParaRPr lang="es-P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E832A65-9A66-F0E4-9BBA-7C5B1AAC7D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1504" y="5268618"/>
            <a:ext cx="6125430" cy="97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38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6590" y="574124"/>
            <a:ext cx="10878820" cy="396904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50" dirty="0">
                <a:latin typeface="Arial Black"/>
                <a:cs typeface="Arial Black"/>
              </a:rPr>
              <a:t>Paso</a:t>
            </a:r>
            <a:r>
              <a:rPr sz="2500" spc="-325" dirty="0">
                <a:latin typeface="Arial Black"/>
                <a:cs typeface="Arial Black"/>
              </a:rPr>
              <a:t> </a:t>
            </a:r>
            <a:r>
              <a:rPr sz="2500" spc="-165" dirty="0">
                <a:latin typeface="Arial Black"/>
                <a:cs typeface="Arial Black"/>
              </a:rPr>
              <a:t>A:</a:t>
            </a:r>
            <a:r>
              <a:rPr sz="2500" spc="-305" dirty="0">
                <a:latin typeface="Arial Black"/>
                <a:cs typeface="Arial Black"/>
              </a:rPr>
              <a:t> </a:t>
            </a:r>
            <a:r>
              <a:rPr sz="2500" dirty="0"/>
              <a:t>Identificación</a:t>
            </a:r>
            <a:r>
              <a:rPr sz="2500" spc="95" dirty="0"/>
              <a:t> </a:t>
            </a:r>
            <a:r>
              <a:rPr sz="2500" dirty="0"/>
              <a:t>del</a:t>
            </a:r>
            <a:r>
              <a:rPr sz="2500" spc="110" dirty="0"/>
              <a:t> </a:t>
            </a:r>
            <a:r>
              <a:rPr sz="2500" dirty="0"/>
              <a:t>problema</a:t>
            </a:r>
            <a:r>
              <a:rPr sz="2500" spc="85" dirty="0"/>
              <a:t> </a:t>
            </a:r>
            <a:r>
              <a:rPr sz="2500" dirty="0"/>
              <a:t>u</a:t>
            </a:r>
            <a:r>
              <a:rPr sz="2500" spc="125" dirty="0"/>
              <a:t> </a:t>
            </a:r>
            <a:r>
              <a:rPr sz="2500" dirty="0"/>
              <a:t>oportunidad</a:t>
            </a:r>
            <a:r>
              <a:rPr sz="2500" spc="105" dirty="0"/>
              <a:t> </a:t>
            </a:r>
            <a:r>
              <a:rPr sz="2500" dirty="0"/>
              <a:t>ambiental.</a:t>
            </a:r>
            <a:r>
              <a:rPr sz="2500" spc="105" dirty="0"/>
              <a:t> </a:t>
            </a:r>
            <a:r>
              <a:rPr sz="2500" spc="-25" dirty="0"/>
              <a:t>Dx</a:t>
            </a:r>
            <a:endParaRPr sz="25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2362" y="1823720"/>
            <a:ext cx="93287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00"/>
              </a:spcBef>
              <a:buClr>
                <a:srgbClr val="E20412"/>
              </a:buClr>
              <a:buSzPct val="75000"/>
              <a:buAutoNum type="arabicPeriod"/>
              <a:tabLst>
                <a:tab pos="469265" algn="l"/>
              </a:tabLst>
            </a:pP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Se</a:t>
            </a:r>
            <a:r>
              <a:rPr sz="2400" spc="-7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realiza</a:t>
            </a:r>
            <a:r>
              <a:rPr sz="240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40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manera</a:t>
            </a:r>
            <a:r>
              <a:rPr sz="2400" spc="-9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colegiada</a:t>
            </a:r>
            <a:endParaRPr sz="24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Clr>
                <a:srgbClr val="E20412"/>
              </a:buClr>
              <a:buSzPct val="75000"/>
              <a:buAutoNum type="arabicPeriod"/>
              <a:tabLst>
                <a:tab pos="469265" algn="l"/>
              </a:tabLst>
            </a:pP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Permite</a:t>
            </a:r>
            <a:r>
              <a:rPr sz="2400" spc="-8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identificar</a:t>
            </a:r>
            <a:r>
              <a:rPr sz="2400" spc="-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mejor</a:t>
            </a:r>
            <a:r>
              <a:rPr sz="2400" spc="-7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problemas</a:t>
            </a:r>
            <a:r>
              <a:rPr sz="2400" spc="-6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o</a:t>
            </a:r>
            <a:r>
              <a:rPr sz="2400" spc="-6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situaciones</a:t>
            </a:r>
            <a:r>
              <a:rPr sz="2400" spc="-6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a</a:t>
            </a:r>
            <a:r>
              <a:rPr sz="240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abordar/</a:t>
            </a:r>
            <a:r>
              <a:rPr sz="240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potenciar.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87701" y="2887217"/>
            <a:ext cx="1868805" cy="845819"/>
          </a:xfrm>
          <a:custGeom>
            <a:avLst/>
            <a:gdLst/>
            <a:ahLst/>
            <a:cxnLst/>
            <a:rect l="l" t="t" r="r" b="b"/>
            <a:pathLst>
              <a:path w="1868804" h="845820">
                <a:moveTo>
                  <a:pt x="0" y="140970"/>
                </a:moveTo>
                <a:lnTo>
                  <a:pt x="7187" y="96414"/>
                </a:lnTo>
                <a:lnTo>
                  <a:pt x="27200" y="57716"/>
                </a:lnTo>
                <a:lnTo>
                  <a:pt x="57716" y="27200"/>
                </a:lnTo>
                <a:lnTo>
                  <a:pt x="96414" y="7187"/>
                </a:lnTo>
                <a:lnTo>
                  <a:pt x="140970" y="0"/>
                </a:lnTo>
                <a:lnTo>
                  <a:pt x="1727453" y="0"/>
                </a:lnTo>
                <a:lnTo>
                  <a:pt x="1772009" y="7187"/>
                </a:lnTo>
                <a:lnTo>
                  <a:pt x="1810707" y="27200"/>
                </a:lnTo>
                <a:lnTo>
                  <a:pt x="1841223" y="57716"/>
                </a:lnTo>
                <a:lnTo>
                  <a:pt x="1861236" y="96414"/>
                </a:lnTo>
                <a:lnTo>
                  <a:pt x="1868424" y="140970"/>
                </a:lnTo>
                <a:lnTo>
                  <a:pt x="1868424" y="704850"/>
                </a:lnTo>
                <a:lnTo>
                  <a:pt x="1861236" y="749405"/>
                </a:lnTo>
                <a:lnTo>
                  <a:pt x="1841223" y="788103"/>
                </a:lnTo>
                <a:lnTo>
                  <a:pt x="1810707" y="818619"/>
                </a:lnTo>
                <a:lnTo>
                  <a:pt x="1772009" y="838632"/>
                </a:lnTo>
                <a:lnTo>
                  <a:pt x="1727453" y="845820"/>
                </a:lnTo>
                <a:lnTo>
                  <a:pt x="140970" y="845820"/>
                </a:lnTo>
                <a:lnTo>
                  <a:pt x="96414" y="838632"/>
                </a:lnTo>
                <a:lnTo>
                  <a:pt x="57716" y="818619"/>
                </a:lnTo>
                <a:lnTo>
                  <a:pt x="27200" y="788103"/>
                </a:lnTo>
                <a:lnTo>
                  <a:pt x="7187" y="749405"/>
                </a:lnTo>
                <a:lnTo>
                  <a:pt x="0" y="704850"/>
                </a:lnTo>
                <a:lnTo>
                  <a:pt x="0" y="140970"/>
                </a:lnTo>
                <a:close/>
              </a:path>
            </a:pathLst>
          </a:custGeom>
          <a:ln w="25908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462910" y="3170681"/>
            <a:ext cx="13144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PROBLEMAS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274814" y="2887217"/>
            <a:ext cx="2767965" cy="845819"/>
          </a:xfrm>
          <a:custGeom>
            <a:avLst/>
            <a:gdLst/>
            <a:ahLst/>
            <a:cxnLst/>
            <a:rect l="l" t="t" r="r" b="b"/>
            <a:pathLst>
              <a:path w="2767965" h="845820">
                <a:moveTo>
                  <a:pt x="0" y="140970"/>
                </a:moveTo>
                <a:lnTo>
                  <a:pt x="7187" y="96414"/>
                </a:lnTo>
                <a:lnTo>
                  <a:pt x="27200" y="57716"/>
                </a:lnTo>
                <a:lnTo>
                  <a:pt x="57716" y="27200"/>
                </a:lnTo>
                <a:lnTo>
                  <a:pt x="96414" y="7187"/>
                </a:lnTo>
                <a:lnTo>
                  <a:pt x="140969" y="0"/>
                </a:lnTo>
                <a:lnTo>
                  <a:pt x="2626613" y="0"/>
                </a:lnTo>
                <a:lnTo>
                  <a:pt x="2671169" y="7187"/>
                </a:lnTo>
                <a:lnTo>
                  <a:pt x="2709867" y="27200"/>
                </a:lnTo>
                <a:lnTo>
                  <a:pt x="2740383" y="57716"/>
                </a:lnTo>
                <a:lnTo>
                  <a:pt x="2760396" y="96414"/>
                </a:lnTo>
                <a:lnTo>
                  <a:pt x="2767583" y="140970"/>
                </a:lnTo>
                <a:lnTo>
                  <a:pt x="2767583" y="704850"/>
                </a:lnTo>
                <a:lnTo>
                  <a:pt x="2760396" y="749405"/>
                </a:lnTo>
                <a:lnTo>
                  <a:pt x="2740383" y="788103"/>
                </a:lnTo>
                <a:lnTo>
                  <a:pt x="2709867" y="818619"/>
                </a:lnTo>
                <a:lnTo>
                  <a:pt x="2671169" y="838632"/>
                </a:lnTo>
                <a:lnTo>
                  <a:pt x="2626613" y="845820"/>
                </a:lnTo>
                <a:lnTo>
                  <a:pt x="140969" y="845820"/>
                </a:lnTo>
                <a:lnTo>
                  <a:pt x="96414" y="838632"/>
                </a:lnTo>
                <a:lnTo>
                  <a:pt x="57716" y="818619"/>
                </a:lnTo>
                <a:lnTo>
                  <a:pt x="27200" y="788103"/>
                </a:lnTo>
                <a:lnTo>
                  <a:pt x="7187" y="749405"/>
                </a:lnTo>
                <a:lnTo>
                  <a:pt x="0" y="704850"/>
                </a:lnTo>
                <a:lnTo>
                  <a:pt x="0" y="140970"/>
                </a:lnTo>
                <a:close/>
              </a:path>
            </a:pathLst>
          </a:custGeom>
          <a:ln w="25908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62939" y="3811016"/>
            <a:ext cx="2015489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007744" algn="l"/>
              </a:tabLst>
            </a:pP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Ejem.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anemia, enfermedades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29432" y="3811016"/>
            <a:ext cx="22929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860">
              <a:lnSpc>
                <a:spcPct val="100000"/>
              </a:lnSpc>
              <a:spcBef>
                <a:spcPts val="100"/>
              </a:spcBef>
              <a:tabLst>
                <a:tab pos="556260" algn="l"/>
                <a:tab pos="808355" algn="l"/>
                <a:tab pos="2141855" algn="l"/>
              </a:tabLst>
            </a:pP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el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sobrepeso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585858"/>
                </a:solidFill>
                <a:latin typeface="Calibri"/>
                <a:cs typeface="Calibri"/>
              </a:rPr>
              <a:t>y 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no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trasmisibles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62939" y="4542790"/>
            <a:ext cx="45580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13230" algn="l"/>
                <a:tab pos="1999614" algn="l"/>
                <a:tab pos="2606675" algn="l"/>
                <a:tab pos="3352165" algn="l"/>
              </a:tabLst>
            </a:pP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relacionadas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585858"/>
                </a:solidFill>
                <a:latin typeface="Calibri"/>
                <a:cs typeface="Calibri"/>
              </a:rPr>
              <a:t>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una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585858"/>
                </a:solidFill>
                <a:latin typeface="Calibri"/>
                <a:cs typeface="Calibri"/>
              </a:rPr>
              <a:t>mala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nutrición,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02711" y="4908550"/>
            <a:ext cx="2721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16305" algn="l"/>
              </a:tabLst>
            </a:pP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enfermedades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62939" y="4908550"/>
            <a:ext cx="127381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desarrollo digestivas consumo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31795" y="5274361"/>
            <a:ext cx="317944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indent="286385">
              <a:lnSpc>
                <a:spcPct val="100000"/>
              </a:lnSpc>
              <a:spcBef>
                <a:spcPts val="100"/>
              </a:spcBef>
              <a:tabLst>
                <a:tab pos="563880" algn="l"/>
                <a:tab pos="883919" algn="l"/>
                <a:tab pos="1398905" algn="l"/>
                <a:tab pos="1957070" algn="l"/>
                <a:tab pos="2954020" algn="l"/>
                <a:tab pos="3018155" algn="l"/>
              </a:tabLst>
            </a:pPr>
            <a:r>
              <a:rPr sz="2400" spc="-50" dirty="0">
                <a:solidFill>
                  <a:srgbClr val="585858"/>
                </a:solidFill>
                <a:latin typeface="Calibri"/>
                <a:cs typeface="Calibri"/>
              </a:rPr>
              <a:t>y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respiratorias,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el de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585858"/>
                </a:solidFill>
                <a:latin typeface="Calibri"/>
                <a:cs typeface="Calibri"/>
              </a:rPr>
              <a:t>agua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no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segura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	</a:t>
            </a:r>
            <a:r>
              <a:rPr sz="2400" spc="-50" dirty="0">
                <a:solidFill>
                  <a:srgbClr val="585858"/>
                </a:solidFill>
                <a:latin typeface="Calibri"/>
                <a:cs typeface="Calibri"/>
              </a:rPr>
              <a:t>o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62939" y="6006185"/>
            <a:ext cx="45466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66570" algn="l"/>
                <a:tab pos="3560445" algn="l"/>
                <a:tab pos="4196080" algn="l"/>
              </a:tabLst>
            </a:pP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inadecuada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segregación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los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residuos</a:t>
            </a:r>
            <a:r>
              <a:rPr sz="2400" spc="-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sólidos,</a:t>
            </a:r>
            <a:r>
              <a:rPr sz="240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585858"/>
                </a:solidFill>
                <a:latin typeface="Calibri"/>
                <a:cs typeface="Calibri"/>
              </a:rPr>
              <a:t>etc.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462776" y="3048761"/>
            <a:ext cx="4558030" cy="1334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51765" algn="ctr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Arial"/>
                <a:cs typeface="Arial"/>
              </a:rPr>
              <a:t>SITUACIONES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spc="-50" dirty="0">
                <a:latin typeface="Arial"/>
                <a:cs typeface="Arial"/>
              </a:rPr>
              <a:t>A</a:t>
            </a:r>
            <a:endParaRPr sz="1600">
              <a:latin typeface="Arial"/>
              <a:cs typeface="Arial"/>
            </a:endParaRPr>
          </a:p>
          <a:p>
            <a:pPr marR="159385" algn="ctr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ABORDAR/POTENCIAR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45"/>
              </a:spcBef>
            </a:pP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925194" algn="l"/>
                <a:tab pos="2234565" algn="l"/>
                <a:tab pos="2668905" algn="l"/>
                <a:tab pos="4232275" algn="l"/>
              </a:tabLst>
            </a:pP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Ejem.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referidas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la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promoción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462776" y="4357242"/>
            <a:ext cx="455993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estilos</a:t>
            </a:r>
            <a:r>
              <a:rPr sz="2400" spc="509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400" spc="515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vida,</a:t>
            </a:r>
            <a:r>
              <a:rPr sz="2400" spc="515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y</a:t>
            </a:r>
            <a:r>
              <a:rPr sz="2400" spc="515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alimentación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saludable,</a:t>
            </a:r>
            <a:r>
              <a:rPr sz="24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como</a:t>
            </a:r>
            <a:r>
              <a:rPr sz="24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la</a:t>
            </a:r>
            <a:r>
              <a:rPr sz="2400" spc="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actividad</a:t>
            </a:r>
            <a:r>
              <a:rPr sz="2400" spc="6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física</a:t>
            </a:r>
            <a:r>
              <a:rPr sz="2400" spc="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585858"/>
                </a:solidFill>
                <a:latin typeface="Calibri"/>
                <a:cs typeface="Calibri"/>
              </a:rPr>
              <a:t>al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aire</a:t>
            </a:r>
            <a:r>
              <a:rPr sz="2400" spc="22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libre,</a:t>
            </a:r>
            <a:r>
              <a:rPr sz="2400" spc="22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el</a:t>
            </a:r>
            <a:r>
              <a:rPr sz="2400" spc="21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consumo</a:t>
            </a:r>
            <a:r>
              <a:rPr sz="2400" spc="21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400" spc="22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productos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alimentarios</a:t>
            </a:r>
            <a:r>
              <a:rPr sz="2400" spc="160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locales</a:t>
            </a:r>
            <a:r>
              <a:rPr sz="2400" spc="165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400" spc="165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alto</a:t>
            </a:r>
            <a:r>
              <a:rPr sz="2400" spc="165" dirty="0">
                <a:solidFill>
                  <a:srgbClr val="585858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585858"/>
                </a:solidFill>
                <a:latin typeface="Calibri"/>
                <a:cs typeface="Calibri"/>
              </a:rPr>
              <a:t>valor </a:t>
            </a:r>
            <a:r>
              <a:rPr sz="2400" dirty="0">
                <a:solidFill>
                  <a:srgbClr val="585858"/>
                </a:solidFill>
                <a:latin typeface="Calibri"/>
                <a:cs typeface="Calibri"/>
              </a:rPr>
              <a:t>nutricional,</a:t>
            </a:r>
            <a:r>
              <a:rPr sz="2400" spc="-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585858"/>
                </a:solidFill>
                <a:latin typeface="Calibri"/>
                <a:cs typeface="Calibri"/>
              </a:rPr>
              <a:t>etc.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0992" y="2164078"/>
            <a:ext cx="8918448" cy="460552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60637" rIns="0" bIns="0" rtlCol="0">
            <a:spAutoFit/>
          </a:bodyPr>
          <a:lstStyle/>
          <a:p>
            <a:pPr marL="12700" marR="5080">
              <a:lnSpc>
                <a:spcPts val="2390"/>
              </a:lnSpc>
              <a:spcBef>
                <a:spcPts val="190"/>
              </a:spcBef>
            </a:pPr>
            <a:r>
              <a:rPr sz="2000" dirty="0">
                <a:solidFill>
                  <a:srgbClr val="585858"/>
                </a:solidFill>
                <a:latin typeface="Calibri"/>
                <a:cs typeface="Calibri"/>
              </a:rPr>
              <a:t>Por</a:t>
            </a:r>
            <a:r>
              <a:rPr sz="2000" spc="-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585858"/>
                </a:solidFill>
                <a:latin typeface="Calibri"/>
                <a:cs typeface="Calibri"/>
              </a:rPr>
              <a:t>ejemplo:</a:t>
            </a:r>
            <a:r>
              <a:rPr sz="2000" spc="-1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Bajo</a:t>
            </a:r>
            <a:r>
              <a:rPr sz="2000" i="1" spc="-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nivel</a:t>
            </a:r>
            <a:r>
              <a:rPr sz="2000" i="1" spc="-1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000" i="1" spc="-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logros</a:t>
            </a:r>
            <a:r>
              <a:rPr sz="2000" i="1" spc="-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000" i="1" spc="-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585858"/>
                </a:solidFill>
                <a:latin typeface="Calibri"/>
                <a:cs typeface="Calibri"/>
              </a:rPr>
              <a:t>aprendizaje</a:t>
            </a:r>
            <a:r>
              <a:rPr sz="2000" i="1" spc="-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000" i="1" spc="-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los</a:t>
            </a:r>
            <a:r>
              <a:rPr sz="2000" i="1" spc="-2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585858"/>
                </a:solidFill>
                <a:latin typeface="Calibri"/>
                <a:cs typeface="Calibri"/>
              </a:rPr>
              <a:t>estudiantes</a:t>
            </a:r>
            <a:r>
              <a:rPr sz="2000" i="1" spc="-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de</a:t>
            </a:r>
            <a:r>
              <a:rPr sz="2000" i="1" spc="-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la</a:t>
            </a:r>
            <a:r>
              <a:rPr sz="2000" i="1" spc="-1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IE</a:t>
            </a:r>
            <a:r>
              <a:rPr sz="2000" i="1" spc="-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N.</a:t>
            </a:r>
            <a:r>
              <a:rPr sz="2000" i="1" dirty="0">
                <a:solidFill>
                  <a:srgbClr val="585858"/>
                </a:solidFill>
                <a:latin typeface="Arial"/>
                <a:cs typeface="Arial"/>
              </a:rPr>
              <a:t>°</a:t>
            </a:r>
            <a:r>
              <a:rPr sz="2000" i="1" spc="-1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2052</a:t>
            </a:r>
            <a:r>
              <a:rPr sz="2000" i="1" spc="-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Chiquián</a:t>
            </a:r>
            <a:r>
              <a:rPr sz="2000" i="1" spc="-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ocasionado</a:t>
            </a:r>
            <a:r>
              <a:rPr sz="2000" i="1" spc="-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spc="-25" dirty="0">
                <a:solidFill>
                  <a:srgbClr val="585858"/>
                </a:solidFill>
                <a:latin typeface="Calibri"/>
                <a:cs typeface="Calibri"/>
              </a:rPr>
              <a:t>por </a:t>
            </a:r>
            <a:r>
              <a:rPr sz="2000" i="1" dirty="0">
                <a:solidFill>
                  <a:srgbClr val="585858"/>
                </a:solidFill>
                <a:latin typeface="Calibri"/>
                <a:cs typeface="Calibri"/>
              </a:rPr>
              <a:t>la</a:t>
            </a:r>
            <a:r>
              <a:rPr sz="2000" i="1" spc="-2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585858"/>
                </a:solidFill>
                <a:latin typeface="Calibri"/>
                <a:cs typeface="Calibri"/>
              </a:rPr>
              <a:t>malnutrición.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701736"/>
            <a:ext cx="10515600" cy="652341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188832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95"/>
              </a:spcBef>
            </a:pPr>
            <a:r>
              <a:rPr sz="3000" spc="-180" dirty="0">
                <a:latin typeface="Arial Black"/>
                <a:cs typeface="Arial Black"/>
              </a:rPr>
              <a:t>Paso</a:t>
            </a:r>
            <a:r>
              <a:rPr sz="3000" spc="-385" dirty="0">
                <a:latin typeface="Arial Black"/>
                <a:cs typeface="Arial Black"/>
              </a:rPr>
              <a:t> </a:t>
            </a:r>
            <a:r>
              <a:rPr sz="3000" spc="-130" dirty="0">
                <a:latin typeface="Arial Black"/>
                <a:cs typeface="Arial Black"/>
              </a:rPr>
              <a:t>C:</a:t>
            </a:r>
            <a:r>
              <a:rPr sz="3000" spc="-370" dirty="0">
                <a:latin typeface="Arial Black"/>
                <a:cs typeface="Arial Black"/>
              </a:rPr>
              <a:t> </a:t>
            </a:r>
            <a:r>
              <a:rPr sz="3000" spc="110" dirty="0"/>
              <a:t>Análisis</a:t>
            </a:r>
            <a:r>
              <a:rPr sz="3000" spc="105" dirty="0"/>
              <a:t> </a:t>
            </a:r>
            <a:r>
              <a:rPr sz="3000" dirty="0"/>
              <a:t>del</a:t>
            </a:r>
            <a:r>
              <a:rPr sz="3000" spc="114" dirty="0"/>
              <a:t> </a:t>
            </a:r>
            <a:r>
              <a:rPr sz="3000" dirty="0"/>
              <a:t>problema</a:t>
            </a:r>
            <a:r>
              <a:rPr sz="3000" spc="95" dirty="0"/>
              <a:t> </a:t>
            </a:r>
            <a:r>
              <a:rPr sz="3000" dirty="0"/>
              <a:t>u</a:t>
            </a:r>
            <a:r>
              <a:rPr sz="3000" spc="114" dirty="0"/>
              <a:t> </a:t>
            </a:r>
            <a:r>
              <a:rPr sz="3000" dirty="0"/>
              <a:t>oportunidad</a:t>
            </a:r>
            <a:r>
              <a:rPr sz="3000" spc="105" dirty="0"/>
              <a:t> </a:t>
            </a:r>
            <a:r>
              <a:rPr sz="3000" spc="-10" dirty="0"/>
              <a:t>ambiental.</a:t>
            </a:r>
            <a:endParaRPr sz="3000" dirty="0">
              <a:latin typeface="Arial Black"/>
              <a:cs typeface="Arial Blac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629154"/>
            <a:ext cx="9316212" cy="522884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908793" y="3570554"/>
            <a:ext cx="1803400" cy="1489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Clave</a:t>
            </a:r>
            <a:r>
              <a:rPr sz="1600" b="1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para</a:t>
            </a:r>
            <a:r>
              <a:rPr sz="16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identificar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las</a:t>
            </a:r>
            <a:r>
              <a:rPr sz="16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necesidades</a:t>
            </a:r>
            <a:r>
              <a:rPr sz="1600" b="1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50" dirty="0">
                <a:solidFill>
                  <a:srgbClr val="001F5F"/>
                </a:solidFill>
                <a:latin typeface="Calibri"/>
                <a:cs typeface="Calibri"/>
              </a:rPr>
              <a:t>y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demandas</a:t>
            </a:r>
            <a:r>
              <a:rPr sz="16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de 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aprendizaje 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que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deberán</a:t>
            </a:r>
            <a:r>
              <a:rPr sz="16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estar</a:t>
            </a:r>
            <a:r>
              <a:rPr sz="1600" b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en</a:t>
            </a:r>
            <a:r>
              <a:rPr sz="16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el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plan</a:t>
            </a:r>
            <a:r>
              <a:rPr sz="1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elaborado.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1240" y="482509"/>
            <a:ext cx="10515600" cy="552314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89772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95"/>
              </a:spcBef>
            </a:pPr>
            <a:r>
              <a:rPr sz="3000" spc="-180" dirty="0">
                <a:latin typeface="Arial Black"/>
                <a:cs typeface="Arial Black"/>
              </a:rPr>
              <a:t>Paso</a:t>
            </a:r>
            <a:r>
              <a:rPr sz="3000" spc="-440" dirty="0">
                <a:latin typeface="Arial Black"/>
                <a:cs typeface="Arial Black"/>
              </a:rPr>
              <a:t> </a:t>
            </a:r>
            <a:r>
              <a:rPr sz="3000" spc="-215" dirty="0">
                <a:latin typeface="Arial Black"/>
                <a:cs typeface="Arial Black"/>
              </a:rPr>
              <a:t>D:</a:t>
            </a:r>
            <a:r>
              <a:rPr sz="3000" spc="-430" dirty="0">
                <a:latin typeface="Arial Black"/>
                <a:cs typeface="Arial Black"/>
              </a:rPr>
              <a:t> </a:t>
            </a:r>
            <a:r>
              <a:rPr sz="3000" dirty="0"/>
              <a:t>Elaboración</a:t>
            </a:r>
            <a:r>
              <a:rPr sz="3000" spc="-40" dirty="0"/>
              <a:t> </a:t>
            </a:r>
            <a:r>
              <a:rPr sz="3000" dirty="0"/>
              <a:t>de</a:t>
            </a:r>
            <a:r>
              <a:rPr sz="3000" spc="30" dirty="0"/>
              <a:t> </a:t>
            </a:r>
            <a:r>
              <a:rPr sz="3000" dirty="0"/>
              <a:t>plan</a:t>
            </a:r>
            <a:r>
              <a:rPr sz="3000" spc="20" dirty="0"/>
              <a:t> </a:t>
            </a:r>
            <a:r>
              <a:rPr sz="3000" dirty="0"/>
              <a:t>de</a:t>
            </a:r>
            <a:r>
              <a:rPr sz="3000" spc="35" dirty="0"/>
              <a:t> </a:t>
            </a:r>
            <a:r>
              <a:rPr sz="3000" spc="-10" dirty="0"/>
              <a:t>trabajo.</a:t>
            </a:r>
            <a:endParaRPr sz="3000" dirty="0">
              <a:latin typeface="Arial Black"/>
              <a:cs typeface="Arial Blac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4523" y="1409698"/>
            <a:ext cx="6103620" cy="54483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75868" y="3938778"/>
            <a:ext cx="16275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Elementos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del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001F5F"/>
                </a:solidFill>
                <a:latin typeface="Calibri"/>
                <a:cs typeface="Calibri"/>
              </a:rPr>
              <a:t>plan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993898" y="3835146"/>
            <a:ext cx="1454150" cy="600710"/>
          </a:xfrm>
          <a:custGeom>
            <a:avLst/>
            <a:gdLst/>
            <a:ahLst/>
            <a:cxnLst/>
            <a:rect l="l" t="t" r="r" b="b"/>
            <a:pathLst>
              <a:path w="1454150" h="600710">
                <a:moveTo>
                  <a:pt x="0" y="150113"/>
                </a:moveTo>
                <a:lnTo>
                  <a:pt x="1153667" y="150113"/>
                </a:lnTo>
                <a:lnTo>
                  <a:pt x="1153667" y="0"/>
                </a:lnTo>
                <a:lnTo>
                  <a:pt x="1453896" y="300227"/>
                </a:lnTo>
                <a:lnTo>
                  <a:pt x="1153667" y="600455"/>
                </a:lnTo>
                <a:lnTo>
                  <a:pt x="1153667" y="450341"/>
                </a:lnTo>
                <a:lnTo>
                  <a:pt x="0" y="450341"/>
                </a:lnTo>
                <a:lnTo>
                  <a:pt x="0" y="150113"/>
                </a:lnTo>
                <a:close/>
              </a:path>
            </a:pathLst>
          </a:custGeom>
          <a:ln w="25908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6616573-51A0-44A2-9989-0A3C8D44DFE7}"/>
              </a:ext>
            </a:extLst>
          </p:cNvPr>
          <p:cNvSpPr/>
          <p:nvPr/>
        </p:nvSpPr>
        <p:spPr>
          <a:xfrm>
            <a:off x="1642093" y="1217681"/>
            <a:ext cx="8697603" cy="1230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PE" sz="3600" b="1" dirty="0">
                <a:solidFill>
                  <a:srgbClr val="243D7B"/>
                </a:solidFill>
                <a:latin typeface="Century Gothic"/>
              </a:rPr>
              <a:t>¿Cómo se organiza el enfoque ambiental en la institución educativa?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1DF2E71-8AD8-43F1-A8B5-D9F5C82B62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621" r="67400" b="9505"/>
          <a:stretch/>
        </p:blipFill>
        <p:spPr>
          <a:xfrm>
            <a:off x="4779083" y="2729051"/>
            <a:ext cx="2423624" cy="3554518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DB3DACDE-654B-4D4B-BA5E-231BA9D004FA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149258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9772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95"/>
              </a:spcBef>
            </a:pPr>
            <a:r>
              <a:rPr sz="3700" spc="-105" dirty="0">
                <a:latin typeface="Arial Black"/>
                <a:cs typeface="Arial Black"/>
              </a:rPr>
              <a:t>Instrumentos</a:t>
            </a:r>
            <a:r>
              <a:rPr sz="3700" spc="-370" dirty="0">
                <a:latin typeface="Arial Black"/>
                <a:cs typeface="Arial Black"/>
              </a:rPr>
              <a:t> </a:t>
            </a:r>
            <a:r>
              <a:rPr sz="3700" spc="-80" dirty="0">
                <a:latin typeface="Arial Black"/>
                <a:cs typeface="Arial Black"/>
              </a:rPr>
              <a:t>de</a:t>
            </a:r>
            <a:r>
              <a:rPr sz="3700" spc="-400" dirty="0">
                <a:latin typeface="Arial Black"/>
                <a:cs typeface="Arial Black"/>
              </a:rPr>
              <a:t> </a:t>
            </a:r>
            <a:r>
              <a:rPr sz="3700" spc="-95" dirty="0">
                <a:latin typeface="Arial Black"/>
                <a:cs typeface="Arial Black"/>
              </a:rPr>
              <a:t>gestión</a:t>
            </a:r>
            <a:r>
              <a:rPr sz="3100" spc="-95" dirty="0"/>
              <a:t>.</a:t>
            </a:r>
            <a:endParaRPr sz="3100">
              <a:latin typeface="Arial Black"/>
              <a:cs typeface="Arial Black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395" y="1965960"/>
            <a:ext cx="11189208" cy="386334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18922" y="6236614"/>
            <a:ext cx="112414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Es</a:t>
            </a:r>
            <a:r>
              <a:rPr sz="1800" spc="-4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Calibri"/>
                <a:cs typeface="Calibri"/>
              </a:rPr>
              <a:t>estratégico</a:t>
            </a:r>
            <a:r>
              <a:rPr sz="1800" spc="-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el</a:t>
            </a:r>
            <a:r>
              <a:rPr sz="1800" spc="-2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rol</a:t>
            </a:r>
            <a:r>
              <a:rPr sz="1800" spc="-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de</a:t>
            </a:r>
            <a:r>
              <a:rPr sz="1800" spc="-3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los</a:t>
            </a:r>
            <a:r>
              <a:rPr sz="1800" spc="-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comités</a:t>
            </a:r>
            <a:r>
              <a:rPr sz="1800" spc="-2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de</a:t>
            </a:r>
            <a:r>
              <a:rPr sz="1800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gestión</a:t>
            </a:r>
            <a:r>
              <a:rPr sz="1800" spc="-4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escolar</a:t>
            </a:r>
            <a:r>
              <a:rPr sz="1800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para</a:t>
            </a:r>
            <a:r>
              <a:rPr sz="1800" spc="-3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lograr</a:t>
            </a:r>
            <a:r>
              <a:rPr sz="1800" spc="-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el</a:t>
            </a:r>
            <a:r>
              <a:rPr sz="1800" spc="-3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Calibri"/>
                <a:cs typeface="Calibri"/>
              </a:rPr>
              <a:t>cumplimiento</a:t>
            </a:r>
            <a:r>
              <a:rPr sz="1800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de</a:t>
            </a:r>
            <a:r>
              <a:rPr sz="1800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los</a:t>
            </a:r>
            <a:r>
              <a:rPr sz="1800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CGE</a:t>
            </a:r>
            <a:r>
              <a:rPr sz="1800" spc="-4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y</a:t>
            </a:r>
            <a:r>
              <a:rPr sz="1800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alcanzar</a:t>
            </a:r>
            <a:r>
              <a:rPr sz="1800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los</a:t>
            </a:r>
            <a:r>
              <a:rPr sz="1800" spc="-2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Calibri"/>
                <a:cs typeface="Calibri"/>
              </a:rPr>
              <a:t>propósitos</a:t>
            </a:r>
            <a:r>
              <a:rPr sz="1800" spc="-5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252525"/>
                </a:solidFill>
                <a:latin typeface="Calibri"/>
                <a:cs typeface="Calibri"/>
              </a:rPr>
              <a:t>del </a:t>
            </a:r>
            <a:r>
              <a:rPr sz="1800" spc="-10" dirty="0">
                <a:solidFill>
                  <a:srgbClr val="252525"/>
                </a:solidFill>
                <a:latin typeface="Calibri"/>
                <a:cs typeface="Calibri"/>
              </a:rPr>
              <a:t>PEAI.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45608" y="0"/>
            <a:ext cx="2109216" cy="90982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45608" y="0"/>
            <a:ext cx="2109216" cy="90982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703429"/>
            <a:ext cx="10515600" cy="64895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185479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95"/>
              </a:spcBef>
            </a:pPr>
            <a:r>
              <a:rPr sz="3000" spc="-195" dirty="0">
                <a:latin typeface="Arial Black"/>
                <a:cs typeface="Arial Black"/>
              </a:rPr>
              <a:t>Paso</a:t>
            </a:r>
            <a:r>
              <a:rPr sz="3000" spc="-480" dirty="0">
                <a:latin typeface="Arial Black"/>
                <a:cs typeface="Arial Black"/>
              </a:rPr>
              <a:t> </a:t>
            </a:r>
            <a:r>
              <a:rPr sz="3000" spc="-465" dirty="0">
                <a:latin typeface="Arial Black"/>
                <a:cs typeface="Arial Black"/>
              </a:rPr>
              <a:t>E:</a:t>
            </a:r>
            <a:r>
              <a:rPr sz="3000" spc="-475" dirty="0">
                <a:latin typeface="Arial Black"/>
                <a:cs typeface="Arial Black"/>
              </a:rPr>
              <a:t> </a:t>
            </a:r>
            <a:r>
              <a:rPr sz="3000" dirty="0"/>
              <a:t>Monitoreo</a:t>
            </a:r>
            <a:r>
              <a:rPr sz="3000" spc="-85" dirty="0"/>
              <a:t> </a:t>
            </a:r>
            <a:r>
              <a:rPr sz="3000" dirty="0"/>
              <a:t>y</a:t>
            </a:r>
            <a:r>
              <a:rPr sz="3000" spc="15" dirty="0"/>
              <a:t> </a:t>
            </a:r>
            <a:r>
              <a:rPr sz="3000" dirty="0"/>
              <a:t>evaluación del</a:t>
            </a:r>
            <a:r>
              <a:rPr sz="3000" spc="10" dirty="0"/>
              <a:t> </a:t>
            </a:r>
            <a:r>
              <a:rPr sz="3000" dirty="0"/>
              <a:t>PEAI</a:t>
            </a:r>
            <a:r>
              <a:rPr sz="3000" spc="10" dirty="0"/>
              <a:t> </a:t>
            </a:r>
            <a:r>
              <a:rPr sz="3000" spc="229" dirty="0"/>
              <a:t>(a</a:t>
            </a:r>
            <a:r>
              <a:rPr sz="3000" spc="10" dirty="0"/>
              <a:t> </a:t>
            </a:r>
            <a:r>
              <a:rPr sz="3000" dirty="0"/>
              <a:t>nivel</a:t>
            </a:r>
            <a:r>
              <a:rPr sz="3000" spc="10" dirty="0"/>
              <a:t> </a:t>
            </a:r>
            <a:r>
              <a:rPr sz="3000" dirty="0"/>
              <a:t>de</a:t>
            </a:r>
            <a:r>
              <a:rPr sz="3000" spc="5" dirty="0"/>
              <a:t> </a:t>
            </a:r>
            <a:r>
              <a:rPr sz="3000" spc="50" dirty="0"/>
              <a:t>IE).</a:t>
            </a:r>
            <a:endParaRPr sz="3000" dirty="0">
              <a:latin typeface="Arial Black"/>
              <a:cs typeface="Arial Black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19683" y="2109216"/>
            <a:ext cx="10164445" cy="3991610"/>
            <a:chOff x="519683" y="2109216"/>
            <a:chExt cx="10164445" cy="39916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9683" y="2109216"/>
              <a:ext cx="7821168" cy="399135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955792" y="2519172"/>
              <a:ext cx="4728210" cy="1496060"/>
            </a:xfrm>
            <a:custGeom>
              <a:avLst/>
              <a:gdLst/>
              <a:ahLst/>
              <a:cxnLst/>
              <a:rect l="l" t="t" r="r" b="b"/>
              <a:pathLst>
                <a:path w="4728209" h="1496060">
                  <a:moveTo>
                    <a:pt x="4684262" y="1419818"/>
                  </a:moveTo>
                  <a:lnTo>
                    <a:pt x="4651883" y="1421383"/>
                  </a:lnTo>
                  <a:lnTo>
                    <a:pt x="4693666" y="1495678"/>
                  </a:lnTo>
                  <a:lnTo>
                    <a:pt x="4721692" y="1432178"/>
                  </a:lnTo>
                  <a:lnTo>
                    <a:pt x="4684268" y="1432178"/>
                  </a:lnTo>
                  <a:lnTo>
                    <a:pt x="4684262" y="1419818"/>
                  </a:lnTo>
                  <a:close/>
                </a:path>
                <a:path w="4728209" h="1496060">
                  <a:moveTo>
                    <a:pt x="4696962" y="1419205"/>
                  </a:moveTo>
                  <a:lnTo>
                    <a:pt x="4684262" y="1419818"/>
                  </a:lnTo>
                  <a:lnTo>
                    <a:pt x="4684268" y="1432178"/>
                  </a:lnTo>
                  <a:lnTo>
                    <a:pt x="4696968" y="1432178"/>
                  </a:lnTo>
                  <a:lnTo>
                    <a:pt x="4696962" y="1419205"/>
                  </a:lnTo>
                  <a:close/>
                </a:path>
                <a:path w="4728209" h="1496060">
                  <a:moveTo>
                    <a:pt x="4728083" y="1417701"/>
                  </a:moveTo>
                  <a:lnTo>
                    <a:pt x="4696962" y="1419205"/>
                  </a:lnTo>
                  <a:lnTo>
                    <a:pt x="4696968" y="1432178"/>
                  </a:lnTo>
                  <a:lnTo>
                    <a:pt x="4721692" y="1432178"/>
                  </a:lnTo>
                  <a:lnTo>
                    <a:pt x="4728083" y="1417701"/>
                  </a:lnTo>
                  <a:close/>
                </a:path>
                <a:path w="4728209" h="1496060">
                  <a:moveTo>
                    <a:pt x="4683633" y="38100"/>
                  </a:moveTo>
                  <a:lnTo>
                    <a:pt x="4684261" y="1417701"/>
                  </a:lnTo>
                  <a:lnTo>
                    <a:pt x="4684262" y="1419818"/>
                  </a:lnTo>
                  <a:lnTo>
                    <a:pt x="4696962" y="1419205"/>
                  </a:lnTo>
                  <a:lnTo>
                    <a:pt x="4696351" y="76200"/>
                  </a:lnTo>
                  <a:lnTo>
                    <a:pt x="4696337" y="44450"/>
                  </a:lnTo>
                  <a:lnTo>
                    <a:pt x="4689983" y="44450"/>
                  </a:lnTo>
                  <a:lnTo>
                    <a:pt x="4683633" y="38100"/>
                  </a:lnTo>
                  <a:close/>
                </a:path>
                <a:path w="4728209" h="1496060">
                  <a:moveTo>
                    <a:pt x="76200" y="0"/>
                  </a:moveTo>
                  <a:lnTo>
                    <a:pt x="0" y="38100"/>
                  </a:lnTo>
                  <a:lnTo>
                    <a:pt x="76200" y="76200"/>
                  </a:lnTo>
                  <a:lnTo>
                    <a:pt x="76200" y="44450"/>
                  </a:lnTo>
                  <a:lnTo>
                    <a:pt x="63500" y="44450"/>
                  </a:lnTo>
                  <a:lnTo>
                    <a:pt x="63500" y="31750"/>
                  </a:lnTo>
                  <a:lnTo>
                    <a:pt x="76200" y="31750"/>
                  </a:lnTo>
                  <a:lnTo>
                    <a:pt x="76200" y="0"/>
                  </a:lnTo>
                  <a:close/>
                </a:path>
                <a:path w="4728209" h="1496060">
                  <a:moveTo>
                    <a:pt x="76200" y="31750"/>
                  </a:moveTo>
                  <a:lnTo>
                    <a:pt x="63500" y="31750"/>
                  </a:lnTo>
                  <a:lnTo>
                    <a:pt x="63500" y="44450"/>
                  </a:lnTo>
                  <a:lnTo>
                    <a:pt x="76200" y="44450"/>
                  </a:lnTo>
                  <a:lnTo>
                    <a:pt x="76200" y="31750"/>
                  </a:lnTo>
                  <a:close/>
                </a:path>
                <a:path w="4728209" h="1496060">
                  <a:moveTo>
                    <a:pt x="4693412" y="31750"/>
                  </a:moveTo>
                  <a:lnTo>
                    <a:pt x="76200" y="31750"/>
                  </a:lnTo>
                  <a:lnTo>
                    <a:pt x="76200" y="44450"/>
                  </a:lnTo>
                  <a:lnTo>
                    <a:pt x="4683635" y="44450"/>
                  </a:lnTo>
                  <a:lnTo>
                    <a:pt x="4683633" y="38100"/>
                  </a:lnTo>
                  <a:lnTo>
                    <a:pt x="4696334" y="38100"/>
                  </a:lnTo>
                  <a:lnTo>
                    <a:pt x="4696333" y="34543"/>
                  </a:lnTo>
                  <a:lnTo>
                    <a:pt x="4693412" y="31750"/>
                  </a:lnTo>
                  <a:close/>
                </a:path>
                <a:path w="4728209" h="1496060">
                  <a:moveTo>
                    <a:pt x="4696334" y="38100"/>
                  </a:moveTo>
                  <a:lnTo>
                    <a:pt x="4683633" y="38100"/>
                  </a:lnTo>
                  <a:lnTo>
                    <a:pt x="4689983" y="44450"/>
                  </a:lnTo>
                  <a:lnTo>
                    <a:pt x="4696337" y="44450"/>
                  </a:lnTo>
                  <a:lnTo>
                    <a:pt x="4696334" y="3810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9669526" y="4248403"/>
            <a:ext cx="189801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Los</a:t>
            </a:r>
            <a:r>
              <a:rPr sz="1600" b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indicadores</a:t>
            </a:r>
            <a:r>
              <a:rPr sz="1600" b="1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deben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tener</a:t>
            </a:r>
            <a:r>
              <a:rPr sz="1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coherencia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 con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los</a:t>
            </a:r>
            <a:r>
              <a:rPr sz="16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de la</a:t>
            </a:r>
            <a:r>
              <a:rPr sz="16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MLA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63064" y="1504349"/>
            <a:ext cx="9149715" cy="352596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marR="5080" indent="946150">
              <a:lnSpc>
                <a:spcPts val="4500"/>
              </a:lnSpc>
              <a:spcBef>
                <a:spcPts val="495"/>
              </a:spcBef>
            </a:pPr>
            <a:r>
              <a:rPr sz="4000" spc="-185" dirty="0">
                <a:latin typeface="Arial Black"/>
                <a:cs typeface="Arial Black"/>
              </a:rPr>
              <a:t>Reporte</a:t>
            </a:r>
            <a:r>
              <a:rPr sz="4000" spc="-425" dirty="0">
                <a:latin typeface="Arial Black"/>
                <a:cs typeface="Arial Black"/>
              </a:rPr>
              <a:t> </a:t>
            </a:r>
            <a:r>
              <a:rPr sz="4000" spc="-120" dirty="0">
                <a:latin typeface="Arial Black"/>
                <a:cs typeface="Arial Black"/>
              </a:rPr>
              <a:t>logros</a:t>
            </a:r>
            <a:r>
              <a:rPr sz="4000" spc="-425" dirty="0">
                <a:latin typeface="Arial Black"/>
                <a:cs typeface="Arial Black"/>
              </a:rPr>
              <a:t> </a:t>
            </a:r>
            <a:r>
              <a:rPr sz="4000" spc="-10" dirty="0" err="1">
                <a:latin typeface="Arial Black"/>
                <a:cs typeface="Arial Black"/>
              </a:rPr>
              <a:t>ambientales</a:t>
            </a:r>
            <a:r>
              <a:rPr sz="4000" spc="-10" dirty="0">
                <a:latin typeface="Arial Black"/>
                <a:cs typeface="Arial Black"/>
              </a:rPr>
              <a:t> </a:t>
            </a:r>
            <a:r>
              <a:rPr sz="4000" spc="-100" dirty="0">
                <a:latin typeface="Arial Black"/>
                <a:cs typeface="Arial Black"/>
              </a:rPr>
              <a:t>(</a:t>
            </a:r>
            <a:r>
              <a:rPr lang="es-ES" sz="4000" spc="-100" dirty="0">
                <a:latin typeface="Arial Black"/>
                <a:cs typeface="Arial Black"/>
              </a:rPr>
              <a:t>primera etapa</a:t>
            </a:r>
            <a:r>
              <a:rPr sz="4000" spc="-40" dirty="0">
                <a:latin typeface="Arial Black"/>
                <a:cs typeface="Arial Black"/>
              </a:rPr>
              <a:t>)</a:t>
            </a:r>
            <a:br>
              <a:rPr lang="es-ES" sz="4000" spc="-40" dirty="0">
                <a:latin typeface="Arial Black"/>
                <a:cs typeface="Arial Black"/>
              </a:rPr>
            </a:br>
            <a:br>
              <a:rPr lang="es-PE" sz="4000" spc="-40" dirty="0">
                <a:latin typeface="Arial Black"/>
                <a:cs typeface="Arial Black"/>
              </a:rPr>
            </a:br>
            <a:r>
              <a:rPr lang="es-PE" sz="4000" spc="-40" dirty="0">
                <a:latin typeface="Arial Black"/>
                <a:cs typeface="Arial Black"/>
              </a:rPr>
              <a:t>hasta el 15 de mayo</a:t>
            </a:r>
            <a:br>
              <a:rPr lang="es-PE" sz="4000" spc="-40" dirty="0">
                <a:latin typeface="Arial Black"/>
                <a:cs typeface="Arial Black"/>
              </a:rPr>
            </a:br>
            <a:r>
              <a:rPr lang="es-PE" sz="4000" spc="-40" dirty="0">
                <a:latin typeface="Arial Black"/>
                <a:cs typeface="Arial Black"/>
              </a:rPr>
              <a:t>resolución de las brigadas</a:t>
            </a:r>
            <a:br>
              <a:rPr lang="es-PE" sz="4000" spc="-40" dirty="0">
                <a:latin typeface="Arial Black"/>
                <a:cs typeface="Arial Black"/>
              </a:rPr>
            </a:br>
            <a:r>
              <a:rPr lang="es-PE" sz="4000" spc="-40" dirty="0">
                <a:latin typeface="Arial Black"/>
                <a:cs typeface="Arial Black"/>
              </a:rPr>
              <a:t>ficha resumen del PEAI</a:t>
            </a:r>
            <a:endParaRPr sz="4000" dirty="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45608" y="0"/>
            <a:ext cx="2109216" cy="90982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800" y="909827"/>
            <a:ext cx="5669280" cy="831638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033780" marR="5080" indent="-1021715" algn="ctr">
              <a:lnSpc>
                <a:spcPct val="80000"/>
              </a:lnSpc>
              <a:spcBef>
                <a:spcPts val="725"/>
              </a:spcBef>
            </a:pPr>
            <a:r>
              <a:rPr sz="3000" b="1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Power</a:t>
            </a:r>
            <a:r>
              <a:rPr sz="3000" b="1" u="sng" spc="-4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 </a:t>
            </a:r>
            <a:r>
              <a:rPr sz="3000" b="1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bi de</a:t>
            </a:r>
            <a:r>
              <a:rPr sz="3000" b="1" u="sng" spc="-1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 </a:t>
            </a:r>
            <a:r>
              <a:rPr sz="3000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educación</a:t>
            </a:r>
            <a:r>
              <a:rPr sz="3000" b="1" spc="-10" dirty="0">
                <a:solidFill>
                  <a:srgbClr val="0462C1"/>
                </a:solidFill>
                <a:latin typeface="Arial"/>
                <a:cs typeface="Arial"/>
                <a:hlinkClick r:id="rId3"/>
              </a:rPr>
              <a:t> </a:t>
            </a:r>
            <a:r>
              <a:rPr sz="3000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ambiental</a:t>
            </a: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63980" y="2054351"/>
            <a:ext cx="4686300" cy="247954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589658" y="4766817"/>
            <a:ext cx="423608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Calibri"/>
                <a:cs typeface="Calibri"/>
              </a:rPr>
              <a:t>Se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visualiza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desde </a:t>
            </a:r>
            <a:r>
              <a:rPr sz="20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https://www.minedu.gob.pe/educacion-</a:t>
            </a:r>
            <a:r>
              <a:rPr sz="2000" spc="-10" dirty="0">
                <a:solidFill>
                  <a:srgbClr val="0462C1"/>
                </a:solidFill>
                <a:latin typeface="Calibri"/>
                <a:cs typeface="Calibri"/>
                <a:hlinkClick r:id="rId5"/>
              </a:rPr>
              <a:t> </a:t>
            </a:r>
            <a:r>
              <a:rPr sz="20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ambiental/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07707" y="1427988"/>
            <a:ext cx="3352800" cy="168401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07707" y="3267455"/>
            <a:ext cx="3352800" cy="167487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0294366" y="2069718"/>
            <a:ext cx="7632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Nacional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126726" y="3927170"/>
            <a:ext cx="205358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16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nivel</a:t>
            </a:r>
            <a:r>
              <a:rPr sz="1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DRE/GRE</a:t>
            </a:r>
            <a:r>
              <a:rPr sz="16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1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001F5F"/>
                </a:solidFill>
                <a:latin typeface="Calibri"/>
                <a:cs typeface="Calibri"/>
              </a:rPr>
              <a:t>UGEL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21423" y="5081015"/>
            <a:ext cx="3339083" cy="167487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0119106" y="5787338"/>
            <a:ext cx="15087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16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nivel</a:t>
            </a:r>
            <a:r>
              <a:rPr sz="16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IE</a:t>
            </a:r>
            <a:r>
              <a:rPr sz="16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1600" b="1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la</a:t>
            </a:r>
            <a:r>
              <a:rPr sz="1600" b="1" spc="-25" dirty="0">
                <a:solidFill>
                  <a:srgbClr val="001F5F"/>
                </a:solidFill>
                <a:latin typeface="Calibri"/>
                <a:cs typeface="Calibri"/>
              </a:rPr>
              <a:t> EB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" y="3547300"/>
            <a:ext cx="11437239" cy="298132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F19F253-4E83-C04E-B600-C23C8C6E12DA}"/>
              </a:ext>
            </a:extLst>
          </p:cNvPr>
          <p:cNvSpPr txBox="1"/>
          <p:nvPr/>
        </p:nvSpPr>
        <p:spPr>
          <a:xfrm>
            <a:off x="1395588" y="2405984"/>
            <a:ext cx="5021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4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!GRACIAS!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FDF5987-CE20-49E3-8EE1-E3E86E14C223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55784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1CE62-9528-E752-33ED-69DE8E9A0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414F377-2B3B-DD34-10F1-66715D9F0696}"/>
              </a:ext>
            </a:extLst>
          </p:cNvPr>
          <p:cNvSpPr/>
          <p:nvPr/>
        </p:nvSpPr>
        <p:spPr>
          <a:xfrm>
            <a:off x="1946893" y="1857761"/>
            <a:ext cx="8697603" cy="2415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PE" sz="3600" b="1" dirty="0">
                <a:solidFill>
                  <a:srgbClr val="243D7B"/>
                </a:solidFill>
                <a:latin typeface="Century Gothic"/>
              </a:rPr>
              <a:t>Rol de los Comités de Gestión Escolar en la implementación de la Educación Ambiental y Gestión del Riego de Desastres en la II.EE: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B1D4FD-6641-1293-E378-3B374A071053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67470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A8262-4E69-714F-58F4-374D0976E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0588CB3-C57C-8DBC-0F13-352A772AD260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20391218-28EC-D7DD-0076-21A8931F0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30" y="160533"/>
            <a:ext cx="5359644" cy="906163"/>
          </a:xfrm>
          <a:custGeom>
            <a:avLst/>
            <a:gdLst>
              <a:gd name="T0" fmla="*/ 383 w 3717"/>
              <a:gd name="T1" fmla="*/ 0 h 1500"/>
              <a:gd name="T2" fmla="*/ 0 w 3717"/>
              <a:gd name="T3" fmla="*/ 383 h 1500"/>
              <a:gd name="T4" fmla="*/ 0 w 3717"/>
              <a:gd name="T5" fmla="*/ 1499 h 1500"/>
              <a:gd name="T6" fmla="*/ 331 w 3717"/>
              <a:gd name="T7" fmla="*/ 1169 h 1500"/>
              <a:gd name="T8" fmla="*/ 402 w 3717"/>
              <a:gd name="T9" fmla="*/ 1169 h 1500"/>
              <a:gd name="T10" fmla="*/ 610 w 3717"/>
              <a:gd name="T11" fmla="*/ 1169 h 1500"/>
              <a:gd name="T12" fmla="*/ 3131 w 3717"/>
              <a:gd name="T13" fmla="*/ 1169 h 1500"/>
              <a:gd name="T14" fmla="*/ 3716 w 3717"/>
              <a:gd name="T15" fmla="*/ 584 h 1500"/>
              <a:gd name="T16" fmla="*/ 3131 w 3717"/>
              <a:gd name="T17" fmla="*/ 0 h 1500"/>
              <a:gd name="T18" fmla="*/ 383 w 3717"/>
              <a:gd name="T19" fmla="*/ 0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17" h="1500">
                <a:moveTo>
                  <a:pt x="383" y="0"/>
                </a:moveTo>
                <a:cubicBezTo>
                  <a:pt x="172" y="0"/>
                  <a:pt x="0" y="171"/>
                  <a:pt x="0" y="383"/>
                </a:cubicBezTo>
                <a:lnTo>
                  <a:pt x="0" y="1499"/>
                </a:lnTo>
                <a:cubicBezTo>
                  <a:pt x="0" y="1317"/>
                  <a:pt x="149" y="1169"/>
                  <a:pt x="331" y="1169"/>
                </a:cubicBezTo>
                <a:lnTo>
                  <a:pt x="402" y="1169"/>
                </a:lnTo>
                <a:lnTo>
                  <a:pt x="610" y="1169"/>
                </a:lnTo>
                <a:lnTo>
                  <a:pt x="3131" y="1169"/>
                </a:lnTo>
                <a:cubicBezTo>
                  <a:pt x="3454" y="1169"/>
                  <a:pt x="3716" y="907"/>
                  <a:pt x="3716" y="584"/>
                </a:cubicBezTo>
                <a:cubicBezTo>
                  <a:pt x="3716" y="262"/>
                  <a:pt x="3454" y="0"/>
                  <a:pt x="3131" y="0"/>
                </a:cubicBezTo>
                <a:lnTo>
                  <a:pt x="383" y="0"/>
                </a:lnTo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4" name="TextBox 98">
            <a:extLst>
              <a:ext uri="{FF2B5EF4-FFF2-40B4-BE49-F238E27FC236}">
                <a16:creationId xmlns:a16="http://schemas.microsoft.com/office/drawing/2014/main" id="{D7744311-8216-03AA-76EC-0AA06E7341F4}"/>
              </a:ext>
            </a:extLst>
          </p:cNvPr>
          <p:cNvSpPr txBox="1"/>
          <p:nvPr/>
        </p:nvSpPr>
        <p:spPr>
          <a:xfrm>
            <a:off x="1136061" y="380991"/>
            <a:ext cx="3979108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Poppins SemiBold" pitchFamily="2" charset="77"/>
                <a:ea typeface="League Spartan" charset="0"/>
                <a:cs typeface="Poppins SemiBold" pitchFamily="2" charset="77"/>
              </a:rPr>
              <a:t>Comité de condiciones operativas</a:t>
            </a:r>
            <a:endParaRPr lang="en-US" sz="1600" b="1" dirty="0">
              <a:solidFill>
                <a:schemeClr val="bg1"/>
              </a:solidFill>
              <a:latin typeface="Poppins SemiBold" pitchFamily="2" charset="77"/>
              <a:ea typeface="League Spartan" charset="0"/>
              <a:cs typeface="Poppins SemiBold" pitchFamily="2" charset="77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2C482DE-BB1A-27C4-4EF3-0337E0ADA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62" y="1052862"/>
            <a:ext cx="8131752" cy="1134166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7E5F52F-79CA-09CC-2766-B703919A3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62" y="2244933"/>
            <a:ext cx="8149335" cy="90616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AB00C75-1905-21A4-CF7B-B9710819C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262" y="3185651"/>
            <a:ext cx="8131752" cy="88435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087BD433-BB31-F3FB-F52E-BB71DF5F0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262" y="4104564"/>
            <a:ext cx="8149335" cy="74160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573C80C6-4D5A-001F-E3BB-31D36FEC92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7557" y="342187"/>
            <a:ext cx="4356013" cy="277029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F9A903AA-CFFD-1B78-1434-D75A90BFA724}"/>
              </a:ext>
            </a:extLst>
          </p:cNvPr>
          <p:cNvSpPr txBox="1"/>
          <p:nvPr/>
        </p:nvSpPr>
        <p:spPr>
          <a:xfrm>
            <a:off x="9215120" y="739577"/>
            <a:ext cx="2540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800" b="1" dirty="0">
                <a:solidFill>
                  <a:srgbClr val="243D7B"/>
                </a:solidFill>
                <a:latin typeface="Century Gothic"/>
              </a:rPr>
              <a:t>RM </a:t>
            </a:r>
            <a:r>
              <a:rPr lang="es-PE" sz="800" b="1" dirty="0" err="1">
                <a:solidFill>
                  <a:srgbClr val="243D7B"/>
                </a:solidFill>
                <a:latin typeface="Century Gothic"/>
              </a:rPr>
              <a:t>N°</a:t>
            </a:r>
            <a:r>
              <a:rPr lang="es-PE" sz="800" b="1" dirty="0">
                <a:solidFill>
                  <a:srgbClr val="243D7B"/>
                </a:solidFill>
                <a:latin typeface="Century Gothic"/>
              </a:rPr>
              <a:t> 189-2021-MINEDU. Disposiciones para los Comités de Gestión Escolar en las IIEE Públicas de Educación Básica (Anexo 2).</a:t>
            </a:r>
            <a:endParaRPr lang="es-PE" sz="800" dirty="0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FBCDC778-097B-A1FC-9E98-87FDAF1C63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262" y="4886351"/>
            <a:ext cx="8131752" cy="99223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06B07DC2-0799-7795-AEB8-A89746B8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430" y="5878585"/>
            <a:ext cx="8096584" cy="818882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825221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322FB-A3D1-89CC-3799-7797011A8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DEE5105F-FD68-09E9-E093-8E015A3031E0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CC46A72E-3B4C-3E4E-1B19-1F6C9A6E1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83" y="192589"/>
            <a:ext cx="5359644" cy="906163"/>
          </a:xfrm>
          <a:custGeom>
            <a:avLst/>
            <a:gdLst>
              <a:gd name="T0" fmla="*/ 383 w 3717"/>
              <a:gd name="T1" fmla="*/ 0 h 1500"/>
              <a:gd name="T2" fmla="*/ 0 w 3717"/>
              <a:gd name="T3" fmla="*/ 383 h 1500"/>
              <a:gd name="T4" fmla="*/ 0 w 3717"/>
              <a:gd name="T5" fmla="*/ 1499 h 1500"/>
              <a:gd name="T6" fmla="*/ 331 w 3717"/>
              <a:gd name="T7" fmla="*/ 1169 h 1500"/>
              <a:gd name="T8" fmla="*/ 402 w 3717"/>
              <a:gd name="T9" fmla="*/ 1169 h 1500"/>
              <a:gd name="T10" fmla="*/ 610 w 3717"/>
              <a:gd name="T11" fmla="*/ 1169 h 1500"/>
              <a:gd name="T12" fmla="*/ 3131 w 3717"/>
              <a:gd name="T13" fmla="*/ 1169 h 1500"/>
              <a:gd name="T14" fmla="*/ 3716 w 3717"/>
              <a:gd name="T15" fmla="*/ 584 h 1500"/>
              <a:gd name="T16" fmla="*/ 3131 w 3717"/>
              <a:gd name="T17" fmla="*/ 0 h 1500"/>
              <a:gd name="T18" fmla="*/ 383 w 3717"/>
              <a:gd name="T19" fmla="*/ 0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17" h="1500">
                <a:moveTo>
                  <a:pt x="383" y="0"/>
                </a:moveTo>
                <a:cubicBezTo>
                  <a:pt x="172" y="0"/>
                  <a:pt x="0" y="171"/>
                  <a:pt x="0" y="383"/>
                </a:cubicBezTo>
                <a:lnTo>
                  <a:pt x="0" y="1499"/>
                </a:lnTo>
                <a:cubicBezTo>
                  <a:pt x="0" y="1317"/>
                  <a:pt x="149" y="1169"/>
                  <a:pt x="331" y="1169"/>
                </a:cubicBezTo>
                <a:lnTo>
                  <a:pt x="402" y="1169"/>
                </a:lnTo>
                <a:lnTo>
                  <a:pt x="610" y="1169"/>
                </a:lnTo>
                <a:lnTo>
                  <a:pt x="3131" y="1169"/>
                </a:lnTo>
                <a:cubicBezTo>
                  <a:pt x="3454" y="1169"/>
                  <a:pt x="3716" y="907"/>
                  <a:pt x="3716" y="584"/>
                </a:cubicBezTo>
                <a:cubicBezTo>
                  <a:pt x="3716" y="262"/>
                  <a:pt x="3454" y="0"/>
                  <a:pt x="3131" y="0"/>
                </a:cubicBezTo>
                <a:lnTo>
                  <a:pt x="383" y="0"/>
                </a:lnTo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4" name="TextBox 98">
            <a:extLst>
              <a:ext uri="{FF2B5EF4-FFF2-40B4-BE49-F238E27FC236}">
                <a16:creationId xmlns:a16="http://schemas.microsoft.com/office/drawing/2014/main" id="{7EEA83A7-545F-02C4-DE3B-552B68911FF7}"/>
              </a:ext>
            </a:extLst>
          </p:cNvPr>
          <p:cNvSpPr txBox="1"/>
          <p:nvPr/>
        </p:nvSpPr>
        <p:spPr>
          <a:xfrm>
            <a:off x="1054781" y="435740"/>
            <a:ext cx="3979108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Poppins SemiBold" pitchFamily="2" charset="77"/>
                <a:ea typeface="League Spartan" charset="0"/>
                <a:cs typeface="Poppins SemiBold" pitchFamily="2" charset="77"/>
              </a:rPr>
              <a:t>Comité de Gestión Pedagógica</a:t>
            </a:r>
            <a:endParaRPr lang="en-US" sz="1600" b="1" dirty="0">
              <a:solidFill>
                <a:schemeClr val="bg1"/>
              </a:solidFill>
              <a:latin typeface="Poppins SemiBold" pitchFamily="2" charset="77"/>
              <a:ea typeface="League Spartan" charset="0"/>
              <a:cs typeface="Poppins SemiBold" pitchFamily="2" charset="77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21AD693-5009-067F-872E-FD63E8A46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83" y="1130808"/>
            <a:ext cx="7728097" cy="111954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8FAB1F1-2792-0F76-38D2-1277BDF1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83" y="2250350"/>
            <a:ext cx="7732322" cy="75701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B36AB6A6-E16D-4D8C-F9BF-D22E442179A9}"/>
              </a:ext>
            </a:extLst>
          </p:cNvPr>
          <p:cNvSpPr txBox="1"/>
          <p:nvPr/>
        </p:nvSpPr>
        <p:spPr>
          <a:xfrm>
            <a:off x="8762597" y="6164079"/>
            <a:ext cx="31550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800" b="1" dirty="0">
                <a:solidFill>
                  <a:srgbClr val="243D7B"/>
                </a:solidFill>
                <a:latin typeface="Century Gothic"/>
              </a:rPr>
              <a:t>RM </a:t>
            </a:r>
            <a:r>
              <a:rPr lang="es-PE" sz="800" b="1" dirty="0" err="1">
                <a:solidFill>
                  <a:srgbClr val="243D7B"/>
                </a:solidFill>
                <a:latin typeface="Century Gothic"/>
              </a:rPr>
              <a:t>N°</a:t>
            </a:r>
            <a:r>
              <a:rPr lang="es-PE" sz="800" b="1" dirty="0">
                <a:solidFill>
                  <a:srgbClr val="243D7B"/>
                </a:solidFill>
                <a:latin typeface="Century Gothic"/>
              </a:rPr>
              <a:t> 189-2021-MINEDU. Disposiciones para los Comités de Gestión Escolar en las IIEE Públicas de Educación Básica (Anexo 2).</a:t>
            </a:r>
            <a:endParaRPr lang="es-PE" sz="800" dirty="0"/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81AFADD7-5761-FBF4-DB9B-E44BD2115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83" y="3220739"/>
            <a:ext cx="5359644" cy="906163"/>
          </a:xfrm>
          <a:custGeom>
            <a:avLst/>
            <a:gdLst>
              <a:gd name="T0" fmla="*/ 383 w 3717"/>
              <a:gd name="T1" fmla="*/ 0 h 1500"/>
              <a:gd name="T2" fmla="*/ 0 w 3717"/>
              <a:gd name="T3" fmla="*/ 383 h 1500"/>
              <a:gd name="T4" fmla="*/ 0 w 3717"/>
              <a:gd name="T5" fmla="*/ 1499 h 1500"/>
              <a:gd name="T6" fmla="*/ 331 w 3717"/>
              <a:gd name="T7" fmla="*/ 1169 h 1500"/>
              <a:gd name="T8" fmla="*/ 402 w 3717"/>
              <a:gd name="T9" fmla="*/ 1169 h 1500"/>
              <a:gd name="T10" fmla="*/ 610 w 3717"/>
              <a:gd name="T11" fmla="*/ 1169 h 1500"/>
              <a:gd name="T12" fmla="*/ 3131 w 3717"/>
              <a:gd name="T13" fmla="*/ 1169 h 1500"/>
              <a:gd name="T14" fmla="*/ 3716 w 3717"/>
              <a:gd name="T15" fmla="*/ 584 h 1500"/>
              <a:gd name="T16" fmla="*/ 3131 w 3717"/>
              <a:gd name="T17" fmla="*/ 0 h 1500"/>
              <a:gd name="T18" fmla="*/ 383 w 3717"/>
              <a:gd name="T19" fmla="*/ 0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17" h="1500">
                <a:moveTo>
                  <a:pt x="383" y="0"/>
                </a:moveTo>
                <a:cubicBezTo>
                  <a:pt x="172" y="0"/>
                  <a:pt x="0" y="171"/>
                  <a:pt x="0" y="383"/>
                </a:cubicBezTo>
                <a:lnTo>
                  <a:pt x="0" y="1499"/>
                </a:lnTo>
                <a:cubicBezTo>
                  <a:pt x="0" y="1317"/>
                  <a:pt x="149" y="1169"/>
                  <a:pt x="331" y="1169"/>
                </a:cubicBezTo>
                <a:lnTo>
                  <a:pt x="402" y="1169"/>
                </a:lnTo>
                <a:lnTo>
                  <a:pt x="610" y="1169"/>
                </a:lnTo>
                <a:lnTo>
                  <a:pt x="3131" y="1169"/>
                </a:lnTo>
                <a:cubicBezTo>
                  <a:pt x="3454" y="1169"/>
                  <a:pt x="3716" y="907"/>
                  <a:pt x="3716" y="584"/>
                </a:cubicBezTo>
                <a:cubicBezTo>
                  <a:pt x="3716" y="262"/>
                  <a:pt x="3454" y="0"/>
                  <a:pt x="3131" y="0"/>
                </a:cubicBezTo>
                <a:lnTo>
                  <a:pt x="383" y="0"/>
                </a:lnTo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13" name="TextBox 98">
            <a:extLst>
              <a:ext uri="{FF2B5EF4-FFF2-40B4-BE49-F238E27FC236}">
                <a16:creationId xmlns:a16="http://schemas.microsoft.com/office/drawing/2014/main" id="{C52C630F-076C-463E-9031-CA51125A6646}"/>
              </a:ext>
            </a:extLst>
          </p:cNvPr>
          <p:cNvSpPr txBox="1"/>
          <p:nvPr/>
        </p:nvSpPr>
        <p:spPr>
          <a:xfrm>
            <a:off x="1054781" y="3429000"/>
            <a:ext cx="3979108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Poppins SemiBold" pitchFamily="2" charset="77"/>
                <a:ea typeface="League Spartan" charset="0"/>
                <a:cs typeface="Poppins SemiBold" pitchFamily="2" charset="77"/>
              </a:rPr>
              <a:t>Comité de Gestión del Bienestar</a:t>
            </a:r>
            <a:endParaRPr lang="en-US" sz="1600" b="1" dirty="0">
              <a:solidFill>
                <a:schemeClr val="bg1"/>
              </a:solidFill>
              <a:latin typeface="Poppins SemiBold" pitchFamily="2" charset="77"/>
              <a:ea typeface="League Spartan" charset="0"/>
              <a:cs typeface="Poppins SemiBold" pitchFamily="2" charset="77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8DBF58F3-3BFC-C9F5-9101-F3E5A2535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03" y="4126902"/>
            <a:ext cx="7809377" cy="99073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38A13E5-52ED-E9E9-5997-D97A5A2ECE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03" y="5106408"/>
            <a:ext cx="7809377" cy="6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02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75674-BA75-D270-915C-2CE68800B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EC606B8-41A4-D9EA-8F33-337F50DBEF8B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81EF293-A88A-BBC1-8A2F-061BFA00D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080" y="164531"/>
            <a:ext cx="9368694" cy="669346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F25E2F8-74A9-F734-D3EC-DA5C439C4554}"/>
              </a:ext>
            </a:extLst>
          </p:cNvPr>
          <p:cNvSpPr txBox="1"/>
          <p:nvPr/>
        </p:nvSpPr>
        <p:spPr>
          <a:xfrm rot="16200000">
            <a:off x="-1403840" y="3188100"/>
            <a:ext cx="449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Rol de los Comités de Gestión Escolar en la II.EE. 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471454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859D7-C5B2-096F-1195-96EFDBEEF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5970BFCA-76C5-D1E9-98C7-E516733E0237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65F2177-94C4-C231-EA74-371F02B95B8D}"/>
              </a:ext>
            </a:extLst>
          </p:cNvPr>
          <p:cNvSpPr txBox="1"/>
          <p:nvPr/>
        </p:nvSpPr>
        <p:spPr>
          <a:xfrm>
            <a:off x="4066442" y="34161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¿Qué es el enfoque ambiental?</a:t>
            </a:r>
            <a:endParaRPr lang="es-P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BBFFE62-C270-6587-5BF0-7C1E63527C44}"/>
              </a:ext>
            </a:extLst>
          </p:cNvPr>
          <p:cNvSpPr txBox="1"/>
          <p:nvPr/>
        </p:nvSpPr>
        <p:spPr>
          <a:xfrm>
            <a:off x="7112976" y="870465"/>
            <a:ext cx="4702419" cy="1347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0510" algn="just">
              <a:lnSpc>
                <a:spcPct val="115000"/>
              </a:lnSpc>
              <a:spcAft>
                <a:spcPts val="800"/>
              </a:spcAft>
            </a:pPr>
            <a:r>
              <a:rPr lang="es-P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enfoque ambiental se aplica en la gestión escolar de las II.EE, comprende la dimensión estratégica, administrativa, pedagógica y comunitaria.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DAC969E-4455-2927-794A-6A8A4AEC4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21" y="2377787"/>
            <a:ext cx="8606871" cy="360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60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64580C5-00AF-9A40-B569-89495CA5ABED}"/>
              </a:ext>
            </a:extLst>
          </p:cNvPr>
          <p:cNvSpPr txBox="1"/>
          <p:nvPr/>
        </p:nvSpPr>
        <p:spPr>
          <a:xfrm>
            <a:off x="396240" y="919787"/>
            <a:ext cx="2685405" cy="5018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800"/>
              </a:spcAft>
            </a:pPr>
            <a:r>
              <a:rPr lang="es-PE" sz="2800" b="1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estratégico el rol de los comités de gestión escolar para lograr el cumplimiento de los CGE y alcanzar los propósitos del PEAI.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CA2AA18F-5FAA-965A-443C-768535ACB6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917661"/>
              </p:ext>
            </p:extLst>
          </p:nvPr>
        </p:nvGraphicFramePr>
        <p:xfrm>
          <a:off x="3556000" y="332154"/>
          <a:ext cx="8103381" cy="6343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4543">
                  <a:extLst>
                    <a:ext uri="{9D8B030D-6E8A-4147-A177-3AD203B41FA5}">
                      <a16:colId xmlns:a16="http://schemas.microsoft.com/office/drawing/2014/main" val="3767745778"/>
                    </a:ext>
                  </a:extLst>
                </a:gridCol>
                <a:gridCol w="5688838">
                  <a:extLst>
                    <a:ext uri="{9D8B030D-6E8A-4147-A177-3AD203B41FA5}">
                      <a16:colId xmlns:a16="http://schemas.microsoft.com/office/drawing/2014/main" val="1481296415"/>
                    </a:ext>
                  </a:extLst>
                </a:gridCol>
              </a:tblGrid>
              <a:tr h="96908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Instrumento de Gestión Escolar de la IE</a:t>
                      </a:r>
                      <a:endParaRPr lang="es-PE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Como se visualizan</a:t>
                      </a:r>
                      <a:endParaRPr lang="es-PE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616823"/>
                  </a:ext>
                </a:extLst>
              </a:tr>
              <a:tr h="68713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Proyecto Educativo Institucional - PEI</a:t>
                      </a:r>
                      <a:endParaRPr lang="es-PE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PE" sz="1400" kern="100" dirty="0">
                          <a:effectLst/>
                        </a:rPr>
                        <a:t>El enfoque ambiental debe estar visible en la VISIÓN, MISIÓN, DIAGNÓSTICO, OBJETIVOS, METAS según los compromisos de gestión.</a:t>
                      </a:r>
                      <a:endParaRPr lang="es-PE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706834"/>
                  </a:ext>
                </a:extLst>
              </a:tr>
              <a:tr h="103580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Proyecto Curricular de la Institución Educativa - PCI</a:t>
                      </a:r>
                      <a:endParaRPr lang="es-PE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400" kern="100" dirty="0">
                          <a:effectLst/>
                        </a:rPr>
                        <a:t>PROPUESTA PEDAGÓGICA y estrategias para desarrolla el tipo de PEAI seleccionado.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PE" sz="1400" kern="100" dirty="0">
                          <a:effectLst/>
                        </a:rPr>
                        <a:t>Incorporación en la propuesta pedagógica: PLANIFICACIÓN ANUAL, UNIDADES Y PROYECTOS DE APRENDIZAJE Y SESIONES DE APRENDIZAJES O ACTIVIDADES, </a:t>
                      </a:r>
                      <a:endParaRPr lang="es-PE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269789"/>
                  </a:ext>
                </a:extLst>
              </a:tr>
              <a:tr h="190745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Plan Anual de Trabajo - PAT</a:t>
                      </a:r>
                      <a:endParaRPr lang="es-PE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400" kern="100" dirty="0">
                          <a:effectLst/>
                        </a:rPr>
                        <a:t>INCORPORACIÓN DE ACTIVIDADES acorde al tipo de PEAI seleccionado, incluida la programación con otros actores locales.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400" kern="100" dirty="0">
                          <a:effectLst/>
                        </a:rPr>
                        <a:t>Desarrollo de las actividades vinculadas a la situación identificada, considerando: </a:t>
                      </a:r>
                    </a:p>
                    <a:p>
                      <a:pPr marL="803275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kern="100" dirty="0">
                          <a:effectLst/>
                        </a:rPr>
                        <a:t>Actividad </a:t>
                      </a:r>
                    </a:p>
                    <a:p>
                      <a:pPr marL="803275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kern="100" dirty="0">
                          <a:effectLst/>
                        </a:rPr>
                        <a:t>Tareas </a:t>
                      </a:r>
                    </a:p>
                    <a:p>
                      <a:pPr marL="803275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kern="100" dirty="0">
                          <a:effectLst/>
                        </a:rPr>
                        <a:t>Resultados </a:t>
                      </a:r>
                    </a:p>
                    <a:p>
                      <a:pPr marL="803275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kern="100" dirty="0">
                          <a:effectLst/>
                        </a:rPr>
                        <a:t>Responsable </a:t>
                      </a:r>
                    </a:p>
                    <a:p>
                      <a:pPr marL="803275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PE" sz="1400" kern="100" dirty="0">
                          <a:effectLst/>
                        </a:rPr>
                        <a:t>Cronograma </a:t>
                      </a:r>
                    </a:p>
                    <a:p>
                      <a:pPr marL="803275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400" kern="100" dirty="0">
                          <a:effectLst/>
                        </a:rPr>
                        <a:t>Entre otros</a:t>
                      </a:r>
                      <a:endParaRPr lang="es-PE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980345"/>
                  </a:ext>
                </a:extLst>
              </a:tr>
              <a:tr h="103580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buNone/>
                      </a:pPr>
                      <a:r>
                        <a:rPr lang="es-PE" sz="1800" kern="100" dirty="0">
                          <a:solidFill>
                            <a:schemeClr val="tx1"/>
                          </a:solidFill>
                          <a:effectLst/>
                        </a:rPr>
                        <a:t>Reglamento Interno - RI</a:t>
                      </a:r>
                      <a:endParaRPr lang="es-PE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PE" sz="1400" kern="100" dirty="0">
                          <a:effectLst/>
                        </a:rPr>
                        <a:t>FORMALIZACIÓN DE RESPONSABILIDADES de directivos, docentes, estudiantes, padres de familia, y personal administrativo y de servicio: en las Brigadas de Educación Ambiental y Gestión del Riesgo de Desastres – BEA y GRD para promover entornos saludables.</a:t>
                      </a:r>
                      <a:endParaRPr lang="es-PE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28" marR="49828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1078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808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14362-F370-BE07-A5F0-CEF11D451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DC9D8556-8BB1-02EC-2B26-827C8C8F4DF5}"/>
              </a:ext>
            </a:extLst>
          </p:cNvPr>
          <p:cNvSpPr/>
          <p:nvPr/>
        </p:nvSpPr>
        <p:spPr>
          <a:xfrm>
            <a:off x="269676" y="160533"/>
            <a:ext cx="1988598" cy="550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DD95AD6-D291-36E3-15C9-AF4ACC94002F}"/>
              </a:ext>
            </a:extLst>
          </p:cNvPr>
          <p:cNvSpPr txBox="1"/>
          <p:nvPr/>
        </p:nvSpPr>
        <p:spPr>
          <a:xfrm>
            <a:off x="3141882" y="201036"/>
            <a:ext cx="6093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800" b="1" dirty="0">
                <a:solidFill>
                  <a:srgbClr val="243D7B"/>
                </a:solidFill>
                <a:latin typeface="Century Gothic"/>
              </a:rPr>
              <a:t>¿Qué es la Matriz de Logros Ambientales?</a:t>
            </a:r>
            <a:endParaRPr lang="es-PE" dirty="0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6F78A972-6F5B-C092-71D1-D8BD911A9C13}"/>
              </a:ext>
            </a:extLst>
          </p:cNvPr>
          <p:cNvSpPr/>
          <p:nvPr/>
        </p:nvSpPr>
        <p:spPr>
          <a:xfrm>
            <a:off x="628749" y="887996"/>
            <a:ext cx="2966720" cy="3693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/>
              <a:t>GESTIÓN ESCOLAR</a:t>
            </a:r>
            <a:endParaRPr lang="es-PE" dirty="0"/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DC55467B-EB49-8559-3B70-8AB0153FE70B}"/>
              </a:ext>
            </a:extLst>
          </p:cNvPr>
          <p:cNvSpPr/>
          <p:nvPr/>
        </p:nvSpPr>
        <p:spPr>
          <a:xfrm>
            <a:off x="629920" y="2196598"/>
            <a:ext cx="3098018" cy="35887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/>
              <a:t>ACTIVIDADES</a:t>
            </a:r>
          </a:p>
          <a:p>
            <a:pPr algn="ctr"/>
            <a:endParaRPr lang="es-MX" dirty="0"/>
          </a:p>
          <a:p>
            <a:pPr algn="ctr"/>
            <a:r>
              <a:rPr lang="es-MX" dirty="0"/>
              <a:t>1. La IE cuenta con comités </a:t>
            </a:r>
          </a:p>
          <a:p>
            <a:pPr algn="ctr"/>
            <a:r>
              <a:rPr lang="es-MX" dirty="0"/>
              <a:t>de gestión escolar </a:t>
            </a:r>
          </a:p>
          <a:p>
            <a:pPr algn="ctr"/>
            <a:r>
              <a:rPr lang="es-MX" dirty="0"/>
              <a:t>conformados.</a:t>
            </a:r>
          </a:p>
          <a:p>
            <a:pPr algn="ctr"/>
            <a:r>
              <a:rPr lang="es-MX" dirty="0"/>
              <a:t>2. a IE incluye el enfoque </a:t>
            </a:r>
          </a:p>
          <a:p>
            <a:pPr algn="ctr"/>
            <a:r>
              <a:rPr lang="es-MX" dirty="0"/>
              <a:t>ambiental en los </a:t>
            </a:r>
          </a:p>
          <a:p>
            <a:pPr algn="ctr"/>
            <a:r>
              <a:rPr lang="es-MX" dirty="0"/>
              <a:t>instrumentos de gestión </a:t>
            </a:r>
          </a:p>
          <a:p>
            <a:pPr algn="ctr"/>
            <a:r>
              <a:rPr lang="es-MX" dirty="0"/>
              <a:t>Escolar.</a:t>
            </a:r>
          </a:p>
          <a:p>
            <a:pPr algn="ctr"/>
            <a:r>
              <a:rPr lang="es-MX" dirty="0"/>
              <a:t>3. La IE incluye el enfoque </a:t>
            </a:r>
          </a:p>
          <a:p>
            <a:pPr algn="ctr"/>
            <a:r>
              <a:rPr lang="es-MX" dirty="0"/>
              <a:t>ambiental en el PCI y/o </a:t>
            </a:r>
          </a:p>
          <a:p>
            <a:pPr algn="ctr"/>
            <a:r>
              <a:rPr lang="es-MX" dirty="0"/>
              <a:t>documentos de </a:t>
            </a:r>
          </a:p>
          <a:p>
            <a:pPr algn="ctr"/>
            <a:r>
              <a:rPr lang="es-MX" dirty="0"/>
              <a:t>planificación curricular.</a:t>
            </a:r>
            <a:endParaRPr lang="es-PE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91F4F3D-EE8A-2E6E-FF6C-3E8DCDDA6AB5}"/>
              </a:ext>
            </a:extLst>
          </p:cNvPr>
          <p:cNvSpPr/>
          <p:nvPr/>
        </p:nvSpPr>
        <p:spPr>
          <a:xfrm>
            <a:off x="4422336" y="710948"/>
            <a:ext cx="2966720" cy="101982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/>
              <a:t>PROYECTO EDUCATIVO AMBIENTAL INTEGRADO - PEAI</a:t>
            </a:r>
            <a:endParaRPr lang="es-PE" dirty="0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04B8846E-7DDE-BB0A-CFCE-825672AB1ABB}"/>
              </a:ext>
            </a:extLst>
          </p:cNvPr>
          <p:cNvSpPr/>
          <p:nvPr/>
        </p:nvSpPr>
        <p:spPr>
          <a:xfrm>
            <a:off x="4091354" y="2196598"/>
            <a:ext cx="4101122" cy="44907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/>
              <a:t>ACTIVIDADES</a:t>
            </a:r>
          </a:p>
          <a:p>
            <a:pPr algn="ctr"/>
            <a:endParaRPr lang="es-MX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Manejo de Residuos Sólidos – MARES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Espacio de Vida – </a:t>
            </a:r>
            <a:r>
              <a:rPr lang="es-MX" dirty="0" err="1"/>
              <a:t>EsVi</a:t>
            </a:r>
            <a:endParaRPr lang="es-MX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Vida y Verde – VIVE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GLOBE Perú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Mi Huella – Mido y reduzco mi huella de carbono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Alimentación Saludable en la escuela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Alertas y prevenidos, escuelas protegidas.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Cultura del agua </a:t>
            </a:r>
            <a:endParaRPr lang="es-PE" dirty="0"/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F5B31ED4-76AF-2A39-22B3-A6A90EA72532}"/>
              </a:ext>
            </a:extLst>
          </p:cNvPr>
          <p:cNvSpPr/>
          <p:nvPr/>
        </p:nvSpPr>
        <p:spPr>
          <a:xfrm>
            <a:off x="8555892" y="2196598"/>
            <a:ext cx="3098018" cy="35887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Educación en ecoeficiencia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Educación en salud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Educación en cambio climático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Educación en biodiversidad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Educación en gestión del riesgo de desastres</a:t>
            </a:r>
            <a:endParaRPr lang="es-PE" dirty="0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57EC8AAA-BB2F-A56B-15C2-989C218BC386}"/>
              </a:ext>
            </a:extLst>
          </p:cNvPr>
          <p:cNvSpPr/>
          <p:nvPr/>
        </p:nvSpPr>
        <p:spPr>
          <a:xfrm>
            <a:off x="8465233" y="605462"/>
            <a:ext cx="3098018" cy="13037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/>
              <a:t>Componentes temáticos del enfoque ambiental se movilizan en su implementación</a:t>
            </a:r>
          </a:p>
          <a:p>
            <a:pPr algn="ctr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9917367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19599</TotalTime>
  <Words>1362</Words>
  <Application>Microsoft Office PowerPoint</Application>
  <PresentationFormat>Panorámica</PresentationFormat>
  <Paragraphs>181</Paragraphs>
  <Slides>24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Century Gothic</vt:lpstr>
      <vt:lpstr>Poppins SemiBold</vt:lpstr>
      <vt:lpstr>Symbol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Paso A: Identificación del problema u oportunidad ambiental. Dx</vt:lpstr>
      <vt:lpstr>Por ejemplo: Bajo nivel de logros de aprendizaje de los estudiantes de la IE N.° 2052 Chiquián ocasionado por la malnutrición.</vt:lpstr>
      <vt:lpstr>Paso C: Análisis del problema u oportunidad ambiental.</vt:lpstr>
      <vt:lpstr>Paso D: Elaboración de plan de trabajo.</vt:lpstr>
      <vt:lpstr>Instrumentos de gestión.</vt:lpstr>
      <vt:lpstr>Paso E: Monitoreo y evaluación del PEAI (a nivel de IE).</vt:lpstr>
      <vt:lpstr>Reporte logros ambientales (primera etapa)  hasta el 15 de mayo resolución de las brigadas ficha resumen del PEAI</vt:lpstr>
      <vt:lpstr>Power bi de educación ambiental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JOSE ORLANDO SULLON SULLON</dc:creator>
  <cp:lastModifiedBy>Willy</cp:lastModifiedBy>
  <cp:revision>922</cp:revision>
  <cp:lastPrinted>2019-04-05T17:32:31Z</cp:lastPrinted>
  <dcterms:created xsi:type="dcterms:W3CDTF">2014-07-08T14:30:13Z</dcterms:created>
  <dcterms:modified xsi:type="dcterms:W3CDTF">2025-03-21T09:59:28Z</dcterms:modified>
</cp:coreProperties>
</file>