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86" y="28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54062"/>
            <a:ext cx="12192000" cy="610393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711832" y="1693926"/>
            <a:ext cx="8768334" cy="1562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2192000" cy="830580"/>
          </a:xfrm>
          <a:custGeom>
            <a:avLst/>
            <a:gdLst/>
            <a:ahLst/>
            <a:cxnLst/>
            <a:rect l="l" t="t" r="r" b="b"/>
            <a:pathLst>
              <a:path w="12192000" h="830580">
                <a:moveTo>
                  <a:pt x="12192000" y="0"/>
                </a:moveTo>
                <a:lnTo>
                  <a:pt x="0" y="0"/>
                </a:lnTo>
                <a:lnTo>
                  <a:pt x="0" y="692150"/>
                </a:lnTo>
                <a:lnTo>
                  <a:pt x="7057" y="735905"/>
                </a:lnTo>
                <a:lnTo>
                  <a:pt x="26708" y="773905"/>
                </a:lnTo>
                <a:lnTo>
                  <a:pt x="56674" y="803871"/>
                </a:lnTo>
                <a:lnTo>
                  <a:pt x="94675" y="823522"/>
                </a:lnTo>
                <a:lnTo>
                  <a:pt x="138430" y="830579"/>
                </a:lnTo>
                <a:lnTo>
                  <a:pt x="12053570" y="830579"/>
                </a:lnTo>
                <a:lnTo>
                  <a:pt x="12097325" y="823522"/>
                </a:lnTo>
                <a:lnTo>
                  <a:pt x="12135326" y="803871"/>
                </a:lnTo>
                <a:lnTo>
                  <a:pt x="12165292" y="773905"/>
                </a:lnTo>
                <a:lnTo>
                  <a:pt x="12184943" y="735905"/>
                </a:lnTo>
                <a:lnTo>
                  <a:pt x="12192000" y="69215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8523" y="48767"/>
            <a:ext cx="1065276" cy="704088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4568" y="173736"/>
            <a:ext cx="2061972" cy="45415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85815" y="41148"/>
            <a:ext cx="2139695" cy="746760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1748027" y="4191000"/>
            <a:ext cx="1217930" cy="71755"/>
          </a:xfrm>
          <a:custGeom>
            <a:avLst/>
            <a:gdLst/>
            <a:ahLst/>
            <a:cxnLst/>
            <a:rect l="l" t="t" r="r" b="b"/>
            <a:pathLst>
              <a:path w="1217930" h="71754">
                <a:moveTo>
                  <a:pt x="1217549" y="0"/>
                </a:moveTo>
                <a:lnTo>
                  <a:pt x="0" y="0"/>
                </a:lnTo>
                <a:lnTo>
                  <a:pt x="0" y="71374"/>
                </a:lnTo>
                <a:lnTo>
                  <a:pt x="1217549" y="71374"/>
                </a:lnTo>
                <a:lnTo>
                  <a:pt x="1217549" y="0"/>
                </a:lnTo>
                <a:close/>
              </a:path>
            </a:pathLst>
          </a:custGeom>
          <a:solidFill>
            <a:srgbClr val="233C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533400" y="4191000"/>
            <a:ext cx="1217930" cy="71755"/>
          </a:xfrm>
          <a:custGeom>
            <a:avLst/>
            <a:gdLst/>
            <a:ahLst/>
            <a:cxnLst/>
            <a:rect l="l" t="t" r="r" b="b"/>
            <a:pathLst>
              <a:path w="1217930" h="71754">
                <a:moveTo>
                  <a:pt x="1217549" y="0"/>
                </a:moveTo>
                <a:lnTo>
                  <a:pt x="0" y="0"/>
                </a:lnTo>
                <a:lnTo>
                  <a:pt x="0" y="71374"/>
                </a:lnTo>
                <a:lnTo>
                  <a:pt x="1217549" y="71374"/>
                </a:lnTo>
                <a:lnTo>
                  <a:pt x="1217549" y="0"/>
                </a:lnTo>
                <a:close/>
              </a:path>
            </a:pathLst>
          </a:custGeom>
          <a:solidFill>
            <a:srgbClr val="00A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4177283" y="4191000"/>
            <a:ext cx="1216025" cy="71755"/>
          </a:xfrm>
          <a:custGeom>
            <a:avLst/>
            <a:gdLst/>
            <a:ahLst/>
            <a:cxnLst/>
            <a:rect l="l" t="t" r="r" b="b"/>
            <a:pathLst>
              <a:path w="1216025" h="71754">
                <a:moveTo>
                  <a:pt x="1215898" y="0"/>
                </a:moveTo>
                <a:lnTo>
                  <a:pt x="0" y="0"/>
                </a:lnTo>
                <a:lnTo>
                  <a:pt x="0" y="71374"/>
                </a:lnTo>
                <a:lnTo>
                  <a:pt x="1215898" y="71374"/>
                </a:lnTo>
                <a:lnTo>
                  <a:pt x="1215898" y="0"/>
                </a:lnTo>
                <a:close/>
              </a:path>
            </a:pathLst>
          </a:custGeom>
          <a:solidFill>
            <a:srgbClr val="E09F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2962655" y="4191000"/>
            <a:ext cx="1217930" cy="71755"/>
          </a:xfrm>
          <a:custGeom>
            <a:avLst/>
            <a:gdLst/>
            <a:ahLst/>
            <a:cxnLst/>
            <a:rect l="l" t="t" r="r" b="b"/>
            <a:pathLst>
              <a:path w="1217929" h="71754">
                <a:moveTo>
                  <a:pt x="1217548" y="0"/>
                </a:moveTo>
                <a:lnTo>
                  <a:pt x="0" y="0"/>
                </a:lnTo>
                <a:lnTo>
                  <a:pt x="0" y="71374"/>
                </a:lnTo>
                <a:lnTo>
                  <a:pt x="1217548" y="71374"/>
                </a:lnTo>
                <a:lnTo>
                  <a:pt x="1217548" y="0"/>
                </a:lnTo>
                <a:close/>
              </a:path>
            </a:pathLst>
          </a:custGeom>
          <a:solidFill>
            <a:srgbClr val="EF4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2192000" cy="830580"/>
          </a:xfrm>
          <a:custGeom>
            <a:avLst/>
            <a:gdLst/>
            <a:ahLst/>
            <a:cxnLst/>
            <a:rect l="l" t="t" r="r" b="b"/>
            <a:pathLst>
              <a:path w="12192000" h="830580">
                <a:moveTo>
                  <a:pt x="12192000" y="0"/>
                </a:moveTo>
                <a:lnTo>
                  <a:pt x="0" y="0"/>
                </a:lnTo>
                <a:lnTo>
                  <a:pt x="0" y="692150"/>
                </a:lnTo>
                <a:lnTo>
                  <a:pt x="7057" y="735905"/>
                </a:lnTo>
                <a:lnTo>
                  <a:pt x="26708" y="773905"/>
                </a:lnTo>
                <a:lnTo>
                  <a:pt x="56674" y="803871"/>
                </a:lnTo>
                <a:lnTo>
                  <a:pt x="94675" y="823522"/>
                </a:lnTo>
                <a:lnTo>
                  <a:pt x="138430" y="830579"/>
                </a:lnTo>
                <a:lnTo>
                  <a:pt x="12053570" y="830579"/>
                </a:lnTo>
                <a:lnTo>
                  <a:pt x="12097325" y="823522"/>
                </a:lnTo>
                <a:lnTo>
                  <a:pt x="12135326" y="803871"/>
                </a:lnTo>
                <a:lnTo>
                  <a:pt x="12165292" y="773905"/>
                </a:lnTo>
                <a:lnTo>
                  <a:pt x="12184943" y="735905"/>
                </a:lnTo>
                <a:lnTo>
                  <a:pt x="12192000" y="69215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288523" y="48767"/>
            <a:ext cx="1065276" cy="704088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34568" y="173736"/>
            <a:ext cx="2061972" cy="45415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385815" y="41148"/>
            <a:ext cx="2139695" cy="74676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23746" y="2169109"/>
            <a:ext cx="9484360" cy="18689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6651" y="1624838"/>
            <a:ext cx="7404100" cy="39611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drive.google.com/drive/folders/1WNA1qcLCO1I_cbEndWpbvH2aFX_wPCVX" TargetMode="Externa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drive.google.com/drive/folders/1WNA1qcLCO1I_cbEndWpbvH2aFX_wPCVX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mesadayuda" TargetMode="External"/><Relationship Id="rId2" Type="http://schemas.openxmlformats.org/officeDocument/2006/relationships/hyperlink" Target="mailto:alertasimon@minedu.Gob.pe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mailto:clsanchez@minedu.gob.pe" TargetMode="External"/><Relationship Id="rId4" Type="http://schemas.openxmlformats.org/officeDocument/2006/relationships/hyperlink" Target="mailto:elbaldarrago@minedu.gob.pe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17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1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imon.minedu.gob.pe/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jp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11" Type="http://schemas.openxmlformats.org/officeDocument/2006/relationships/image" Target="../media/image30.jpg"/><Relationship Id="rId5" Type="http://schemas.openxmlformats.org/officeDocument/2006/relationships/image" Target="../media/image24.jpg"/><Relationship Id="rId10" Type="http://schemas.openxmlformats.org/officeDocument/2006/relationships/image" Target="../media/image29.png"/><Relationship Id="rId4" Type="http://schemas.openxmlformats.org/officeDocument/2006/relationships/image" Target="../media/image23.jpg"/><Relationship Id="rId9" Type="http://schemas.openxmlformats.org/officeDocument/2006/relationships/image" Target="../media/image2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17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19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9525" marR="5080" algn="ctr">
              <a:lnSpc>
                <a:spcPts val="3890"/>
              </a:lnSpc>
              <a:spcBef>
                <a:spcPts val="585"/>
              </a:spcBef>
            </a:pPr>
            <a:r>
              <a:rPr sz="3600" spc="-10" dirty="0"/>
              <a:t>ORIENTACIONES</a:t>
            </a:r>
            <a:r>
              <a:rPr sz="3600" spc="-105" dirty="0"/>
              <a:t> </a:t>
            </a:r>
            <a:r>
              <a:rPr sz="3600" dirty="0"/>
              <a:t>PARA</a:t>
            </a:r>
            <a:r>
              <a:rPr sz="3600" spc="-100" dirty="0"/>
              <a:t> </a:t>
            </a:r>
            <a:r>
              <a:rPr sz="3600" dirty="0"/>
              <a:t>EL</a:t>
            </a:r>
            <a:r>
              <a:rPr sz="3600" spc="-105" dirty="0"/>
              <a:t> </a:t>
            </a:r>
            <a:r>
              <a:rPr sz="3600" dirty="0"/>
              <a:t>REGISTRO</a:t>
            </a:r>
            <a:r>
              <a:rPr sz="3600" spc="-100" dirty="0"/>
              <a:t> </a:t>
            </a:r>
            <a:r>
              <a:rPr sz="3600" dirty="0"/>
              <a:t>DEL</a:t>
            </a:r>
            <a:r>
              <a:rPr sz="3600" spc="-105" dirty="0"/>
              <a:t> </a:t>
            </a:r>
            <a:r>
              <a:rPr sz="3600" spc="-20" dirty="0"/>
              <a:t>PLAN </a:t>
            </a:r>
            <a:r>
              <a:rPr sz="3600" dirty="0"/>
              <a:t>DE</a:t>
            </a:r>
            <a:r>
              <a:rPr sz="3600" spc="-75" dirty="0"/>
              <a:t> </a:t>
            </a:r>
            <a:r>
              <a:rPr sz="3600" spc="-10" dirty="0"/>
              <a:t>MONITOREO</a:t>
            </a:r>
            <a:r>
              <a:rPr sz="3600" spc="-75" dirty="0"/>
              <a:t> </a:t>
            </a:r>
            <a:r>
              <a:rPr sz="3600" dirty="0"/>
              <a:t>DE</a:t>
            </a:r>
            <a:r>
              <a:rPr sz="3600" spc="-65" dirty="0"/>
              <a:t> </a:t>
            </a:r>
            <a:r>
              <a:rPr sz="3600" dirty="0"/>
              <a:t>LA</a:t>
            </a:r>
            <a:r>
              <a:rPr sz="3600" spc="-75" dirty="0"/>
              <a:t> </a:t>
            </a:r>
            <a:r>
              <a:rPr sz="3600" dirty="0"/>
              <a:t>ESTRATEGIA</a:t>
            </a:r>
            <a:r>
              <a:rPr sz="3600" spc="-80" dirty="0"/>
              <a:t> </a:t>
            </a:r>
            <a:r>
              <a:rPr sz="3600" spc="-25" dirty="0"/>
              <a:t>DE </a:t>
            </a:r>
            <a:r>
              <a:rPr sz="3600" dirty="0"/>
              <a:t>REFUERZO</a:t>
            </a:r>
            <a:r>
              <a:rPr sz="3600" spc="-35" dirty="0"/>
              <a:t> </a:t>
            </a:r>
            <a:r>
              <a:rPr sz="3600" dirty="0"/>
              <a:t>ESCOLAR</a:t>
            </a:r>
            <a:r>
              <a:rPr sz="3600" spc="-25" dirty="0"/>
              <a:t> </a:t>
            </a:r>
            <a:r>
              <a:rPr sz="3600" dirty="0"/>
              <a:t>2025</a:t>
            </a:r>
            <a:r>
              <a:rPr sz="3600" spc="-55" dirty="0"/>
              <a:t> </a:t>
            </a:r>
            <a:r>
              <a:rPr sz="3600" dirty="0"/>
              <a:t>–</a:t>
            </a:r>
            <a:r>
              <a:rPr sz="3600" spc="-35" dirty="0"/>
              <a:t> </a:t>
            </a:r>
            <a:r>
              <a:rPr sz="3600" dirty="0"/>
              <a:t>ETAPA</a:t>
            </a:r>
            <a:r>
              <a:rPr sz="3600" spc="-25" dirty="0"/>
              <a:t> </a:t>
            </a:r>
            <a:r>
              <a:rPr sz="3600" spc="-50" dirty="0"/>
              <a:t>1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925061" y="4396816"/>
            <a:ext cx="434086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Dirección</a:t>
            </a:r>
            <a:r>
              <a:rPr sz="24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Educación</a:t>
            </a:r>
            <a:r>
              <a:rPr sz="24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Secundaria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55319" y="0"/>
            <a:ext cx="9421369" cy="5812536"/>
            <a:chOff x="655319" y="0"/>
            <a:chExt cx="9421369" cy="5812536"/>
          </a:xfrm>
        </p:grpSpPr>
        <p:sp>
          <p:nvSpPr>
            <p:cNvPr id="5" name="object 5"/>
            <p:cNvSpPr/>
            <p:nvPr/>
          </p:nvSpPr>
          <p:spPr>
            <a:xfrm>
              <a:off x="3790187" y="3787140"/>
              <a:ext cx="4610735" cy="0"/>
            </a:xfrm>
            <a:custGeom>
              <a:avLst/>
              <a:gdLst/>
              <a:ahLst/>
              <a:cxnLst/>
              <a:rect l="l" t="t" r="r" b="b"/>
              <a:pathLst>
                <a:path w="4610734">
                  <a:moveTo>
                    <a:pt x="0" y="0"/>
                  </a:moveTo>
                  <a:lnTo>
                    <a:pt x="4610735" y="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5319" y="216420"/>
              <a:ext cx="2756916" cy="55281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63000" y="33147"/>
              <a:ext cx="1313688" cy="86715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5799" y="185928"/>
              <a:ext cx="2788920" cy="61366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72455" y="0"/>
              <a:ext cx="2788920" cy="97383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09616" y="4892040"/>
              <a:ext cx="1572767" cy="920496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5723890" y="6005576"/>
            <a:ext cx="7448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2025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3540" y="6356096"/>
            <a:ext cx="1294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Arial MT"/>
                <a:cs typeface="Arial MT"/>
              </a:rPr>
              <a:t>Marzo,</a:t>
            </a:r>
            <a:r>
              <a:rPr sz="18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Arial MT"/>
                <a:cs typeface="Arial MT"/>
              </a:rPr>
              <a:t>2025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FD71530-E528-DC06-3C18-362E20B138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9457" y="124050"/>
            <a:ext cx="591690" cy="584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43980" y="1772259"/>
            <a:ext cx="5698490" cy="30740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 algn="just">
              <a:lnSpc>
                <a:spcPct val="119000"/>
              </a:lnSpc>
              <a:spcBef>
                <a:spcPts val="10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12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14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Esta</a:t>
            </a:r>
            <a:r>
              <a:rPr sz="1400" spc="1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1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activará</a:t>
            </a:r>
            <a:r>
              <a:rPr sz="1400" spc="1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haberse</a:t>
            </a:r>
            <a:r>
              <a:rPr sz="1400" spc="1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respondido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afirmativamente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2.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Seleccionar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mes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meses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29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2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que</a:t>
            </a:r>
            <a:r>
              <a:rPr sz="1400" spc="2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2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realizaron</a:t>
            </a:r>
            <a:r>
              <a:rPr sz="1400" spc="2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400" spc="3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evaluaciones</a:t>
            </a:r>
            <a:r>
              <a:rPr sz="1400" spc="2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diagnósticas</a:t>
            </a:r>
            <a:r>
              <a:rPr sz="1400" spc="2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para</a:t>
            </a:r>
            <a:r>
              <a:rPr sz="1400" spc="29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el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Matemática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  <a:p>
            <a:pPr marL="355600" marR="5715" indent="-342900" algn="just">
              <a:lnSpc>
                <a:spcPct val="119300"/>
              </a:lnSpc>
              <a:spcBef>
                <a:spcPts val="1989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12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15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1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recursos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utilizados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por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docentes</a:t>
            </a:r>
            <a:r>
              <a:rPr sz="1400" spc="1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IE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evaluación</a:t>
            </a:r>
            <a:r>
              <a:rPr sz="1400" spc="1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de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Matemática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  <a:p>
            <a:pPr marL="355600" marR="5080" indent="-342900" algn="just">
              <a:lnSpc>
                <a:spcPct val="119000"/>
              </a:lnSpc>
              <a:spcBef>
                <a:spcPts val="2000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12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16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1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recursos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utilizados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por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docentes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IE</a:t>
            </a:r>
            <a:r>
              <a:rPr sz="1400" spc="1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para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sistematización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resultados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evaluación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</a:t>
            </a:r>
            <a:r>
              <a:rPr sz="1400" spc="-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Matemática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36804" y="914400"/>
            <a:ext cx="5354320" cy="5849620"/>
            <a:chOff x="336804" y="914400"/>
            <a:chExt cx="5354320" cy="58496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6804" y="914400"/>
              <a:ext cx="5353812" cy="14478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6804" y="4571998"/>
              <a:ext cx="5353812" cy="219151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8244" y="4677155"/>
              <a:ext cx="333756" cy="1996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6804" y="2286000"/>
              <a:ext cx="5353812" cy="233019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96380" y="1598971"/>
            <a:ext cx="5698490" cy="35845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5600" marR="5080" indent="-342900" algn="just">
              <a:lnSpc>
                <a:spcPct val="119000"/>
              </a:lnSpc>
              <a:spcBef>
                <a:spcPts val="110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4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17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IE</a:t>
            </a:r>
            <a:r>
              <a:rPr sz="1400" spc="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ha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brindado</a:t>
            </a:r>
            <a:r>
              <a:rPr sz="1400" spc="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información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resultados</a:t>
            </a:r>
            <a:r>
              <a:rPr sz="1400" spc="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Evaluación</a:t>
            </a:r>
            <a:r>
              <a:rPr sz="1400" spc="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</a:t>
            </a:r>
            <a:r>
              <a:rPr sz="1400" spc="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Matemática</a:t>
            </a:r>
            <a:r>
              <a:rPr sz="1400" b="1" spc="2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a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UGEL.</a:t>
            </a:r>
            <a:endParaRPr sz="1400">
              <a:latin typeface="Yu Gothic"/>
              <a:cs typeface="Yu Gothic"/>
            </a:endParaRPr>
          </a:p>
          <a:p>
            <a:pPr marL="355600" marR="6350" indent="-342900" algn="just">
              <a:lnSpc>
                <a:spcPct val="119000"/>
              </a:lnSpc>
              <a:spcBef>
                <a:spcPts val="200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8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18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ha</a:t>
            </a:r>
            <a:r>
              <a:rPr sz="1400" spc="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realizado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evaluación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</a:t>
            </a:r>
            <a:r>
              <a:rPr sz="1400" spc="1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Comunicación.</a:t>
            </a:r>
            <a:r>
              <a:rPr sz="1400" spc="1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1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respuesta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NO</a:t>
            </a:r>
            <a:r>
              <a:rPr sz="1400" b="1" spc="185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pasa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1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la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34.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respuesta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SI</a:t>
            </a:r>
            <a:r>
              <a:rPr sz="1400" b="1" spc="-15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pasa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siguiente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pregunta.</a:t>
            </a:r>
            <a:endParaRPr sz="1400">
              <a:latin typeface="Yu Gothic"/>
              <a:cs typeface="Yu Gothic"/>
            </a:endParaRPr>
          </a:p>
          <a:p>
            <a:pPr marL="355600" marR="5080" indent="-342900" algn="just">
              <a:lnSpc>
                <a:spcPct val="119200"/>
              </a:lnSpc>
              <a:spcBef>
                <a:spcPts val="199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10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19:</a:t>
            </a:r>
            <a:r>
              <a:rPr sz="1400" b="1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Seleccionar</a:t>
            </a:r>
            <a:r>
              <a:rPr sz="1400" spc="10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grados</a:t>
            </a:r>
            <a:r>
              <a:rPr sz="1400" spc="10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1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cuales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1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realizó</a:t>
            </a:r>
            <a:r>
              <a:rPr sz="1400" spc="1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la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evaluación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Comunicación.</a:t>
            </a:r>
            <a:r>
              <a:rPr sz="1400" b="1" spc="55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función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a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esta</a:t>
            </a:r>
            <a:r>
              <a:rPr sz="1400" spc="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selección</a:t>
            </a:r>
            <a:r>
              <a:rPr sz="1400" spc="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activarán</a:t>
            </a:r>
            <a:r>
              <a:rPr sz="1400" spc="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400" spc="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siguientes</a:t>
            </a:r>
            <a:r>
              <a:rPr sz="1400" spc="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preguntas para</a:t>
            </a:r>
            <a:r>
              <a:rPr sz="1400" spc="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dichos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grados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relacionadas</a:t>
            </a:r>
            <a:r>
              <a:rPr sz="1400" spc="1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con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número</a:t>
            </a:r>
            <a:r>
              <a:rPr sz="1400" spc="1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estudiantes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evaluados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y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4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número</a:t>
            </a:r>
            <a:r>
              <a:rPr sz="1400" spc="4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4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estudiantes</a:t>
            </a:r>
            <a:r>
              <a:rPr sz="1400" spc="4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identificados</a:t>
            </a:r>
            <a:r>
              <a:rPr sz="1400" spc="4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con</a:t>
            </a:r>
            <a:r>
              <a:rPr sz="1400" spc="4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nivel</a:t>
            </a:r>
            <a:r>
              <a:rPr sz="1400" spc="4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“previo</a:t>
            </a:r>
            <a:r>
              <a:rPr sz="1400" b="1" spc="44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spc="-25" dirty="0">
                <a:solidFill>
                  <a:srgbClr val="00AC99"/>
                </a:solidFill>
                <a:latin typeface="Yu Gothic"/>
                <a:cs typeface="Yu Gothic"/>
              </a:rPr>
              <a:t>al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grado”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1371600"/>
            <a:ext cx="5362956" cy="428701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45780" y="3029711"/>
            <a:ext cx="3912108" cy="15681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53118" y="5351145"/>
            <a:ext cx="2120391" cy="73493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35635" y="1026007"/>
            <a:ext cx="11139805" cy="1550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985" indent="-342900">
              <a:lnSpc>
                <a:spcPct val="119300"/>
              </a:lnSpc>
              <a:spcBef>
                <a:spcPts val="9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4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20,</a:t>
            </a:r>
            <a:r>
              <a:rPr sz="1400" b="1" u="sng" spc="5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21,</a:t>
            </a:r>
            <a:r>
              <a:rPr sz="1400" b="1" u="sng" spc="4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22,</a:t>
            </a:r>
            <a:r>
              <a:rPr sz="1400" b="1" u="sng" spc="5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23,</a:t>
            </a:r>
            <a:r>
              <a:rPr sz="1400" b="1" u="sng" spc="4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24,</a:t>
            </a:r>
            <a:r>
              <a:rPr sz="1400" b="1" u="sng" spc="5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25,</a:t>
            </a:r>
            <a:r>
              <a:rPr sz="1400" b="1" u="sng" spc="5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26,</a:t>
            </a:r>
            <a:r>
              <a:rPr sz="1400" b="1" u="sng" spc="4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27,</a:t>
            </a:r>
            <a:r>
              <a:rPr sz="1400" b="1" u="sng" spc="5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28</a:t>
            </a:r>
            <a:r>
              <a:rPr sz="1400" b="1" u="sng" spc="4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y</a:t>
            </a:r>
            <a:r>
              <a:rPr sz="1400" b="1" u="sng" spc="4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29:</a:t>
            </a:r>
            <a:r>
              <a:rPr sz="1400" b="1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acuerdo</a:t>
            </a:r>
            <a:r>
              <a:rPr sz="1400" spc="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con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grados</a:t>
            </a:r>
            <a:r>
              <a:rPr sz="1400" spc="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nivel</a:t>
            </a:r>
            <a:r>
              <a:rPr sz="1400" spc="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secundaria</a:t>
            </a:r>
            <a:r>
              <a:rPr sz="1400" spc="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seleccionados</a:t>
            </a:r>
            <a:r>
              <a:rPr sz="1400" spc="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18,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-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completar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información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solicitada</a:t>
            </a:r>
            <a:r>
              <a:rPr sz="1400" spc="-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preguntas</a:t>
            </a:r>
            <a:r>
              <a:rPr sz="1400" spc="-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siguiente</a:t>
            </a:r>
            <a:r>
              <a:rPr sz="1400" spc="-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manera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endParaRPr sz="1400">
              <a:latin typeface="Yu Gothic"/>
              <a:cs typeface="Yu Gothic"/>
            </a:endParaRPr>
          </a:p>
          <a:p>
            <a:pPr marL="812165" lvl="1" indent="-342265">
              <a:lnSpc>
                <a:spcPct val="100000"/>
              </a:lnSpc>
              <a:spcBef>
                <a:spcPts val="2320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812165" algn="l"/>
              </a:tabLst>
            </a:pP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completar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número</a:t>
            </a:r>
            <a:r>
              <a:rPr sz="1400" spc="-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estudiantes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grado</a:t>
            </a:r>
            <a:r>
              <a:rPr sz="1400" spc="-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seleccionado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que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fueron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evaluados</a:t>
            </a:r>
            <a:r>
              <a:rPr sz="1400" b="1" spc="-5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prueba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Comunicación</a:t>
            </a:r>
            <a:endParaRPr sz="1400">
              <a:latin typeface="Yu Gothic"/>
              <a:cs typeface="Yu Gothic"/>
            </a:endParaRPr>
          </a:p>
          <a:p>
            <a:pPr marL="812165" lvl="1" indent="-342265">
              <a:lnSpc>
                <a:spcPct val="100000"/>
              </a:lnSpc>
              <a:spcBef>
                <a:spcPts val="32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812165" algn="l"/>
              </a:tabLst>
            </a:pP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completar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número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estudiantes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grado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seleccionado</a:t>
            </a:r>
            <a:r>
              <a:rPr sz="1400" spc="1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identificados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como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“previo</a:t>
            </a:r>
            <a:r>
              <a:rPr sz="1400" b="1" spc="13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al</a:t>
            </a:r>
            <a:r>
              <a:rPr sz="1400" b="1" spc="13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grado”</a:t>
            </a:r>
            <a:r>
              <a:rPr sz="1400" b="1" spc="125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para</a:t>
            </a:r>
            <a:r>
              <a:rPr sz="1400" spc="1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endParaRPr sz="1400">
              <a:latin typeface="Yu Gothic"/>
              <a:cs typeface="Yu Gothic"/>
            </a:endParaRPr>
          </a:p>
          <a:p>
            <a:pPr marL="812800">
              <a:lnSpc>
                <a:spcPct val="100000"/>
              </a:lnSpc>
              <a:spcBef>
                <a:spcPts val="310"/>
              </a:spcBef>
            </a:pP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Comunicación</a:t>
            </a:r>
            <a:endParaRPr sz="1400">
              <a:latin typeface="Yu Gothic"/>
              <a:cs typeface="Yu Gothic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2587" y="3029711"/>
            <a:ext cx="3832860" cy="318058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38600" y="3029711"/>
            <a:ext cx="4034028" cy="318058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77380" y="1788388"/>
            <a:ext cx="5273675" cy="3328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6350" indent="-342900" algn="just">
              <a:lnSpc>
                <a:spcPct val="119000"/>
              </a:lnSpc>
              <a:spcBef>
                <a:spcPts val="10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17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30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1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Esta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1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activará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haberse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respondido</a:t>
            </a:r>
            <a:r>
              <a:rPr sz="1400" spc="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afirmativamente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16.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Seleccionar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2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mes</a:t>
            </a:r>
            <a:r>
              <a:rPr sz="1400" spc="2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2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meses</a:t>
            </a:r>
            <a:r>
              <a:rPr sz="1400" spc="2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2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2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que</a:t>
            </a:r>
            <a:r>
              <a:rPr sz="1400" spc="2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229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realizaron</a:t>
            </a:r>
            <a:r>
              <a:rPr sz="1400" spc="2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400" spc="2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evaluaciones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diagnósticas</a:t>
            </a:r>
            <a:r>
              <a:rPr sz="1400" spc="-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para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Comunicación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  <a:p>
            <a:pPr marL="355600" marR="5715" indent="-342900" algn="just">
              <a:lnSpc>
                <a:spcPct val="119300"/>
              </a:lnSpc>
              <a:spcBef>
                <a:spcPts val="1989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4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31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recursos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utilizados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por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docentes</a:t>
            </a:r>
            <a:r>
              <a:rPr sz="1400" spc="1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IE</a:t>
            </a:r>
            <a:r>
              <a:rPr sz="1400" spc="1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1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evaluación</a:t>
            </a:r>
            <a:r>
              <a:rPr sz="1400" spc="1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del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Comunicación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  <a:p>
            <a:pPr marL="355600" marR="5080" indent="-342900" algn="just">
              <a:lnSpc>
                <a:spcPct val="119100"/>
              </a:lnSpc>
              <a:spcBef>
                <a:spcPts val="199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4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32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recursos</a:t>
            </a:r>
            <a:r>
              <a:rPr sz="1400" spc="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utilizados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por</a:t>
            </a:r>
            <a:r>
              <a:rPr sz="1400" spc="2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3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docentes</a:t>
            </a:r>
            <a:r>
              <a:rPr sz="1400" spc="3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2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2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IE</a:t>
            </a:r>
            <a:r>
              <a:rPr sz="1400" spc="2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para</a:t>
            </a:r>
            <a:r>
              <a:rPr sz="1400" spc="29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3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sistematización</a:t>
            </a:r>
            <a:r>
              <a:rPr sz="1400" spc="2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2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los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resultados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evaluación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de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Comunicación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914400"/>
            <a:ext cx="5081016" cy="56083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53581" y="873607"/>
            <a:ext cx="5274310" cy="3836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6350" indent="-342900" algn="just">
              <a:lnSpc>
                <a:spcPct val="118900"/>
              </a:lnSpc>
              <a:spcBef>
                <a:spcPts val="10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8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33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9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9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9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10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9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IE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ha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brindado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información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resultados</a:t>
            </a:r>
            <a:r>
              <a:rPr sz="1400" spc="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0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Evaluación</a:t>
            </a:r>
            <a:r>
              <a:rPr sz="1400" spc="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diagnóstica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Comunicación</a:t>
            </a:r>
            <a:r>
              <a:rPr sz="1400" b="1" spc="-6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UGEL.</a:t>
            </a:r>
            <a:endParaRPr sz="1400">
              <a:latin typeface="Yu Gothic"/>
              <a:cs typeface="Yu Gothic"/>
            </a:endParaRPr>
          </a:p>
          <a:p>
            <a:pPr marL="355600" marR="6350" indent="-342900" algn="just">
              <a:lnSpc>
                <a:spcPct val="119000"/>
              </a:lnSpc>
              <a:spcBef>
                <a:spcPts val="2010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15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34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1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1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1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IE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han</a:t>
            </a:r>
            <a:r>
              <a:rPr sz="1400" spc="1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elaborado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un informe</a:t>
            </a:r>
            <a:r>
              <a:rPr sz="1400" spc="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acerca</a:t>
            </a:r>
            <a:r>
              <a:rPr sz="1400" spc="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niveles</a:t>
            </a:r>
            <a:r>
              <a:rPr sz="1400" spc="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logro</a:t>
            </a:r>
            <a:r>
              <a:rPr sz="1400" spc="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alcanzado</a:t>
            </a:r>
            <a:r>
              <a:rPr sz="1400" spc="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por</a:t>
            </a:r>
            <a:r>
              <a:rPr sz="1400" spc="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los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estudiantes</a:t>
            </a:r>
            <a:r>
              <a:rPr sz="1400" spc="2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2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400" spc="2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pruebas</a:t>
            </a:r>
            <a:r>
              <a:rPr sz="1400" spc="2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diagnósticas</a:t>
            </a:r>
            <a:r>
              <a:rPr sz="1400" spc="2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20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una</a:t>
            </a:r>
            <a:r>
              <a:rPr sz="1400" spc="2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2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ambas áreas</a:t>
            </a:r>
            <a:r>
              <a:rPr sz="1400" spc="-10" dirty="0"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  <a:p>
            <a:pPr marL="355600" marR="5080" indent="-342900" algn="just">
              <a:lnSpc>
                <a:spcPct val="119000"/>
              </a:lnSpc>
              <a:spcBef>
                <a:spcPts val="2000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17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35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1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Esta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activará</a:t>
            </a:r>
            <a:r>
              <a:rPr sz="1400" spc="1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7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haberse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respondido</a:t>
            </a:r>
            <a:r>
              <a:rPr sz="1400" spc="24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afirmativamente</a:t>
            </a:r>
            <a:r>
              <a:rPr sz="1400" spc="24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23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23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anterior</a:t>
            </a:r>
            <a:r>
              <a:rPr sz="1400" spc="23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con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relación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ambas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pruebas.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adjuntar en el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SIMON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como</a:t>
            </a:r>
            <a:r>
              <a:rPr sz="1400" spc="4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evidencia</a:t>
            </a:r>
            <a:r>
              <a:rPr sz="1400" spc="4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4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informe</a:t>
            </a:r>
            <a:r>
              <a:rPr sz="1400" b="1" u="sng" spc="43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sobre</a:t>
            </a:r>
            <a:r>
              <a:rPr sz="1400" b="1" u="sng" spc="42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los</a:t>
            </a:r>
            <a:r>
              <a:rPr sz="1400" b="1" u="sng" spc="42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niveles</a:t>
            </a:r>
            <a:r>
              <a:rPr sz="1400" b="1" u="sng" spc="42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de</a:t>
            </a:r>
            <a:r>
              <a:rPr sz="1400" b="1" u="sng" spc="43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spc="-1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logro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alcanzado</a:t>
            </a:r>
            <a:r>
              <a:rPr sz="1400" b="1" u="sng" spc="36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por</a:t>
            </a:r>
            <a:r>
              <a:rPr sz="1400" b="1" u="sng" spc="37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los</a:t>
            </a:r>
            <a:r>
              <a:rPr sz="1400" b="1" u="sng" spc="36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estudiantes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,</a:t>
            </a:r>
            <a:r>
              <a:rPr sz="1400" spc="3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3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cual</a:t>
            </a:r>
            <a:r>
              <a:rPr sz="1400" spc="3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</a:t>
            </a:r>
            <a:r>
              <a:rPr sz="1400" spc="3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identificar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aquellos</a:t>
            </a:r>
            <a:r>
              <a:rPr sz="1400" spc="-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estudiantes: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”Previo</a:t>
            </a:r>
            <a:r>
              <a:rPr sz="1400" b="1" u="sng" spc="-2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al</a:t>
            </a:r>
            <a:r>
              <a:rPr sz="1400" b="1" u="sng" spc="-2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grado”</a:t>
            </a:r>
            <a:r>
              <a:rPr sz="1400" b="1" u="sng" spc="-4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y</a:t>
            </a:r>
            <a:r>
              <a:rPr sz="1400" b="1" u="sng" spc="-2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“En</a:t>
            </a:r>
            <a:r>
              <a:rPr sz="1400" b="1" u="sng" spc="-2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el</a:t>
            </a:r>
            <a:r>
              <a:rPr sz="1400" b="1" u="sng" spc="-2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spc="-1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grado”</a:t>
            </a:r>
            <a:r>
              <a:rPr sz="1400" spc="-10" dirty="0"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7576" y="932688"/>
            <a:ext cx="5888736" cy="4934712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9372600" y="4725923"/>
            <a:ext cx="2819400" cy="2132330"/>
            <a:chOff x="9372600" y="4725923"/>
            <a:chExt cx="2819400" cy="213233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72600" y="4725923"/>
              <a:ext cx="2819400" cy="213207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17921" y="5168138"/>
              <a:ext cx="2175374" cy="1308544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209499" y="6111951"/>
            <a:ext cx="9338945" cy="683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solidFill>
                  <a:srgbClr val="006FC0"/>
                </a:solidFill>
                <a:latin typeface="Yu Gothic"/>
                <a:cs typeface="Yu Gothic"/>
              </a:rPr>
              <a:t>Nota:</a:t>
            </a:r>
            <a:r>
              <a:rPr sz="1000" b="1" spc="35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Para</a:t>
            </a:r>
            <a:r>
              <a:rPr sz="1000" spc="37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determinar</a:t>
            </a:r>
            <a:r>
              <a:rPr sz="1000" spc="36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el</a:t>
            </a:r>
            <a:r>
              <a:rPr sz="1000" spc="38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número</a:t>
            </a:r>
            <a:r>
              <a:rPr sz="1000" spc="36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de</a:t>
            </a:r>
            <a:r>
              <a:rPr sz="1000" spc="37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estudiantes</a:t>
            </a:r>
            <a:r>
              <a:rPr sz="1000" spc="37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considerados</a:t>
            </a:r>
            <a:r>
              <a:rPr sz="1000" spc="36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como</a:t>
            </a:r>
            <a:r>
              <a:rPr sz="1000" spc="36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'previo</a:t>
            </a:r>
            <a:r>
              <a:rPr sz="1000" spc="38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al</a:t>
            </a:r>
            <a:r>
              <a:rPr sz="1000" spc="36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grado'</a:t>
            </a:r>
            <a:r>
              <a:rPr sz="1000" spc="38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o</a:t>
            </a:r>
            <a:r>
              <a:rPr sz="1000" spc="37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'en</a:t>
            </a:r>
            <a:r>
              <a:rPr sz="1000" spc="35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el</a:t>
            </a:r>
            <a:r>
              <a:rPr sz="1000" spc="38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grado',</a:t>
            </a:r>
            <a:r>
              <a:rPr sz="1000" spc="36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se</a:t>
            </a:r>
            <a:r>
              <a:rPr sz="1000" spc="37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calculará</a:t>
            </a:r>
            <a:r>
              <a:rPr sz="1000" spc="36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el</a:t>
            </a:r>
            <a:r>
              <a:rPr sz="1000" spc="37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porcentaje</a:t>
            </a:r>
            <a:r>
              <a:rPr sz="1000" spc="37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de</a:t>
            </a:r>
            <a:r>
              <a:rPr sz="1000" spc="36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respuestas</a:t>
            </a:r>
            <a:endParaRPr sz="10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correctas/adecuadas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 en</a:t>
            </a:r>
            <a:r>
              <a:rPr sz="1000" spc="-1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relación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con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el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total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de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preguntas de</a:t>
            </a:r>
            <a:r>
              <a:rPr sz="1000" spc="-1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la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evaluación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correspondiente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 para</a:t>
            </a:r>
            <a:r>
              <a:rPr sz="1000" spc="-1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cada 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estudiante.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El</a:t>
            </a:r>
            <a:r>
              <a:rPr sz="1000" spc="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modelo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sugerido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para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el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informe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lo</a:t>
            </a:r>
            <a:r>
              <a:rPr sz="1000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puede</a:t>
            </a:r>
            <a:endParaRPr sz="10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descargar</a:t>
            </a:r>
            <a:r>
              <a:rPr sz="1000" spc="-2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de:</a:t>
            </a:r>
            <a:r>
              <a:rPr sz="1000" spc="-2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u="sng" spc="-10" dirty="0">
                <a:solidFill>
                  <a:srgbClr val="6B9F23"/>
                </a:solidFill>
                <a:uFill>
                  <a:solidFill>
                    <a:srgbClr val="6B9F23"/>
                  </a:solidFill>
                </a:uFill>
                <a:latin typeface="Yu Gothic"/>
                <a:cs typeface="Yu Gothic"/>
                <a:hlinkClick r:id="rId5"/>
              </a:rPr>
              <a:t>https://drive.google.com/drive/folders/1WNA1qcLCO1I_cbEndWpbvH2aFX_wPCVX</a:t>
            </a:r>
            <a:endParaRPr sz="100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45658" y="1102207"/>
            <a:ext cx="5950585" cy="3836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715" indent="-342900" algn="just">
              <a:lnSpc>
                <a:spcPct val="119100"/>
              </a:lnSpc>
              <a:spcBef>
                <a:spcPts val="100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35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36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3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3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3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3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3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3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IE</a:t>
            </a:r>
            <a:r>
              <a:rPr sz="1400" spc="3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ha</a:t>
            </a:r>
            <a:r>
              <a:rPr sz="1400" spc="3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realizado</a:t>
            </a:r>
            <a:r>
              <a:rPr sz="1400" spc="3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reuniones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informativas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padres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familia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apoderados</a:t>
            </a:r>
            <a:r>
              <a:rPr sz="1400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para</a:t>
            </a:r>
            <a:r>
              <a:rPr sz="1400" spc="1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comunicar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2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resultados</a:t>
            </a:r>
            <a:r>
              <a:rPr sz="1400" spc="25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25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2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evaluación</a:t>
            </a:r>
            <a:r>
              <a:rPr sz="1400" spc="2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</a:t>
            </a:r>
            <a:r>
              <a:rPr sz="1400" spc="2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con</a:t>
            </a:r>
            <a:r>
              <a:rPr sz="1400" spc="25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relación</a:t>
            </a:r>
            <a:r>
              <a:rPr sz="1400" spc="2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2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una</a:t>
            </a:r>
            <a:r>
              <a:rPr sz="1400" spc="2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o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ambas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áreas</a:t>
            </a:r>
            <a:r>
              <a:rPr sz="1400" spc="-10" dirty="0"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  <a:p>
            <a:pPr marL="355600" marR="5715" indent="-342900" algn="just">
              <a:lnSpc>
                <a:spcPct val="119100"/>
              </a:lnSpc>
              <a:spcBef>
                <a:spcPts val="199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35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37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3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3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3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indicar</a:t>
            </a:r>
            <a:r>
              <a:rPr sz="1400" spc="3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3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3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IE</a:t>
            </a:r>
            <a:r>
              <a:rPr sz="1400" spc="3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ha</a:t>
            </a:r>
            <a:r>
              <a:rPr sz="1400" spc="3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realizado</a:t>
            </a:r>
            <a:r>
              <a:rPr sz="1400" spc="3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reuniones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informativas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padres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familia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1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apoderados</a:t>
            </a:r>
            <a:r>
              <a:rPr sz="1400" spc="11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para</a:t>
            </a:r>
            <a:r>
              <a:rPr sz="1400" spc="1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comunicar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229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desarrollo</a:t>
            </a:r>
            <a:r>
              <a:rPr sz="1400" spc="2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2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2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estrategia</a:t>
            </a:r>
            <a:r>
              <a:rPr sz="1400" spc="2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2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Refuerzo</a:t>
            </a:r>
            <a:r>
              <a:rPr sz="1400" spc="2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Escolar</a:t>
            </a:r>
            <a:r>
              <a:rPr sz="1400" spc="2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229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229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presente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año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con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relación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una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o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ambas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áreas</a:t>
            </a:r>
            <a:r>
              <a:rPr sz="1400" spc="-10" dirty="0"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  <a:p>
            <a:pPr marL="355600" marR="5080" indent="-342900" algn="just">
              <a:lnSpc>
                <a:spcPct val="119000"/>
              </a:lnSpc>
              <a:spcBef>
                <a:spcPts val="2010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36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38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3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Esta</a:t>
            </a:r>
            <a:r>
              <a:rPr sz="1400" spc="3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3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3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activará</a:t>
            </a:r>
            <a:r>
              <a:rPr sz="1400" spc="3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3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haberse</a:t>
            </a:r>
            <a:r>
              <a:rPr sz="1400" spc="38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respondido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afirmativamente</a:t>
            </a:r>
            <a:r>
              <a:rPr sz="1400" spc="3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40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4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anterior.</a:t>
            </a:r>
            <a:r>
              <a:rPr sz="1400" spc="40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4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4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adjuntar</a:t>
            </a:r>
            <a:r>
              <a:rPr sz="1400" spc="40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409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el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SIMON</a:t>
            </a:r>
            <a:r>
              <a:rPr sz="1400" spc="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como</a:t>
            </a:r>
            <a:r>
              <a:rPr sz="1400" spc="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evidencia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7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Acta</a:t>
            </a:r>
            <a:r>
              <a:rPr sz="1400" b="1" u="sng" spc="7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de</a:t>
            </a:r>
            <a:r>
              <a:rPr sz="1400" b="1" u="sng" spc="7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la(s)</a:t>
            </a:r>
            <a:r>
              <a:rPr sz="1400" b="1" u="sng" spc="6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reuniones</a:t>
            </a:r>
            <a:r>
              <a:rPr sz="1400" b="1" u="sng" spc="6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informativas</a:t>
            </a:r>
            <a:r>
              <a:rPr sz="1400" b="1" u="sng" spc="7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spc="-5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a</a:t>
            </a:r>
            <a:r>
              <a:rPr sz="1400" b="1" spc="-5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las</a:t>
            </a:r>
            <a:r>
              <a:rPr sz="1400" b="1" u="sng" spc="-3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familias</a:t>
            </a:r>
            <a:r>
              <a:rPr sz="1400" b="1" u="sng" spc="-3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comunicando</a:t>
            </a:r>
            <a:r>
              <a:rPr sz="1400" b="1" u="sng" spc="-3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el</a:t>
            </a:r>
            <a:r>
              <a:rPr sz="1400" b="1" u="sng" spc="-2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desarrollo</a:t>
            </a:r>
            <a:r>
              <a:rPr sz="1400" b="1" u="sng" spc="-3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de</a:t>
            </a:r>
            <a:r>
              <a:rPr sz="1400" b="1" u="sng" spc="-2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la</a:t>
            </a:r>
            <a:r>
              <a:rPr sz="1400" b="1" u="sng" spc="-3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estrategia</a:t>
            </a:r>
            <a:r>
              <a:rPr sz="1400" b="1" u="sng" spc="-3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de</a:t>
            </a:r>
            <a:r>
              <a:rPr sz="1400" b="1" u="sng" spc="-2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RE</a:t>
            </a:r>
            <a:r>
              <a:rPr sz="1400" b="1" u="sng" spc="-2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spc="-2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del</a:t>
            </a:r>
            <a:r>
              <a:rPr sz="1400" b="1" spc="-25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año</a:t>
            </a:r>
            <a:r>
              <a:rPr sz="1400" b="1" u="sng" spc="-1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en</a:t>
            </a:r>
            <a:r>
              <a:rPr sz="1400" b="1" u="sng" spc="-15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spc="-10" dirty="0">
                <a:solidFill>
                  <a:srgbClr val="00AC99"/>
                </a:solidFill>
                <a:uFill>
                  <a:solidFill>
                    <a:srgbClr val="00AC99"/>
                  </a:solidFill>
                </a:uFill>
                <a:latin typeface="Yu Gothic"/>
                <a:cs typeface="Yu Gothic"/>
              </a:rPr>
              <a:t>curso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1243" y="6161023"/>
            <a:ext cx="6426835" cy="431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solidFill>
                  <a:srgbClr val="006FC0"/>
                </a:solidFill>
                <a:latin typeface="Yu Gothic"/>
                <a:cs typeface="Yu Gothic"/>
              </a:rPr>
              <a:t>Nota:</a:t>
            </a:r>
            <a:r>
              <a:rPr sz="1000" b="1" spc="-5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El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 modelo</a:t>
            </a:r>
            <a:r>
              <a:rPr sz="1000" spc="-2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sugerido</a:t>
            </a:r>
            <a:r>
              <a:rPr sz="1000" spc="-2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para</a:t>
            </a:r>
            <a:r>
              <a:rPr sz="1000" spc="-3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el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Acta</a:t>
            </a:r>
            <a:r>
              <a:rPr sz="1000" spc="-3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de</a:t>
            </a:r>
            <a:r>
              <a:rPr sz="1000" spc="-3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reuniones</a:t>
            </a:r>
            <a:r>
              <a:rPr sz="1000" spc="-3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informativas</a:t>
            </a:r>
            <a:r>
              <a:rPr sz="1000" spc="-4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con</a:t>
            </a:r>
            <a:r>
              <a:rPr sz="1000" spc="-5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familias</a:t>
            </a:r>
            <a:r>
              <a:rPr sz="1000" spc="-2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sobre</a:t>
            </a:r>
            <a:r>
              <a:rPr sz="1000" spc="-3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RE</a:t>
            </a:r>
            <a:r>
              <a:rPr sz="1000" spc="-2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lo</a:t>
            </a:r>
            <a:r>
              <a:rPr sz="1000" spc="-3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dirty="0">
                <a:solidFill>
                  <a:srgbClr val="006FC0"/>
                </a:solidFill>
                <a:latin typeface="Yu Gothic"/>
                <a:cs typeface="Yu Gothic"/>
              </a:rPr>
              <a:t>puede</a:t>
            </a:r>
            <a:r>
              <a:rPr sz="1000" spc="-3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Yu Gothic"/>
                <a:cs typeface="Yu Gothic"/>
              </a:rPr>
              <a:t>descargar</a:t>
            </a:r>
            <a:r>
              <a:rPr sz="1000" spc="-20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sz="1000" spc="-25" dirty="0">
                <a:solidFill>
                  <a:srgbClr val="006FC0"/>
                </a:solidFill>
                <a:latin typeface="Yu Gothic"/>
                <a:cs typeface="Yu Gothic"/>
              </a:rPr>
              <a:t>de:</a:t>
            </a:r>
            <a:endParaRPr sz="10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sz="1000" u="sng" spc="-10" dirty="0">
                <a:solidFill>
                  <a:srgbClr val="6B9F23"/>
                </a:solidFill>
                <a:uFill>
                  <a:solidFill>
                    <a:srgbClr val="6B9F23"/>
                  </a:solidFill>
                </a:uFill>
                <a:latin typeface="Yu Gothic"/>
                <a:cs typeface="Yu Gothic"/>
                <a:hlinkClick r:id="rId2"/>
              </a:rPr>
              <a:t>https://drive.google.com/drive/folders/1WNA1qcLCO1I_cbEndWpbvH2aFX_wPCVX</a:t>
            </a:r>
            <a:endParaRPr sz="1000">
              <a:latin typeface="Yu Gothic"/>
              <a:cs typeface="Yu Gothic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7387" y="1143000"/>
            <a:ext cx="4706112" cy="43342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9847" y="3764279"/>
            <a:ext cx="5410200" cy="42671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60044" y="2930821"/>
            <a:ext cx="6644005" cy="53530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42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4965" algn="l"/>
              </a:tabLst>
            </a:pP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Una</a:t>
            </a:r>
            <a:r>
              <a:rPr sz="1400" b="1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vez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haya</a:t>
            </a:r>
            <a:r>
              <a:rPr sz="1400" b="1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completado</a:t>
            </a:r>
            <a:r>
              <a:rPr sz="1400" b="1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respuestas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y</a:t>
            </a:r>
            <a:r>
              <a:rPr sz="1400" b="1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cargado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sus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evidencias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spc="-25" dirty="0">
                <a:solidFill>
                  <a:srgbClr val="213B79"/>
                </a:solidFill>
                <a:latin typeface="Yu Gothic"/>
                <a:cs typeface="Yu Gothic"/>
              </a:rPr>
              <a:t>dar</a:t>
            </a:r>
            <a:endParaRPr sz="1400">
              <a:latin typeface="Yu Gothic"/>
              <a:cs typeface="Yu Gothic"/>
            </a:endParaRPr>
          </a:p>
          <a:p>
            <a:pPr marL="355600">
              <a:lnSpc>
                <a:spcPct val="100000"/>
              </a:lnSpc>
              <a:spcBef>
                <a:spcPts val="325"/>
              </a:spcBef>
            </a:pP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click</a:t>
            </a:r>
            <a:r>
              <a:rPr sz="1400" b="1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en "guardar" </a:t>
            </a:r>
            <a:r>
              <a:rPr sz="1400" b="1" spc="-10" dirty="0">
                <a:solidFill>
                  <a:srgbClr val="213B79"/>
                </a:solidFill>
                <a:latin typeface="Yu Gothic"/>
                <a:cs typeface="Yu Gothic"/>
              </a:rPr>
              <a:t>seguidamente</a:t>
            </a:r>
            <a:r>
              <a:rPr sz="1400" b="1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spc="-10" dirty="0">
                <a:solidFill>
                  <a:srgbClr val="213B79"/>
                </a:solidFill>
                <a:latin typeface="Yu Gothic"/>
                <a:cs typeface="Yu Gothic"/>
              </a:rPr>
              <a:t>"enviar</a:t>
            </a:r>
            <a:endParaRPr sz="140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630502"/>
            <a:ext cx="532511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F243E"/>
                </a:solidFill>
                <a:latin typeface="Verdana"/>
                <a:cs typeface="Verdana"/>
              </a:rPr>
              <a:t>Para</a:t>
            </a:r>
            <a:r>
              <a:rPr sz="2400" spc="-4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0F243E"/>
                </a:solidFill>
                <a:latin typeface="Verdana"/>
                <a:cs typeface="Verdana"/>
              </a:rPr>
              <a:t>cualquier </a:t>
            </a:r>
            <a:r>
              <a:rPr sz="2400" dirty="0">
                <a:solidFill>
                  <a:srgbClr val="00AC99"/>
                </a:solidFill>
                <a:latin typeface="Verdana"/>
                <a:cs typeface="Verdana"/>
              </a:rPr>
              <a:t>duda</a:t>
            </a:r>
            <a:r>
              <a:rPr sz="2400" spc="-35" dirty="0">
                <a:solidFill>
                  <a:srgbClr val="00AC99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00AC99"/>
                </a:solidFill>
                <a:latin typeface="Verdana"/>
                <a:cs typeface="Verdana"/>
              </a:rPr>
              <a:t>o</a:t>
            </a:r>
            <a:r>
              <a:rPr sz="2400" spc="-25" dirty="0">
                <a:solidFill>
                  <a:srgbClr val="00AC99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00AC99"/>
                </a:solidFill>
                <a:latin typeface="Verdana"/>
                <a:cs typeface="Verdana"/>
              </a:rPr>
              <a:t>consulta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9201" y="3252342"/>
            <a:ext cx="5638165" cy="26803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F243E"/>
                </a:solidFill>
                <a:latin typeface="Verdana"/>
                <a:cs typeface="Verdana"/>
              </a:rPr>
              <a:t>Sobre</a:t>
            </a:r>
            <a:r>
              <a:rPr sz="2000" spc="-3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F243E"/>
                </a:solidFill>
                <a:latin typeface="Verdana"/>
                <a:cs typeface="Verdana"/>
              </a:rPr>
              <a:t>el</a:t>
            </a:r>
            <a:r>
              <a:rPr sz="2000" spc="-20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F243E"/>
                </a:solidFill>
                <a:latin typeface="Verdana"/>
                <a:cs typeface="Verdana"/>
              </a:rPr>
              <a:t>uso</a:t>
            </a:r>
            <a:r>
              <a:rPr sz="2000" b="1" spc="-1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F243E"/>
                </a:solidFill>
                <a:latin typeface="Verdana"/>
                <a:cs typeface="Verdana"/>
              </a:rPr>
              <a:t>de</a:t>
            </a:r>
            <a:r>
              <a:rPr sz="2000" b="1" spc="-2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F243E"/>
                </a:solidFill>
                <a:latin typeface="Verdana"/>
                <a:cs typeface="Verdana"/>
              </a:rPr>
              <a:t>la</a:t>
            </a:r>
            <a:r>
              <a:rPr sz="2000" b="1" spc="-1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F243E"/>
                </a:solidFill>
                <a:latin typeface="Verdana"/>
                <a:cs typeface="Verdana"/>
              </a:rPr>
              <a:t>plataforma</a:t>
            </a:r>
            <a:r>
              <a:rPr sz="2000" b="1" spc="-50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spc="-10" dirty="0">
                <a:solidFill>
                  <a:srgbClr val="0F243E"/>
                </a:solidFill>
                <a:latin typeface="Verdana"/>
                <a:cs typeface="Verdana"/>
              </a:rPr>
              <a:t>SIMON</a:t>
            </a:r>
            <a:endParaRPr sz="20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0F243E"/>
                </a:solidFill>
                <a:latin typeface="Verdana"/>
                <a:cs typeface="Verdana"/>
              </a:rPr>
              <a:t>comunicarse</a:t>
            </a:r>
            <a:r>
              <a:rPr sz="2000" spc="-6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0F243E"/>
                </a:solidFill>
                <a:latin typeface="Verdana"/>
                <a:cs typeface="Verdana"/>
              </a:rPr>
              <a:t>al:</a:t>
            </a:r>
            <a:endParaRPr sz="20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370"/>
              </a:spcBef>
            </a:pPr>
            <a:endParaRPr sz="20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2000" b="1" dirty="0">
                <a:solidFill>
                  <a:srgbClr val="00AC99"/>
                </a:solidFill>
                <a:latin typeface="Verdana"/>
                <a:cs typeface="Verdana"/>
              </a:rPr>
              <a:t>(1)615</a:t>
            </a:r>
            <a:r>
              <a:rPr sz="2000" b="1" spc="-55" dirty="0">
                <a:solidFill>
                  <a:srgbClr val="00AC99"/>
                </a:solidFill>
                <a:latin typeface="Verdana"/>
                <a:cs typeface="Verdana"/>
              </a:rPr>
              <a:t> </a:t>
            </a:r>
            <a:r>
              <a:rPr sz="2000" b="1" spc="-10" dirty="0">
                <a:solidFill>
                  <a:srgbClr val="00AC99"/>
                </a:solidFill>
                <a:latin typeface="Verdana"/>
                <a:cs typeface="Verdana"/>
              </a:rPr>
              <a:t>5802/(1)6155890/(1)6155819</a:t>
            </a:r>
            <a:endParaRPr sz="2000">
              <a:latin typeface="Verdana"/>
              <a:cs typeface="Verdana"/>
            </a:endParaRPr>
          </a:p>
          <a:p>
            <a:pPr marL="499109" marR="490855" indent="-1905" algn="ctr">
              <a:lnSpc>
                <a:spcPct val="100000"/>
              </a:lnSpc>
            </a:pPr>
            <a:r>
              <a:rPr sz="2000" b="1" u="sng" spc="-10" dirty="0">
                <a:solidFill>
                  <a:srgbClr val="6B9F23"/>
                </a:solidFill>
                <a:uFill>
                  <a:solidFill>
                    <a:srgbClr val="6B9F23"/>
                  </a:solidFill>
                </a:uFill>
                <a:latin typeface="Verdana"/>
                <a:cs typeface="Verdana"/>
                <a:hlinkClick r:id="rId2"/>
              </a:rPr>
              <a:t>alertasimon@minedu.gob.pe</a:t>
            </a:r>
            <a:r>
              <a:rPr sz="2000" b="1" spc="-10" dirty="0">
                <a:solidFill>
                  <a:srgbClr val="6B9F23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0AC99"/>
                </a:solidFill>
                <a:latin typeface="Verdana"/>
                <a:cs typeface="Verdana"/>
              </a:rPr>
              <a:t>WhatsApp</a:t>
            </a:r>
            <a:r>
              <a:rPr sz="2000" b="1" spc="-30" dirty="0">
                <a:solidFill>
                  <a:srgbClr val="00AC99"/>
                </a:solidFill>
                <a:latin typeface="Verdana"/>
                <a:cs typeface="Verdana"/>
              </a:rPr>
              <a:t> </a:t>
            </a:r>
            <a:r>
              <a:rPr sz="2000" b="1" spc="-10" dirty="0">
                <a:solidFill>
                  <a:srgbClr val="7E7E7E"/>
                </a:solidFill>
                <a:latin typeface="Verdana"/>
                <a:cs typeface="Verdana"/>
              </a:rPr>
              <a:t>983099001 </a:t>
            </a:r>
            <a:r>
              <a:rPr sz="2000" b="1" dirty="0">
                <a:solidFill>
                  <a:srgbClr val="00AC99"/>
                </a:solidFill>
                <a:latin typeface="Verdana"/>
                <a:cs typeface="Verdana"/>
              </a:rPr>
              <a:t>Videollamada</a:t>
            </a:r>
            <a:r>
              <a:rPr sz="2000" b="1" spc="-50" dirty="0">
                <a:solidFill>
                  <a:srgbClr val="00AC99"/>
                </a:solidFill>
                <a:latin typeface="Verdana"/>
                <a:cs typeface="Verdana"/>
              </a:rPr>
              <a:t> </a:t>
            </a:r>
            <a:r>
              <a:rPr sz="1400" b="1" u="sng" spc="-10" dirty="0">
                <a:solidFill>
                  <a:srgbClr val="6B9F23"/>
                </a:solidFill>
                <a:uFill>
                  <a:solidFill>
                    <a:srgbClr val="6B9F23"/>
                  </a:solidFill>
                </a:uFill>
                <a:latin typeface="Verdana"/>
                <a:cs typeface="Verdana"/>
                <a:hlinkClick r:id="rId3"/>
              </a:rPr>
              <a:t>http://bit.ly/mesadayuda</a:t>
            </a:r>
            <a:endParaRPr sz="1400">
              <a:latin typeface="Verdana"/>
              <a:cs typeface="Verdana"/>
            </a:endParaRPr>
          </a:p>
          <a:p>
            <a:pPr marL="7620" algn="ctr">
              <a:lnSpc>
                <a:spcPct val="100000"/>
              </a:lnSpc>
              <a:spcBef>
                <a:spcPts val="15"/>
              </a:spcBef>
            </a:pP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Atención</a:t>
            </a:r>
            <a:r>
              <a:rPr sz="1400" b="1" spc="-30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de</a:t>
            </a:r>
            <a:r>
              <a:rPr sz="1400" b="1" spc="-35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lunes</a:t>
            </a:r>
            <a:r>
              <a:rPr sz="1400" b="1" spc="-40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a</a:t>
            </a:r>
            <a:r>
              <a:rPr sz="1400" b="1" spc="-10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viernes</a:t>
            </a:r>
            <a:r>
              <a:rPr sz="1400" b="1" spc="-45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de</a:t>
            </a:r>
            <a:r>
              <a:rPr sz="1400" b="1" spc="-35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8:15</a:t>
            </a:r>
            <a:r>
              <a:rPr sz="1400" b="1" spc="-10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a.m.</a:t>
            </a:r>
            <a:r>
              <a:rPr sz="1400" b="1" spc="-30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a</a:t>
            </a:r>
            <a:r>
              <a:rPr sz="1400" b="1" spc="-15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7E7E7E"/>
                </a:solidFill>
                <a:latin typeface="Verdana"/>
                <a:cs typeface="Verdana"/>
              </a:rPr>
              <a:t>5:15</a:t>
            </a:r>
            <a:r>
              <a:rPr sz="1400" b="1" spc="-15" dirty="0">
                <a:solidFill>
                  <a:srgbClr val="7E7E7E"/>
                </a:solidFill>
                <a:latin typeface="Verdana"/>
                <a:cs typeface="Verdana"/>
              </a:rPr>
              <a:t> </a:t>
            </a:r>
            <a:r>
              <a:rPr sz="1400" b="1" spc="-20" dirty="0">
                <a:solidFill>
                  <a:srgbClr val="7E7E7E"/>
                </a:solidFill>
                <a:latin typeface="Verdana"/>
                <a:cs typeface="Verdana"/>
              </a:rPr>
              <a:t>p.m.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88684" y="3252342"/>
            <a:ext cx="5158740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F243E"/>
                </a:solidFill>
                <a:latin typeface="Verdana"/>
                <a:cs typeface="Verdana"/>
              </a:rPr>
              <a:t>Sobre</a:t>
            </a:r>
            <a:r>
              <a:rPr sz="2000" spc="-3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F243E"/>
                </a:solidFill>
                <a:latin typeface="Verdana"/>
                <a:cs typeface="Verdana"/>
              </a:rPr>
              <a:t>el</a:t>
            </a:r>
            <a:r>
              <a:rPr sz="2000" spc="-20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F243E"/>
                </a:solidFill>
                <a:latin typeface="Verdana"/>
                <a:cs typeface="Verdana"/>
              </a:rPr>
              <a:t>cuestionario</a:t>
            </a:r>
            <a:r>
              <a:rPr sz="2000" b="1" spc="-20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F243E"/>
                </a:solidFill>
                <a:latin typeface="Verdana"/>
                <a:cs typeface="Verdana"/>
              </a:rPr>
              <a:t>de</a:t>
            </a:r>
            <a:r>
              <a:rPr sz="2000" b="1" spc="-2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F243E"/>
                </a:solidFill>
                <a:latin typeface="Verdana"/>
                <a:cs typeface="Verdana"/>
              </a:rPr>
              <a:t>la</a:t>
            </a:r>
            <a:r>
              <a:rPr sz="2000" b="1" spc="-10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F243E"/>
                </a:solidFill>
                <a:latin typeface="Verdana"/>
                <a:cs typeface="Verdana"/>
              </a:rPr>
              <a:t>etapa</a:t>
            </a:r>
            <a:r>
              <a:rPr sz="2000" b="1" spc="-3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b="1" spc="-50" dirty="0">
                <a:solidFill>
                  <a:srgbClr val="0F243E"/>
                </a:solidFill>
                <a:latin typeface="Verdana"/>
                <a:cs typeface="Verdana"/>
              </a:rPr>
              <a:t>1</a:t>
            </a:r>
            <a:endParaRPr sz="20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0F243E"/>
                </a:solidFill>
                <a:latin typeface="Verdana"/>
                <a:cs typeface="Verdana"/>
              </a:rPr>
              <a:t>comunicarse</a:t>
            </a:r>
            <a:r>
              <a:rPr sz="2000" spc="-65" dirty="0">
                <a:solidFill>
                  <a:srgbClr val="0F243E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0F243E"/>
                </a:solidFill>
                <a:latin typeface="Verdana"/>
                <a:cs typeface="Verdana"/>
              </a:rPr>
              <a:t>al:</a:t>
            </a:r>
            <a:endParaRPr sz="20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370"/>
              </a:spcBef>
            </a:pPr>
            <a:endParaRPr sz="20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2000" b="1" dirty="0">
                <a:solidFill>
                  <a:srgbClr val="00AC99"/>
                </a:solidFill>
                <a:latin typeface="Verdana"/>
                <a:cs typeface="Verdana"/>
              </a:rPr>
              <a:t>(1)615</a:t>
            </a:r>
            <a:r>
              <a:rPr sz="2000" b="1" spc="-35" dirty="0">
                <a:solidFill>
                  <a:srgbClr val="00AC99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0AC99"/>
                </a:solidFill>
                <a:latin typeface="Verdana"/>
                <a:cs typeface="Verdana"/>
              </a:rPr>
              <a:t>5800</a:t>
            </a:r>
            <a:r>
              <a:rPr sz="2000" b="1" spc="-30" dirty="0">
                <a:solidFill>
                  <a:srgbClr val="00AC99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0AC99"/>
                </a:solidFill>
                <a:latin typeface="Verdana"/>
                <a:cs typeface="Verdana"/>
              </a:rPr>
              <a:t>–</a:t>
            </a:r>
            <a:r>
              <a:rPr sz="2000" b="1" spc="-30" dirty="0">
                <a:solidFill>
                  <a:srgbClr val="00AC99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0AC99"/>
                </a:solidFill>
                <a:latin typeface="Verdana"/>
                <a:cs typeface="Verdana"/>
              </a:rPr>
              <a:t>Anexo</a:t>
            </a:r>
            <a:r>
              <a:rPr sz="2000" b="1" spc="-50" dirty="0">
                <a:solidFill>
                  <a:srgbClr val="00AC99"/>
                </a:solidFill>
                <a:latin typeface="Verdana"/>
                <a:cs typeface="Verdana"/>
              </a:rPr>
              <a:t> </a:t>
            </a:r>
            <a:r>
              <a:rPr sz="2000" b="1" spc="-10" dirty="0">
                <a:solidFill>
                  <a:srgbClr val="00AC99"/>
                </a:solidFill>
                <a:latin typeface="Verdana"/>
                <a:cs typeface="Verdana"/>
              </a:rPr>
              <a:t>22194/22134</a:t>
            </a:r>
            <a:endParaRPr sz="2000">
              <a:latin typeface="Verdana"/>
              <a:cs typeface="Verdana"/>
            </a:endParaRPr>
          </a:p>
          <a:p>
            <a:pPr marL="484505" marR="478790" indent="1905" algn="ctr">
              <a:lnSpc>
                <a:spcPct val="100000"/>
              </a:lnSpc>
            </a:pPr>
            <a:r>
              <a:rPr sz="2000" b="1" u="sng" spc="-10" dirty="0">
                <a:solidFill>
                  <a:srgbClr val="6B9F23"/>
                </a:solidFill>
                <a:uFill>
                  <a:solidFill>
                    <a:srgbClr val="6B9F23"/>
                  </a:solidFill>
                </a:uFill>
                <a:latin typeface="Verdana"/>
                <a:cs typeface="Verdana"/>
                <a:hlinkClick r:id="rId2"/>
              </a:rPr>
              <a:t>jlacruz@minedu.gob.pe</a:t>
            </a:r>
            <a:r>
              <a:rPr sz="2000" b="1" spc="-10" dirty="0">
                <a:solidFill>
                  <a:srgbClr val="6B9F23"/>
                </a:solidFill>
                <a:latin typeface="Verdana"/>
                <a:cs typeface="Verdana"/>
              </a:rPr>
              <a:t> </a:t>
            </a:r>
            <a:r>
              <a:rPr sz="2000" b="1" u="sng" spc="-10" dirty="0">
                <a:solidFill>
                  <a:srgbClr val="6B9F23"/>
                </a:solidFill>
                <a:uFill>
                  <a:solidFill>
                    <a:srgbClr val="6B9F23"/>
                  </a:solidFill>
                </a:uFill>
                <a:latin typeface="Verdana"/>
                <a:cs typeface="Verdana"/>
                <a:hlinkClick r:id="rId4"/>
              </a:rPr>
              <a:t>elbaldarrago@minedu.gob.pe</a:t>
            </a:r>
            <a:r>
              <a:rPr sz="2000" b="1" spc="-10" dirty="0">
                <a:solidFill>
                  <a:srgbClr val="6B9F23"/>
                </a:solidFill>
                <a:latin typeface="Verdana"/>
                <a:cs typeface="Verdana"/>
              </a:rPr>
              <a:t> </a:t>
            </a:r>
            <a:r>
              <a:rPr sz="2000" b="1" u="sng" spc="-10" dirty="0">
                <a:solidFill>
                  <a:srgbClr val="6B9F23"/>
                </a:solidFill>
                <a:uFill>
                  <a:solidFill>
                    <a:srgbClr val="6B9F23"/>
                  </a:solidFill>
                </a:uFill>
                <a:latin typeface="Verdana"/>
                <a:cs typeface="Verdana"/>
                <a:hlinkClick r:id="rId5"/>
              </a:rPr>
              <a:t>clsanchez@minedu.gob.pe</a:t>
            </a:r>
            <a:endParaRPr sz="2000">
              <a:latin typeface="Verdana"/>
              <a:cs typeface="Verdan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477000" y="4191000"/>
            <a:ext cx="4860290" cy="71755"/>
            <a:chOff x="6477000" y="4191000"/>
            <a:chExt cx="4860290" cy="71755"/>
          </a:xfrm>
        </p:grpSpPr>
        <p:sp>
          <p:nvSpPr>
            <p:cNvPr id="6" name="object 6"/>
            <p:cNvSpPr/>
            <p:nvPr/>
          </p:nvSpPr>
          <p:spPr>
            <a:xfrm>
              <a:off x="7691627" y="4191000"/>
              <a:ext cx="1217930" cy="71755"/>
            </a:xfrm>
            <a:custGeom>
              <a:avLst/>
              <a:gdLst/>
              <a:ahLst/>
              <a:cxnLst/>
              <a:rect l="l" t="t" r="r" b="b"/>
              <a:pathLst>
                <a:path w="1217929" h="71754">
                  <a:moveTo>
                    <a:pt x="1217549" y="0"/>
                  </a:moveTo>
                  <a:lnTo>
                    <a:pt x="0" y="0"/>
                  </a:lnTo>
                  <a:lnTo>
                    <a:pt x="0" y="71374"/>
                  </a:lnTo>
                  <a:lnTo>
                    <a:pt x="1217549" y="71374"/>
                  </a:lnTo>
                  <a:lnTo>
                    <a:pt x="1217549" y="0"/>
                  </a:lnTo>
                  <a:close/>
                </a:path>
              </a:pathLst>
            </a:custGeom>
            <a:solidFill>
              <a:srgbClr val="233C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477000" y="4191000"/>
              <a:ext cx="1217930" cy="71755"/>
            </a:xfrm>
            <a:custGeom>
              <a:avLst/>
              <a:gdLst/>
              <a:ahLst/>
              <a:cxnLst/>
              <a:rect l="l" t="t" r="r" b="b"/>
              <a:pathLst>
                <a:path w="1217929" h="71754">
                  <a:moveTo>
                    <a:pt x="1217549" y="0"/>
                  </a:moveTo>
                  <a:lnTo>
                    <a:pt x="0" y="0"/>
                  </a:lnTo>
                  <a:lnTo>
                    <a:pt x="0" y="71374"/>
                  </a:lnTo>
                  <a:lnTo>
                    <a:pt x="1217549" y="71374"/>
                  </a:lnTo>
                  <a:lnTo>
                    <a:pt x="1217549" y="0"/>
                  </a:lnTo>
                  <a:close/>
                </a:path>
              </a:pathLst>
            </a:custGeom>
            <a:solidFill>
              <a:srgbClr val="00A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120884" y="4191000"/>
              <a:ext cx="1216025" cy="71755"/>
            </a:xfrm>
            <a:custGeom>
              <a:avLst/>
              <a:gdLst/>
              <a:ahLst/>
              <a:cxnLst/>
              <a:rect l="l" t="t" r="r" b="b"/>
              <a:pathLst>
                <a:path w="1216025" h="71754">
                  <a:moveTo>
                    <a:pt x="1215898" y="0"/>
                  </a:moveTo>
                  <a:lnTo>
                    <a:pt x="0" y="0"/>
                  </a:lnTo>
                  <a:lnTo>
                    <a:pt x="0" y="71374"/>
                  </a:lnTo>
                  <a:lnTo>
                    <a:pt x="1215898" y="71374"/>
                  </a:lnTo>
                  <a:lnTo>
                    <a:pt x="1215898" y="0"/>
                  </a:lnTo>
                  <a:close/>
                </a:path>
              </a:pathLst>
            </a:custGeom>
            <a:solidFill>
              <a:srgbClr val="E09F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906255" y="4191000"/>
              <a:ext cx="1217930" cy="71755"/>
            </a:xfrm>
            <a:custGeom>
              <a:avLst/>
              <a:gdLst/>
              <a:ahLst/>
              <a:cxnLst/>
              <a:rect l="l" t="t" r="r" b="b"/>
              <a:pathLst>
                <a:path w="1217929" h="71754">
                  <a:moveTo>
                    <a:pt x="1217549" y="0"/>
                  </a:moveTo>
                  <a:lnTo>
                    <a:pt x="0" y="0"/>
                  </a:lnTo>
                  <a:lnTo>
                    <a:pt x="0" y="71374"/>
                  </a:lnTo>
                  <a:lnTo>
                    <a:pt x="1217549" y="71374"/>
                  </a:lnTo>
                  <a:lnTo>
                    <a:pt x="1217549" y="0"/>
                  </a:lnTo>
                  <a:close/>
                </a:path>
              </a:pathLst>
            </a:custGeom>
            <a:solidFill>
              <a:srgbClr val="EF44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96697" rIns="0" bIns="0" rtlCol="0">
            <a:spAutoFit/>
          </a:bodyPr>
          <a:lstStyle/>
          <a:p>
            <a:pPr marL="468630" marR="5080">
              <a:lnSpc>
                <a:spcPts val="4320"/>
              </a:lnSpc>
              <a:spcBef>
                <a:spcPts val="640"/>
              </a:spcBef>
            </a:pPr>
            <a:r>
              <a:rPr sz="4000" dirty="0"/>
              <a:t>TEMA</a:t>
            </a:r>
            <a:r>
              <a:rPr sz="4000" spc="-80" dirty="0"/>
              <a:t> </a:t>
            </a:r>
            <a:r>
              <a:rPr sz="4000" dirty="0"/>
              <a:t>2</a:t>
            </a:r>
            <a:r>
              <a:rPr sz="4000" spc="-75" dirty="0"/>
              <a:t> </a:t>
            </a:r>
            <a:r>
              <a:rPr sz="4000" dirty="0"/>
              <a:t>–</a:t>
            </a:r>
            <a:r>
              <a:rPr sz="4000" spc="-90" dirty="0"/>
              <a:t> </a:t>
            </a:r>
            <a:r>
              <a:rPr sz="4000" dirty="0"/>
              <a:t>Revisión</a:t>
            </a:r>
            <a:r>
              <a:rPr sz="4000" spc="-75" dirty="0"/>
              <a:t> </a:t>
            </a:r>
            <a:r>
              <a:rPr sz="4000" dirty="0"/>
              <a:t>de</a:t>
            </a:r>
            <a:r>
              <a:rPr sz="4000" spc="-65" dirty="0"/>
              <a:t> </a:t>
            </a:r>
            <a:r>
              <a:rPr sz="4000" dirty="0"/>
              <a:t>los</a:t>
            </a:r>
            <a:r>
              <a:rPr sz="4000" spc="-80" dirty="0"/>
              <a:t> </a:t>
            </a:r>
            <a:r>
              <a:rPr sz="4000" dirty="0"/>
              <a:t>formatos</a:t>
            </a:r>
            <a:r>
              <a:rPr sz="4000" spc="-60" dirty="0"/>
              <a:t> </a:t>
            </a:r>
            <a:r>
              <a:rPr sz="4000" spc="-25" dirty="0"/>
              <a:t>de </a:t>
            </a:r>
            <a:r>
              <a:rPr sz="4000" spc="-10" dirty="0"/>
              <a:t>evidencias</a:t>
            </a:r>
            <a:endParaRPr sz="4000"/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2192000" cy="5741670"/>
            <a:chOff x="0" y="0"/>
            <a:chExt cx="12192000" cy="5741670"/>
          </a:xfrm>
        </p:grpSpPr>
        <p:sp>
          <p:nvSpPr>
            <p:cNvPr id="5" name="object 5"/>
            <p:cNvSpPr/>
            <p:nvPr/>
          </p:nvSpPr>
          <p:spPr>
            <a:xfrm>
              <a:off x="4501896" y="5721096"/>
              <a:ext cx="3499485" cy="14604"/>
            </a:xfrm>
            <a:custGeom>
              <a:avLst/>
              <a:gdLst/>
              <a:ahLst/>
              <a:cxnLst/>
              <a:rect l="l" t="t" r="r" b="b"/>
              <a:pathLst>
                <a:path w="3499484" h="14604">
                  <a:moveTo>
                    <a:pt x="0" y="0"/>
                  </a:moveTo>
                  <a:lnTo>
                    <a:pt x="3499357" y="14185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2192000" cy="830580"/>
            </a:xfrm>
            <a:custGeom>
              <a:avLst/>
              <a:gdLst/>
              <a:ahLst/>
              <a:cxnLst/>
              <a:rect l="l" t="t" r="r" b="b"/>
              <a:pathLst>
                <a:path w="12192000" h="830580">
                  <a:moveTo>
                    <a:pt x="12192000" y="0"/>
                  </a:moveTo>
                  <a:lnTo>
                    <a:pt x="0" y="0"/>
                  </a:lnTo>
                  <a:lnTo>
                    <a:pt x="0" y="692150"/>
                  </a:lnTo>
                  <a:lnTo>
                    <a:pt x="7057" y="735905"/>
                  </a:lnTo>
                  <a:lnTo>
                    <a:pt x="26708" y="773905"/>
                  </a:lnTo>
                  <a:lnTo>
                    <a:pt x="56674" y="803871"/>
                  </a:lnTo>
                  <a:lnTo>
                    <a:pt x="94675" y="823522"/>
                  </a:lnTo>
                  <a:lnTo>
                    <a:pt x="138430" y="830579"/>
                  </a:lnTo>
                  <a:lnTo>
                    <a:pt x="12053570" y="830579"/>
                  </a:lnTo>
                  <a:lnTo>
                    <a:pt x="12097325" y="823522"/>
                  </a:lnTo>
                  <a:lnTo>
                    <a:pt x="12135326" y="803871"/>
                  </a:lnTo>
                  <a:lnTo>
                    <a:pt x="12165292" y="773905"/>
                  </a:lnTo>
                  <a:lnTo>
                    <a:pt x="12184943" y="735905"/>
                  </a:lnTo>
                  <a:lnTo>
                    <a:pt x="12192000" y="69215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5319" y="216408"/>
              <a:ext cx="2141220" cy="42976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88523" y="48767"/>
              <a:ext cx="1065276" cy="70408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4568" y="173736"/>
              <a:ext cx="2061972" cy="45415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85815" y="41148"/>
              <a:ext cx="2139695" cy="746760"/>
            </a:xfrm>
            <a:prstGeom prst="rect">
              <a:avLst/>
            </a:prstGeom>
          </p:spPr>
        </p:pic>
      </p:grpSp>
      <p:pic>
        <p:nvPicPr>
          <p:cNvPr id="11" name="Imagen 10">
            <a:extLst>
              <a:ext uri="{FF2B5EF4-FFF2-40B4-BE49-F238E27FC236}">
                <a16:creationId xmlns:a16="http://schemas.microsoft.com/office/drawing/2014/main" id="{998C9735-C5A5-EE94-5961-D5A9ED2E414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54688"/>
            <a:ext cx="986122" cy="97459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 indent="-4445" algn="ctr">
              <a:lnSpc>
                <a:spcPct val="90000"/>
              </a:lnSpc>
              <a:spcBef>
                <a:spcPts val="490"/>
              </a:spcBef>
            </a:pPr>
            <a:r>
              <a:rPr sz="3200" dirty="0">
                <a:solidFill>
                  <a:srgbClr val="585858"/>
                </a:solidFill>
              </a:rPr>
              <a:t>Evidencia</a:t>
            </a:r>
            <a:r>
              <a:rPr sz="3200" spc="-4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1:</a:t>
            </a:r>
            <a:r>
              <a:rPr sz="3200" spc="-1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Informe</a:t>
            </a:r>
            <a:r>
              <a:rPr sz="3200" spc="-2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dirigido</a:t>
            </a:r>
            <a:r>
              <a:rPr sz="3200" spc="-5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a</a:t>
            </a:r>
            <a:r>
              <a:rPr sz="3200" spc="-1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la</a:t>
            </a:r>
            <a:r>
              <a:rPr sz="3200" spc="-3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UGEL</a:t>
            </a:r>
            <a:r>
              <a:rPr sz="3200" spc="-2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sobre</a:t>
            </a:r>
            <a:r>
              <a:rPr sz="3200" spc="-2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los</a:t>
            </a:r>
            <a:r>
              <a:rPr sz="3200" spc="-30" dirty="0">
                <a:solidFill>
                  <a:srgbClr val="585858"/>
                </a:solidFill>
              </a:rPr>
              <a:t> </a:t>
            </a:r>
            <a:r>
              <a:rPr sz="3200" spc="-10" dirty="0">
                <a:solidFill>
                  <a:srgbClr val="585858"/>
                </a:solidFill>
              </a:rPr>
              <a:t>niveles </a:t>
            </a:r>
            <a:r>
              <a:rPr sz="3200" dirty="0">
                <a:solidFill>
                  <a:srgbClr val="585858"/>
                </a:solidFill>
              </a:rPr>
              <a:t>de</a:t>
            </a:r>
            <a:r>
              <a:rPr sz="3200" spc="-3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logro</a:t>
            </a:r>
            <a:r>
              <a:rPr sz="3200" spc="-1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alcanzados</a:t>
            </a:r>
            <a:r>
              <a:rPr sz="3200" spc="-1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por</a:t>
            </a:r>
            <a:r>
              <a:rPr sz="3200" spc="-5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los estudiantes</a:t>
            </a:r>
            <a:r>
              <a:rPr sz="3200" spc="-3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en</a:t>
            </a:r>
            <a:r>
              <a:rPr sz="3200" spc="-5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la</a:t>
            </a:r>
            <a:r>
              <a:rPr sz="3200" spc="-25" dirty="0">
                <a:solidFill>
                  <a:srgbClr val="585858"/>
                </a:solidFill>
              </a:rPr>
              <a:t> </a:t>
            </a:r>
            <a:r>
              <a:rPr sz="3200" spc="-10" dirty="0">
                <a:solidFill>
                  <a:srgbClr val="585858"/>
                </a:solidFill>
              </a:rPr>
              <a:t>evaluación </a:t>
            </a:r>
            <a:r>
              <a:rPr sz="3200" dirty="0">
                <a:solidFill>
                  <a:srgbClr val="585858"/>
                </a:solidFill>
              </a:rPr>
              <a:t>diagnóstica</a:t>
            </a:r>
            <a:r>
              <a:rPr sz="3200" spc="-2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de</a:t>
            </a:r>
            <a:r>
              <a:rPr sz="3200" spc="-5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matemática</a:t>
            </a:r>
            <a:r>
              <a:rPr sz="3200" spc="-2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y</a:t>
            </a:r>
            <a:r>
              <a:rPr sz="3200" spc="-45" dirty="0">
                <a:solidFill>
                  <a:srgbClr val="585858"/>
                </a:solidFill>
              </a:rPr>
              <a:t> </a:t>
            </a:r>
            <a:r>
              <a:rPr sz="3200" spc="-10" dirty="0">
                <a:solidFill>
                  <a:srgbClr val="585858"/>
                </a:solidFill>
              </a:rPr>
              <a:t>comunicación</a:t>
            </a:r>
            <a:endParaRPr sz="32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FE43083-9E9F-FB5A-4939-E8E40A3CBA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54688"/>
            <a:ext cx="986122" cy="9745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88848" y="1043939"/>
            <a:ext cx="10332720" cy="5139055"/>
            <a:chOff x="688848" y="1043939"/>
            <a:chExt cx="10332720" cy="51390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8848" y="1043939"/>
              <a:ext cx="2467356" cy="151028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23859" y="2584703"/>
              <a:ext cx="2997707" cy="359816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077200" y="2599943"/>
              <a:ext cx="2895600" cy="3496310"/>
            </a:xfrm>
            <a:custGeom>
              <a:avLst/>
              <a:gdLst/>
              <a:ahLst/>
              <a:cxnLst/>
              <a:rect l="l" t="t" r="r" b="b"/>
              <a:pathLst>
                <a:path w="2895600" h="3496310">
                  <a:moveTo>
                    <a:pt x="2639314" y="0"/>
                  </a:moveTo>
                  <a:lnTo>
                    <a:pt x="256285" y="0"/>
                  </a:lnTo>
                  <a:lnTo>
                    <a:pt x="210201" y="4127"/>
                  </a:lnTo>
                  <a:lnTo>
                    <a:pt x="166834" y="16026"/>
                  </a:lnTo>
                  <a:lnTo>
                    <a:pt x="126905" y="34976"/>
                  </a:lnTo>
                  <a:lnTo>
                    <a:pt x="91138" y="60254"/>
                  </a:lnTo>
                  <a:lnTo>
                    <a:pt x="60254" y="91138"/>
                  </a:lnTo>
                  <a:lnTo>
                    <a:pt x="34976" y="126905"/>
                  </a:lnTo>
                  <a:lnTo>
                    <a:pt x="16026" y="166834"/>
                  </a:lnTo>
                  <a:lnTo>
                    <a:pt x="4127" y="210201"/>
                  </a:lnTo>
                  <a:lnTo>
                    <a:pt x="0" y="256285"/>
                  </a:lnTo>
                  <a:lnTo>
                    <a:pt x="0" y="3239795"/>
                  </a:lnTo>
                  <a:lnTo>
                    <a:pt x="4127" y="3285858"/>
                  </a:lnTo>
                  <a:lnTo>
                    <a:pt x="16026" y="3329213"/>
                  </a:lnTo>
                  <a:lnTo>
                    <a:pt x="34976" y="3369135"/>
                  </a:lnTo>
                  <a:lnTo>
                    <a:pt x="60254" y="3404900"/>
                  </a:lnTo>
                  <a:lnTo>
                    <a:pt x="91138" y="3435786"/>
                  </a:lnTo>
                  <a:lnTo>
                    <a:pt x="126905" y="3461068"/>
                  </a:lnTo>
                  <a:lnTo>
                    <a:pt x="166834" y="3480023"/>
                  </a:lnTo>
                  <a:lnTo>
                    <a:pt x="210201" y="3491927"/>
                  </a:lnTo>
                  <a:lnTo>
                    <a:pt x="256285" y="3496055"/>
                  </a:lnTo>
                  <a:lnTo>
                    <a:pt x="2639314" y="3496055"/>
                  </a:lnTo>
                  <a:lnTo>
                    <a:pt x="2685398" y="3491927"/>
                  </a:lnTo>
                  <a:lnTo>
                    <a:pt x="2728765" y="3480023"/>
                  </a:lnTo>
                  <a:lnTo>
                    <a:pt x="2768694" y="3461068"/>
                  </a:lnTo>
                  <a:lnTo>
                    <a:pt x="2804461" y="3435786"/>
                  </a:lnTo>
                  <a:lnTo>
                    <a:pt x="2835345" y="3404900"/>
                  </a:lnTo>
                  <a:lnTo>
                    <a:pt x="2860623" y="3369135"/>
                  </a:lnTo>
                  <a:lnTo>
                    <a:pt x="2879573" y="3329213"/>
                  </a:lnTo>
                  <a:lnTo>
                    <a:pt x="2891472" y="3285858"/>
                  </a:lnTo>
                  <a:lnTo>
                    <a:pt x="2895600" y="3239795"/>
                  </a:lnTo>
                  <a:lnTo>
                    <a:pt x="2895600" y="256285"/>
                  </a:lnTo>
                  <a:lnTo>
                    <a:pt x="2891472" y="210201"/>
                  </a:lnTo>
                  <a:lnTo>
                    <a:pt x="2879573" y="166834"/>
                  </a:lnTo>
                  <a:lnTo>
                    <a:pt x="2860623" y="126905"/>
                  </a:lnTo>
                  <a:lnTo>
                    <a:pt x="2835345" y="91138"/>
                  </a:lnTo>
                  <a:lnTo>
                    <a:pt x="2804461" y="60254"/>
                  </a:lnTo>
                  <a:lnTo>
                    <a:pt x="2768694" y="34976"/>
                  </a:lnTo>
                  <a:lnTo>
                    <a:pt x="2728765" y="16026"/>
                  </a:lnTo>
                  <a:lnTo>
                    <a:pt x="2685398" y="4127"/>
                  </a:lnTo>
                  <a:lnTo>
                    <a:pt x="2639314" y="0"/>
                  </a:lnTo>
                  <a:close/>
                </a:path>
              </a:pathLst>
            </a:custGeom>
            <a:solidFill>
              <a:srgbClr val="17A4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69536" y="2584703"/>
              <a:ext cx="2997708" cy="359816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722876" y="2599943"/>
              <a:ext cx="2895600" cy="3496310"/>
            </a:xfrm>
            <a:custGeom>
              <a:avLst/>
              <a:gdLst/>
              <a:ahLst/>
              <a:cxnLst/>
              <a:rect l="l" t="t" r="r" b="b"/>
              <a:pathLst>
                <a:path w="2895600" h="3496310">
                  <a:moveTo>
                    <a:pt x="2639314" y="0"/>
                  </a:moveTo>
                  <a:lnTo>
                    <a:pt x="256286" y="0"/>
                  </a:lnTo>
                  <a:lnTo>
                    <a:pt x="210201" y="4127"/>
                  </a:lnTo>
                  <a:lnTo>
                    <a:pt x="166834" y="16026"/>
                  </a:lnTo>
                  <a:lnTo>
                    <a:pt x="126905" y="34976"/>
                  </a:lnTo>
                  <a:lnTo>
                    <a:pt x="91138" y="60254"/>
                  </a:lnTo>
                  <a:lnTo>
                    <a:pt x="60254" y="91138"/>
                  </a:lnTo>
                  <a:lnTo>
                    <a:pt x="34976" y="126905"/>
                  </a:lnTo>
                  <a:lnTo>
                    <a:pt x="16026" y="166834"/>
                  </a:lnTo>
                  <a:lnTo>
                    <a:pt x="4127" y="210201"/>
                  </a:lnTo>
                  <a:lnTo>
                    <a:pt x="0" y="256285"/>
                  </a:lnTo>
                  <a:lnTo>
                    <a:pt x="0" y="3239795"/>
                  </a:lnTo>
                  <a:lnTo>
                    <a:pt x="4127" y="3285858"/>
                  </a:lnTo>
                  <a:lnTo>
                    <a:pt x="16026" y="3329213"/>
                  </a:lnTo>
                  <a:lnTo>
                    <a:pt x="34976" y="3369135"/>
                  </a:lnTo>
                  <a:lnTo>
                    <a:pt x="60254" y="3404900"/>
                  </a:lnTo>
                  <a:lnTo>
                    <a:pt x="91138" y="3435786"/>
                  </a:lnTo>
                  <a:lnTo>
                    <a:pt x="126905" y="3461068"/>
                  </a:lnTo>
                  <a:lnTo>
                    <a:pt x="166834" y="3480023"/>
                  </a:lnTo>
                  <a:lnTo>
                    <a:pt x="210201" y="3491927"/>
                  </a:lnTo>
                  <a:lnTo>
                    <a:pt x="256286" y="3496055"/>
                  </a:lnTo>
                  <a:lnTo>
                    <a:pt x="2639314" y="3496055"/>
                  </a:lnTo>
                  <a:lnTo>
                    <a:pt x="2685398" y="3491927"/>
                  </a:lnTo>
                  <a:lnTo>
                    <a:pt x="2728765" y="3480023"/>
                  </a:lnTo>
                  <a:lnTo>
                    <a:pt x="2768694" y="3461068"/>
                  </a:lnTo>
                  <a:lnTo>
                    <a:pt x="2804461" y="3435786"/>
                  </a:lnTo>
                  <a:lnTo>
                    <a:pt x="2835345" y="3404900"/>
                  </a:lnTo>
                  <a:lnTo>
                    <a:pt x="2860623" y="3369135"/>
                  </a:lnTo>
                  <a:lnTo>
                    <a:pt x="2879573" y="3329213"/>
                  </a:lnTo>
                  <a:lnTo>
                    <a:pt x="2891472" y="3285858"/>
                  </a:lnTo>
                  <a:lnTo>
                    <a:pt x="2895600" y="3239795"/>
                  </a:lnTo>
                  <a:lnTo>
                    <a:pt x="2895600" y="256285"/>
                  </a:lnTo>
                  <a:lnTo>
                    <a:pt x="2891472" y="210201"/>
                  </a:lnTo>
                  <a:lnTo>
                    <a:pt x="2879573" y="166834"/>
                  </a:lnTo>
                  <a:lnTo>
                    <a:pt x="2860623" y="126905"/>
                  </a:lnTo>
                  <a:lnTo>
                    <a:pt x="2835345" y="91138"/>
                  </a:lnTo>
                  <a:lnTo>
                    <a:pt x="2804461" y="60254"/>
                  </a:lnTo>
                  <a:lnTo>
                    <a:pt x="2768694" y="34976"/>
                  </a:lnTo>
                  <a:lnTo>
                    <a:pt x="2728765" y="16026"/>
                  </a:lnTo>
                  <a:lnTo>
                    <a:pt x="2685398" y="4127"/>
                  </a:lnTo>
                  <a:lnTo>
                    <a:pt x="2639314" y="0"/>
                  </a:lnTo>
                  <a:close/>
                </a:path>
              </a:pathLst>
            </a:custGeom>
            <a:solidFill>
              <a:srgbClr val="FAB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2352" y="2584703"/>
              <a:ext cx="2997708" cy="359816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345692" y="2599943"/>
              <a:ext cx="2895600" cy="3496310"/>
            </a:xfrm>
            <a:custGeom>
              <a:avLst/>
              <a:gdLst/>
              <a:ahLst/>
              <a:cxnLst/>
              <a:rect l="l" t="t" r="r" b="b"/>
              <a:pathLst>
                <a:path w="2895600" h="3496310">
                  <a:moveTo>
                    <a:pt x="2639314" y="0"/>
                  </a:moveTo>
                  <a:lnTo>
                    <a:pt x="256286" y="0"/>
                  </a:lnTo>
                  <a:lnTo>
                    <a:pt x="210201" y="4127"/>
                  </a:lnTo>
                  <a:lnTo>
                    <a:pt x="166834" y="16026"/>
                  </a:lnTo>
                  <a:lnTo>
                    <a:pt x="126905" y="34976"/>
                  </a:lnTo>
                  <a:lnTo>
                    <a:pt x="91138" y="60254"/>
                  </a:lnTo>
                  <a:lnTo>
                    <a:pt x="60254" y="91138"/>
                  </a:lnTo>
                  <a:lnTo>
                    <a:pt x="34976" y="126905"/>
                  </a:lnTo>
                  <a:lnTo>
                    <a:pt x="16026" y="166834"/>
                  </a:lnTo>
                  <a:lnTo>
                    <a:pt x="4127" y="210201"/>
                  </a:lnTo>
                  <a:lnTo>
                    <a:pt x="0" y="256285"/>
                  </a:lnTo>
                  <a:lnTo>
                    <a:pt x="0" y="3239795"/>
                  </a:lnTo>
                  <a:lnTo>
                    <a:pt x="4127" y="3285858"/>
                  </a:lnTo>
                  <a:lnTo>
                    <a:pt x="16026" y="3329213"/>
                  </a:lnTo>
                  <a:lnTo>
                    <a:pt x="34976" y="3369135"/>
                  </a:lnTo>
                  <a:lnTo>
                    <a:pt x="60254" y="3404900"/>
                  </a:lnTo>
                  <a:lnTo>
                    <a:pt x="91138" y="3435786"/>
                  </a:lnTo>
                  <a:lnTo>
                    <a:pt x="126905" y="3461068"/>
                  </a:lnTo>
                  <a:lnTo>
                    <a:pt x="166834" y="3480023"/>
                  </a:lnTo>
                  <a:lnTo>
                    <a:pt x="210201" y="3491927"/>
                  </a:lnTo>
                  <a:lnTo>
                    <a:pt x="256286" y="3496055"/>
                  </a:lnTo>
                  <a:lnTo>
                    <a:pt x="2639314" y="3496055"/>
                  </a:lnTo>
                  <a:lnTo>
                    <a:pt x="2685398" y="3491927"/>
                  </a:lnTo>
                  <a:lnTo>
                    <a:pt x="2728765" y="3480023"/>
                  </a:lnTo>
                  <a:lnTo>
                    <a:pt x="2768694" y="3461068"/>
                  </a:lnTo>
                  <a:lnTo>
                    <a:pt x="2804461" y="3435786"/>
                  </a:lnTo>
                  <a:lnTo>
                    <a:pt x="2835345" y="3404900"/>
                  </a:lnTo>
                  <a:lnTo>
                    <a:pt x="2860623" y="3369135"/>
                  </a:lnTo>
                  <a:lnTo>
                    <a:pt x="2879573" y="3329213"/>
                  </a:lnTo>
                  <a:lnTo>
                    <a:pt x="2891472" y="3285858"/>
                  </a:lnTo>
                  <a:lnTo>
                    <a:pt x="2895600" y="3239795"/>
                  </a:lnTo>
                  <a:lnTo>
                    <a:pt x="2895600" y="256285"/>
                  </a:lnTo>
                  <a:lnTo>
                    <a:pt x="2891472" y="210201"/>
                  </a:lnTo>
                  <a:lnTo>
                    <a:pt x="2879573" y="166834"/>
                  </a:lnTo>
                  <a:lnTo>
                    <a:pt x="2860623" y="126905"/>
                  </a:lnTo>
                  <a:lnTo>
                    <a:pt x="2835345" y="91138"/>
                  </a:lnTo>
                  <a:lnTo>
                    <a:pt x="2804461" y="60254"/>
                  </a:lnTo>
                  <a:lnTo>
                    <a:pt x="2768694" y="34976"/>
                  </a:lnTo>
                  <a:lnTo>
                    <a:pt x="2728765" y="16026"/>
                  </a:lnTo>
                  <a:lnTo>
                    <a:pt x="2685398" y="4127"/>
                  </a:lnTo>
                  <a:lnTo>
                    <a:pt x="2639314" y="0"/>
                  </a:lnTo>
                  <a:close/>
                </a:path>
              </a:pathLst>
            </a:custGeom>
            <a:solidFill>
              <a:srgbClr val="E941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260852" y="1603705"/>
            <a:ext cx="44303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213B79"/>
                </a:solidFill>
              </a:rPr>
              <a:t>Cuenta</a:t>
            </a:r>
            <a:r>
              <a:rPr sz="4000" spc="-60" dirty="0">
                <a:solidFill>
                  <a:srgbClr val="213B79"/>
                </a:solidFill>
              </a:rPr>
              <a:t> </a:t>
            </a:r>
            <a:r>
              <a:rPr sz="4000" dirty="0">
                <a:solidFill>
                  <a:srgbClr val="213B79"/>
                </a:solidFill>
              </a:rPr>
              <a:t>con</a:t>
            </a:r>
            <a:r>
              <a:rPr sz="4000" spc="-60" dirty="0">
                <a:solidFill>
                  <a:srgbClr val="213B79"/>
                </a:solidFill>
              </a:rPr>
              <a:t> </a:t>
            </a:r>
            <a:r>
              <a:rPr sz="4000" dirty="0">
                <a:solidFill>
                  <a:srgbClr val="213B79"/>
                </a:solidFill>
              </a:rPr>
              <a:t>3</a:t>
            </a:r>
            <a:r>
              <a:rPr sz="4000" spc="-60" dirty="0">
                <a:solidFill>
                  <a:srgbClr val="213B79"/>
                </a:solidFill>
              </a:rPr>
              <a:t> </a:t>
            </a:r>
            <a:r>
              <a:rPr sz="4000" spc="-10" dirty="0">
                <a:solidFill>
                  <a:srgbClr val="213B79"/>
                </a:solidFill>
              </a:rPr>
              <a:t>etapas:</a:t>
            </a:r>
            <a:endParaRPr sz="4000"/>
          </a:p>
        </p:txBody>
      </p:sp>
      <p:sp>
        <p:nvSpPr>
          <p:cNvPr id="11" name="object 11"/>
          <p:cNvSpPr txBox="1"/>
          <p:nvPr/>
        </p:nvSpPr>
        <p:spPr>
          <a:xfrm>
            <a:off x="1360114" y="2868423"/>
            <a:ext cx="431800" cy="1144905"/>
          </a:xfrm>
          <a:prstGeom prst="rect">
            <a:avLst/>
          </a:prstGeom>
        </p:spPr>
        <p:txBody>
          <a:bodyPr vert="vert270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2400" b="1" dirty="0">
                <a:solidFill>
                  <a:srgbClr val="FFFFFF"/>
                </a:solidFill>
                <a:latin typeface="Yu Gothic UI"/>
                <a:cs typeface="Yu Gothic UI"/>
              </a:rPr>
              <a:t>ETAPA</a:t>
            </a:r>
            <a:r>
              <a:rPr sz="2400" b="1" spc="-30" dirty="0">
                <a:solidFill>
                  <a:srgbClr val="FFFFFF"/>
                </a:solidFill>
                <a:latin typeface="Yu Gothic UI"/>
                <a:cs typeface="Yu Gothic UI"/>
              </a:rPr>
              <a:t> </a:t>
            </a:r>
            <a:r>
              <a:rPr sz="2400" b="1" spc="-50" dirty="0">
                <a:solidFill>
                  <a:srgbClr val="FFFFFF"/>
                </a:solidFill>
                <a:latin typeface="Yu Gothic UI"/>
                <a:cs typeface="Yu Gothic UI"/>
              </a:rPr>
              <a:t>1</a:t>
            </a:r>
            <a:endParaRPr sz="2400">
              <a:latin typeface="Yu Gothic UI"/>
              <a:cs typeface="Yu Gothic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85379" y="2844886"/>
            <a:ext cx="431165" cy="1192530"/>
          </a:xfrm>
          <a:prstGeom prst="rect">
            <a:avLst/>
          </a:prstGeom>
        </p:spPr>
        <p:txBody>
          <a:bodyPr vert="vert270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2400" b="1" dirty="0">
                <a:solidFill>
                  <a:srgbClr val="642C90"/>
                </a:solidFill>
                <a:latin typeface="Yu Gothic UI"/>
                <a:cs typeface="Yu Gothic UI"/>
              </a:rPr>
              <a:t>ETAPA</a:t>
            </a:r>
            <a:r>
              <a:rPr sz="2400" b="1" spc="-85" dirty="0">
                <a:solidFill>
                  <a:srgbClr val="642C90"/>
                </a:solidFill>
                <a:latin typeface="Yu Gothic UI"/>
                <a:cs typeface="Yu Gothic UI"/>
              </a:rPr>
              <a:t> </a:t>
            </a:r>
            <a:r>
              <a:rPr sz="2400" b="1" spc="-50" dirty="0">
                <a:solidFill>
                  <a:srgbClr val="642C90"/>
                </a:solidFill>
                <a:latin typeface="Yu Gothic UI"/>
                <a:cs typeface="Yu Gothic UI"/>
              </a:rPr>
              <a:t>2</a:t>
            </a:r>
            <a:endParaRPr sz="2400">
              <a:latin typeface="Yu Gothic UI"/>
              <a:cs typeface="Yu Gothic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102544" y="2869546"/>
            <a:ext cx="431800" cy="1191260"/>
          </a:xfrm>
          <a:prstGeom prst="rect">
            <a:avLst/>
          </a:prstGeom>
        </p:spPr>
        <p:txBody>
          <a:bodyPr vert="vert270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2400" b="1" dirty="0">
                <a:solidFill>
                  <a:srgbClr val="FFFFFF"/>
                </a:solidFill>
                <a:latin typeface="Yu Gothic UI"/>
                <a:cs typeface="Yu Gothic UI"/>
              </a:rPr>
              <a:t>ETAPA</a:t>
            </a:r>
            <a:r>
              <a:rPr sz="2400" b="1" spc="-30" dirty="0">
                <a:solidFill>
                  <a:srgbClr val="FFFFFF"/>
                </a:solidFill>
                <a:latin typeface="Yu Gothic UI"/>
                <a:cs typeface="Yu Gothic UI"/>
              </a:rPr>
              <a:t> </a:t>
            </a:r>
            <a:r>
              <a:rPr sz="2400" b="1" spc="-50" dirty="0">
                <a:solidFill>
                  <a:srgbClr val="FFFFFF"/>
                </a:solidFill>
                <a:latin typeface="Yu Gothic UI"/>
                <a:cs typeface="Yu Gothic UI"/>
              </a:rPr>
              <a:t>3</a:t>
            </a:r>
            <a:endParaRPr sz="2400">
              <a:latin typeface="Yu Gothic UI"/>
              <a:cs typeface="Yu Gothic U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316223" y="2708148"/>
            <a:ext cx="7653655" cy="802005"/>
            <a:chOff x="3316223" y="2708148"/>
            <a:chExt cx="7653655" cy="80200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16223" y="2714244"/>
              <a:ext cx="795527" cy="79552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9315" y="2740152"/>
              <a:ext cx="769620" cy="76962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10800" y="2708148"/>
              <a:ext cx="758951" cy="758951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864232" y="3306317"/>
            <a:ext cx="13938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Reconocimiento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necesidades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aprendizaje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74945" y="3330955"/>
            <a:ext cx="152971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642C90"/>
                </a:solidFill>
                <a:latin typeface="Calibri"/>
                <a:cs typeface="Calibri"/>
              </a:rPr>
              <a:t>Acompañamiento </a:t>
            </a:r>
            <a:r>
              <a:rPr sz="1600" b="1" dirty="0">
                <a:solidFill>
                  <a:srgbClr val="642C90"/>
                </a:solidFill>
                <a:latin typeface="Calibri"/>
                <a:cs typeface="Calibri"/>
              </a:rPr>
              <a:t>y</a:t>
            </a:r>
            <a:r>
              <a:rPr sz="1600" b="1" spc="-35" dirty="0">
                <a:solidFill>
                  <a:srgbClr val="642C9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642C90"/>
                </a:solidFill>
                <a:latin typeface="Calibri"/>
                <a:cs typeface="Calibri"/>
              </a:rPr>
              <a:t>desarrollo</a:t>
            </a:r>
            <a:r>
              <a:rPr sz="1600" b="1" spc="-35" dirty="0">
                <a:solidFill>
                  <a:srgbClr val="642C90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642C90"/>
                </a:solidFill>
                <a:latin typeface="Calibri"/>
                <a:cs typeface="Calibri"/>
              </a:rPr>
              <a:t>de </a:t>
            </a:r>
            <a:r>
              <a:rPr sz="1600" b="1" dirty="0">
                <a:solidFill>
                  <a:srgbClr val="642C90"/>
                </a:solidFill>
                <a:latin typeface="Calibri"/>
                <a:cs typeface="Calibri"/>
              </a:rPr>
              <a:t>Refuerzo</a:t>
            </a:r>
            <a:r>
              <a:rPr sz="1600" b="1" spc="-35" dirty="0">
                <a:solidFill>
                  <a:srgbClr val="642C90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642C90"/>
                </a:solidFill>
                <a:latin typeface="Calibri"/>
                <a:cs typeface="Calibri"/>
              </a:rPr>
              <a:t>Escolar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663178" y="3354704"/>
            <a:ext cx="142494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Cierre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la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estrategia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de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Refuerzo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Escolar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109331" y="4606797"/>
            <a:ext cx="25501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1F3E7B"/>
                </a:solidFill>
                <a:latin typeface="Calibri"/>
                <a:cs typeface="Calibri"/>
              </a:rPr>
              <a:t>Periodo</a:t>
            </a:r>
            <a:r>
              <a:rPr sz="1600" spc="-25" dirty="0">
                <a:solidFill>
                  <a:srgbClr val="1F3E7B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1F3E7B"/>
                </a:solidFill>
                <a:latin typeface="Calibri"/>
                <a:cs typeface="Calibri"/>
              </a:rPr>
              <a:t>de</a:t>
            </a:r>
            <a:r>
              <a:rPr sz="1600" spc="-35" dirty="0">
                <a:solidFill>
                  <a:srgbClr val="1F3E7B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1F3E7B"/>
                </a:solidFill>
                <a:latin typeface="Calibri"/>
                <a:cs typeface="Calibri"/>
              </a:rPr>
              <a:t>registro</a:t>
            </a:r>
            <a:r>
              <a:rPr sz="1600" spc="-25" dirty="0">
                <a:solidFill>
                  <a:srgbClr val="1F3E7B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1F3E7B"/>
                </a:solidFill>
                <a:latin typeface="Calibri"/>
                <a:cs typeface="Calibri"/>
              </a:rPr>
              <a:t>en</a:t>
            </a:r>
            <a:r>
              <a:rPr sz="1600" spc="-35" dirty="0">
                <a:solidFill>
                  <a:srgbClr val="1F3E7B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E7B"/>
                </a:solidFill>
                <a:latin typeface="Calibri"/>
                <a:cs typeface="Calibri"/>
              </a:rPr>
              <a:t>SIMON: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788534" y="4606797"/>
            <a:ext cx="25501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Periodo</a:t>
            </a:r>
            <a:r>
              <a:rPr sz="16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6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registro</a:t>
            </a:r>
            <a:r>
              <a:rPr sz="16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16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SIMON: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429003" y="4606797"/>
            <a:ext cx="25501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1F3E7B"/>
                </a:solidFill>
                <a:latin typeface="Calibri"/>
                <a:cs typeface="Calibri"/>
              </a:rPr>
              <a:t>Periodo</a:t>
            </a:r>
            <a:r>
              <a:rPr sz="1600" spc="-25" dirty="0">
                <a:solidFill>
                  <a:srgbClr val="1F3E7B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1F3E7B"/>
                </a:solidFill>
                <a:latin typeface="Calibri"/>
                <a:cs typeface="Calibri"/>
              </a:rPr>
              <a:t>de</a:t>
            </a:r>
            <a:r>
              <a:rPr sz="1600" spc="-35" dirty="0">
                <a:solidFill>
                  <a:srgbClr val="1F3E7B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1F3E7B"/>
                </a:solidFill>
                <a:latin typeface="Calibri"/>
                <a:cs typeface="Calibri"/>
              </a:rPr>
              <a:t>registro</a:t>
            </a:r>
            <a:r>
              <a:rPr sz="1600" spc="-25" dirty="0">
                <a:solidFill>
                  <a:srgbClr val="1F3E7B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1F3E7B"/>
                </a:solidFill>
                <a:latin typeface="Calibri"/>
                <a:cs typeface="Calibri"/>
              </a:rPr>
              <a:t>en</a:t>
            </a:r>
            <a:r>
              <a:rPr sz="1600" spc="-35" dirty="0">
                <a:solidFill>
                  <a:srgbClr val="1F3E7B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1F3E7B"/>
                </a:solidFill>
                <a:latin typeface="Calibri"/>
                <a:cs typeface="Calibri"/>
              </a:rPr>
              <a:t>SIMON: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4123944" y="5384291"/>
            <a:ext cx="3918585" cy="788035"/>
            <a:chOff x="4123944" y="5384291"/>
            <a:chExt cx="3918585" cy="788035"/>
          </a:xfrm>
        </p:grpSpPr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23944" y="5384291"/>
              <a:ext cx="559333" cy="78792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149852" y="5410199"/>
              <a:ext cx="457200" cy="685800"/>
            </a:xfrm>
            <a:custGeom>
              <a:avLst/>
              <a:gdLst/>
              <a:ahLst/>
              <a:cxnLst/>
              <a:rect l="l" t="t" r="r" b="b"/>
              <a:pathLst>
                <a:path w="457200" h="685800">
                  <a:moveTo>
                    <a:pt x="0" y="0"/>
                  </a:moveTo>
                  <a:lnTo>
                    <a:pt x="0" y="685800"/>
                  </a:lnTo>
                  <a:lnTo>
                    <a:pt x="457200" y="3429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E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82840" y="5384291"/>
              <a:ext cx="559333" cy="78792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7508747" y="5410199"/>
              <a:ext cx="457200" cy="685800"/>
            </a:xfrm>
            <a:custGeom>
              <a:avLst/>
              <a:gdLst/>
              <a:ahLst/>
              <a:cxnLst/>
              <a:rect l="l" t="t" r="r" b="b"/>
              <a:pathLst>
                <a:path w="457200" h="685800">
                  <a:moveTo>
                    <a:pt x="0" y="0"/>
                  </a:moveTo>
                  <a:lnTo>
                    <a:pt x="0" y="685800"/>
                  </a:lnTo>
                  <a:lnTo>
                    <a:pt x="457200" y="3429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E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962404" y="5122240"/>
            <a:ext cx="406400" cy="513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0965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abril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138042" y="5122240"/>
            <a:ext cx="452755" cy="513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lang="es-ES" sz="1600" b="1" spc="-25" dirty="0">
                <a:solidFill>
                  <a:srgbClr val="FFFFFF"/>
                </a:solidFill>
                <a:latin typeface="Calibri"/>
                <a:cs typeface="Calibri"/>
              </a:rPr>
              <a:t>27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junio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662173" y="5245734"/>
            <a:ext cx="1765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al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322823" y="5122240"/>
            <a:ext cx="394970" cy="513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6520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solidFill>
                  <a:srgbClr val="642C90"/>
                </a:solidFill>
                <a:latin typeface="Calibri"/>
                <a:cs typeface="Calibri"/>
              </a:rPr>
              <a:t>14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642C90"/>
                </a:solidFill>
                <a:latin typeface="Calibri"/>
                <a:cs typeface="Calibri"/>
              </a:rPr>
              <a:t>julio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337172" y="5122240"/>
            <a:ext cx="876935" cy="513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es-ES" sz="1600" b="1" spc="-25" dirty="0">
                <a:solidFill>
                  <a:srgbClr val="642C90"/>
                </a:solidFill>
                <a:latin typeface="Calibri"/>
                <a:cs typeface="Calibri"/>
              </a:rPr>
              <a:t>26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642C90"/>
                </a:solidFill>
                <a:latin typeface="Calibri"/>
                <a:cs typeface="Calibri"/>
              </a:rPr>
              <a:t>setiembre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018021" y="5245734"/>
            <a:ext cx="1765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solidFill>
                  <a:srgbClr val="642C90"/>
                </a:solidFill>
                <a:latin typeface="Calibri"/>
                <a:cs typeface="Calibri"/>
              </a:rPr>
              <a:t>al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425053" y="5122240"/>
            <a:ext cx="938530" cy="513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03</a:t>
            </a:r>
            <a:endParaRPr sz="16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noviembre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778110" y="5122240"/>
            <a:ext cx="869315" cy="513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lang="es-ES" sz="1600" b="1" spc="-25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diciembre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454388" y="5245734"/>
            <a:ext cx="1765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al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CF997027-562C-2466-99F1-32A7A459513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54688"/>
            <a:ext cx="986122" cy="97459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8890" marR="5080" indent="2540" algn="ctr">
              <a:lnSpc>
                <a:spcPct val="90000"/>
              </a:lnSpc>
              <a:spcBef>
                <a:spcPts val="490"/>
              </a:spcBef>
            </a:pPr>
            <a:r>
              <a:rPr sz="3200" dirty="0">
                <a:solidFill>
                  <a:srgbClr val="585858"/>
                </a:solidFill>
              </a:rPr>
              <a:t>Evidencia</a:t>
            </a:r>
            <a:r>
              <a:rPr sz="3200" spc="-4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2:</a:t>
            </a:r>
            <a:r>
              <a:rPr sz="3200" spc="-1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Acta</a:t>
            </a:r>
            <a:r>
              <a:rPr sz="3200" spc="-3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de</a:t>
            </a:r>
            <a:r>
              <a:rPr sz="3200" spc="-2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reuniones</a:t>
            </a:r>
            <a:r>
              <a:rPr sz="3200" spc="-3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informativas</a:t>
            </a:r>
            <a:r>
              <a:rPr sz="3200" spc="-7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a</a:t>
            </a:r>
            <a:r>
              <a:rPr sz="3200" spc="-15" dirty="0">
                <a:solidFill>
                  <a:srgbClr val="585858"/>
                </a:solidFill>
              </a:rPr>
              <a:t> </a:t>
            </a:r>
            <a:r>
              <a:rPr sz="3200" spc="-25" dirty="0">
                <a:solidFill>
                  <a:srgbClr val="585858"/>
                </a:solidFill>
              </a:rPr>
              <a:t>las </a:t>
            </a:r>
            <a:r>
              <a:rPr sz="3200" dirty="0">
                <a:solidFill>
                  <a:srgbClr val="585858"/>
                </a:solidFill>
              </a:rPr>
              <a:t>familias</a:t>
            </a:r>
            <a:r>
              <a:rPr sz="3200" spc="-5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para</a:t>
            </a:r>
            <a:r>
              <a:rPr sz="3200" spc="-2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comunicar</a:t>
            </a:r>
            <a:r>
              <a:rPr sz="3200" spc="-6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el</a:t>
            </a:r>
            <a:r>
              <a:rPr sz="3200" spc="-1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desarrollo</a:t>
            </a:r>
            <a:r>
              <a:rPr sz="3200" spc="-4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de</a:t>
            </a:r>
            <a:r>
              <a:rPr sz="3200" spc="-2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la</a:t>
            </a:r>
            <a:r>
              <a:rPr sz="3200" spc="-2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estrategia</a:t>
            </a:r>
            <a:r>
              <a:rPr sz="3200" spc="-25" dirty="0">
                <a:solidFill>
                  <a:srgbClr val="585858"/>
                </a:solidFill>
              </a:rPr>
              <a:t> de RE</a:t>
            </a:r>
            <a:endParaRPr sz="32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61FD68E-9BDF-2E1D-A4AD-449BCB930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54688"/>
            <a:ext cx="986122" cy="97459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0036" y="2645486"/>
            <a:ext cx="8781415" cy="139255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065" marR="5080" algn="ctr">
              <a:lnSpc>
                <a:spcPct val="90000"/>
              </a:lnSpc>
              <a:spcBef>
                <a:spcPts val="490"/>
              </a:spcBef>
            </a:pPr>
            <a:r>
              <a:rPr sz="3200" dirty="0">
                <a:solidFill>
                  <a:srgbClr val="585858"/>
                </a:solidFill>
              </a:rPr>
              <a:t>Pautas</a:t>
            </a:r>
            <a:r>
              <a:rPr sz="3200" spc="-6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para</a:t>
            </a:r>
            <a:r>
              <a:rPr sz="3200" spc="-3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el</a:t>
            </a:r>
            <a:r>
              <a:rPr sz="3200" spc="-1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envío</a:t>
            </a:r>
            <a:r>
              <a:rPr sz="3200" spc="-1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de</a:t>
            </a:r>
            <a:r>
              <a:rPr sz="3200" spc="-1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solicitudes</a:t>
            </a:r>
            <a:r>
              <a:rPr sz="3200" spc="-5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de</a:t>
            </a:r>
            <a:r>
              <a:rPr sz="3200" spc="-2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reapertura</a:t>
            </a:r>
            <a:r>
              <a:rPr sz="3200" spc="-50" dirty="0">
                <a:solidFill>
                  <a:srgbClr val="585858"/>
                </a:solidFill>
              </a:rPr>
              <a:t> </a:t>
            </a:r>
            <a:r>
              <a:rPr sz="3200" spc="-25" dirty="0">
                <a:solidFill>
                  <a:srgbClr val="585858"/>
                </a:solidFill>
              </a:rPr>
              <a:t>de </a:t>
            </a:r>
            <a:r>
              <a:rPr sz="3200" dirty="0">
                <a:solidFill>
                  <a:srgbClr val="585858"/>
                </a:solidFill>
              </a:rPr>
              <a:t>muestras</a:t>
            </a:r>
            <a:r>
              <a:rPr sz="3200" spc="-5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en</a:t>
            </a:r>
            <a:r>
              <a:rPr sz="3200" spc="-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la</a:t>
            </a:r>
            <a:r>
              <a:rPr sz="3200" spc="-2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plataforma</a:t>
            </a:r>
            <a:r>
              <a:rPr sz="3200" spc="-4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SIMON</a:t>
            </a:r>
            <a:r>
              <a:rPr sz="3200" spc="-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en</a:t>
            </a:r>
            <a:r>
              <a:rPr sz="3200" spc="-1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el</a:t>
            </a:r>
            <a:r>
              <a:rPr sz="3200" spc="-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marco</a:t>
            </a:r>
            <a:r>
              <a:rPr sz="3200" spc="-2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de</a:t>
            </a:r>
            <a:r>
              <a:rPr sz="3200" spc="-5" dirty="0">
                <a:solidFill>
                  <a:srgbClr val="585858"/>
                </a:solidFill>
              </a:rPr>
              <a:t> </a:t>
            </a:r>
            <a:r>
              <a:rPr sz="3200" spc="-25" dirty="0">
                <a:solidFill>
                  <a:srgbClr val="585858"/>
                </a:solidFill>
              </a:rPr>
              <a:t>la </a:t>
            </a:r>
            <a:r>
              <a:rPr sz="3200" dirty="0">
                <a:solidFill>
                  <a:srgbClr val="585858"/>
                </a:solidFill>
              </a:rPr>
              <a:t>estrategia</a:t>
            </a:r>
            <a:r>
              <a:rPr sz="3200" spc="-3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de</a:t>
            </a:r>
            <a:r>
              <a:rPr sz="3200" spc="-5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Refuerzo</a:t>
            </a:r>
            <a:r>
              <a:rPr sz="3200" spc="-5" dirty="0">
                <a:solidFill>
                  <a:srgbClr val="585858"/>
                </a:solidFill>
              </a:rPr>
              <a:t> </a:t>
            </a:r>
            <a:r>
              <a:rPr sz="3200" spc="-10" dirty="0">
                <a:solidFill>
                  <a:srgbClr val="585858"/>
                </a:solidFill>
              </a:rPr>
              <a:t>Escolar</a:t>
            </a:r>
            <a:endParaRPr sz="32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B0836C5-D3C4-0E53-65EE-3BD72197D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54688"/>
            <a:ext cx="986122" cy="97459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54062"/>
            <a:ext cx="12192000" cy="610393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09091" rIns="0" bIns="0" rtlCol="0">
            <a:spAutoFit/>
          </a:bodyPr>
          <a:lstStyle/>
          <a:p>
            <a:pPr marL="316928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GRACIAS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655319" y="36417"/>
            <a:ext cx="9726169" cy="4119530"/>
            <a:chOff x="655319" y="36417"/>
            <a:chExt cx="9726169" cy="4119530"/>
          </a:xfrm>
        </p:grpSpPr>
        <p:sp>
          <p:nvSpPr>
            <p:cNvPr id="5" name="object 5"/>
            <p:cNvSpPr/>
            <p:nvPr/>
          </p:nvSpPr>
          <p:spPr>
            <a:xfrm>
              <a:off x="3790187" y="4155947"/>
              <a:ext cx="4610735" cy="0"/>
            </a:xfrm>
            <a:custGeom>
              <a:avLst/>
              <a:gdLst/>
              <a:ahLst/>
              <a:cxnLst/>
              <a:rect l="l" t="t" r="r" b="b"/>
              <a:pathLst>
                <a:path w="4610734">
                  <a:moveTo>
                    <a:pt x="0" y="0"/>
                  </a:moveTo>
                  <a:lnTo>
                    <a:pt x="4610735" y="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5319" y="216420"/>
              <a:ext cx="2756916" cy="55281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67800" y="36417"/>
              <a:ext cx="1313688" cy="86715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5799" y="185927"/>
              <a:ext cx="2788920" cy="61366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51704" y="96011"/>
              <a:ext cx="2377440" cy="830580"/>
            </a:xfrm>
            <a:prstGeom prst="rect">
              <a:avLst/>
            </a:prstGeom>
          </p:spPr>
        </p:pic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3DF2EDBF-F6C8-3B47-6D9D-69A4CF813D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090" y="59608"/>
            <a:ext cx="986122" cy="9745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91000" y="2514600"/>
            <a:ext cx="3596640" cy="390601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422006" y="1431416"/>
            <a:ext cx="9690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solidFill>
                  <a:srgbClr val="C00000"/>
                </a:solidFill>
                <a:latin typeface="Yu Gothic"/>
                <a:cs typeface="Yu Gothic"/>
              </a:rPr>
              <a:t>plataforma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2379" y="1380820"/>
            <a:ext cx="6861175" cy="506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30"/>
              </a:lnSpc>
              <a:spcBef>
                <a:spcPts val="100"/>
              </a:spcBef>
            </a:pPr>
            <a:r>
              <a:rPr sz="1800" dirty="0">
                <a:solidFill>
                  <a:srgbClr val="C00000"/>
                </a:solidFill>
                <a:latin typeface="Yu Gothic"/>
                <a:cs typeface="Yu Gothic"/>
              </a:rPr>
              <a:t>1.</a:t>
            </a:r>
            <a:r>
              <a:rPr sz="1800" spc="220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El</a:t>
            </a:r>
            <a:r>
              <a:rPr sz="1400" spc="34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registro</a:t>
            </a:r>
            <a:r>
              <a:rPr sz="1400" spc="35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</a:t>
            </a:r>
            <a:r>
              <a:rPr sz="1400" spc="34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la</a:t>
            </a:r>
            <a:r>
              <a:rPr sz="1400" spc="34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información</a:t>
            </a:r>
            <a:r>
              <a:rPr sz="1400" spc="345" dirty="0">
                <a:latin typeface="Yu Gothic"/>
                <a:cs typeface="Yu Gothic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Yu Gothic"/>
                <a:cs typeface="Yu Gothic"/>
              </a:rPr>
              <a:t>es</a:t>
            </a:r>
            <a:r>
              <a:rPr sz="1400" b="1" u="sng" spc="345" dirty="0">
                <a:uFill>
                  <a:solidFill>
                    <a:srgbClr val="000000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Yu Gothic"/>
                <a:cs typeface="Yu Gothic"/>
              </a:rPr>
              <a:t>realizada</a:t>
            </a:r>
            <a:r>
              <a:rPr sz="1400" b="1" u="sng" spc="355" dirty="0">
                <a:uFill>
                  <a:solidFill>
                    <a:srgbClr val="000000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Yu Gothic"/>
                <a:cs typeface="Yu Gothic"/>
              </a:rPr>
              <a:t>por</a:t>
            </a:r>
            <a:r>
              <a:rPr sz="1400" b="1" u="sng" spc="345" dirty="0">
                <a:uFill>
                  <a:solidFill>
                    <a:srgbClr val="000000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Yu Gothic"/>
                <a:cs typeface="Yu Gothic"/>
              </a:rPr>
              <a:t>el</a:t>
            </a:r>
            <a:r>
              <a:rPr sz="1400" b="1" u="sng" spc="335" dirty="0">
                <a:uFill>
                  <a:solidFill>
                    <a:srgbClr val="000000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Yu Gothic"/>
                <a:cs typeface="Yu Gothic"/>
              </a:rPr>
              <a:t>director</a:t>
            </a:r>
            <a:r>
              <a:rPr sz="1400" b="1" spc="34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</a:t>
            </a:r>
            <a:r>
              <a:rPr sz="1400" spc="340" dirty="0">
                <a:latin typeface="Yu Gothic"/>
                <a:cs typeface="Yu Gothic"/>
              </a:rPr>
              <a:t> </a:t>
            </a:r>
            <a:r>
              <a:rPr sz="1400" spc="75" dirty="0">
                <a:latin typeface="Yu Gothic"/>
                <a:cs typeface="Yu Gothic"/>
              </a:rPr>
              <a:t>la</a:t>
            </a:r>
            <a:r>
              <a:rPr sz="1400" spc="495" dirty="0">
                <a:latin typeface="Yu Gothic"/>
                <a:cs typeface="Yu Gothic"/>
              </a:rPr>
              <a:t> </a:t>
            </a:r>
            <a:r>
              <a:rPr sz="1400" spc="95" dirty="0">
                <a:latin typeface="Yu Gothic"/>
                <a:cs typeface="Yu Gothic"/>
              </a:rPr>
              <a:t>IE,</a:t>
            </a:r>
            <a:r>
              <a:rPr sz="1400" spc="340" dirty="0"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en</a:t>
            </a:r>
            <a:r>
              <a:rPr sz="1400" b="1" spc="35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spc="-25" dirty="0">
                <a:solidFill>
                  <a:srgbClr val="C00000"/>
                </a:solidFill>
                <a:latin typeface="Yu Gothic"/>
                <a:cs typeface="Yu Gothic"/>
              </a:rPr>
              <a:t>la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ts val="1650"/>
              </a:lnSpc>
            </a:pP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SIMON</a:t>
            </a:r>
            <a:r>
              <a:rPr sz="1400" b="1" spc="-3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latin typeface="Yu Gothic"/>
                <a:cs typeface="Yu Gothic"/>
              </a:rPr>
              <a:t>(</a:t>
            </a:r>
            <a:r>
              <a:rPr sz="1400" u="sng" spc="-10" dirty="0">
                <a:solidFill>
                  <a:srgbClr val="6B9F23"/>
                </a:solidFill>
                <a:uFill>
                  <a:solidFill>
                    <a:srgbClr val="6B9F23"/>
                  </a:solidFill>
                </a:uFill>
                <a:latin typeface="Yu Gothic"/>
                <a:cs typeface="Yu Gothic"/>
                <a:hlinkClick r:id="rId3"/>
              </a:rPr>
              <a:t>https://simon.minedu.gob.pe/</a:t>
            </a:r>
            <a:r>
              <a:rPr sz="1400" spc="-60" dirty="0">
                <a:solidFill>
                  <a:srgbClr val="6B9F23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latin typeface="Yu Gothic"/>
                <a:cs typeface="Yu Gothic"/>
              </a:rPr>
              <a:t>).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2379" y="2029205"/>
            <a:ext cx="7997190" cy="50609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>
              <a:lnSpc>
                <a:spcPct val="96800"/>
              </a:lnSpc>
              <a:spcBef>
                <a:spcPts val="170"/>
              </a:spcBef>
            </a:pPr>
            <a:r>
              <a:rPr sz="1800" dirty="0">
                <a:solidFill>
                  <a:srgbClr val="C00000"/>
                </a:solidFill>
                <a:latin typeface="Yu Gothic"/>
                <a:cs typeface="Yu Gothic"/>
              </a:rPr>
              <a:t>2.</a:t>
            </a:r>
            <a:r>
              <a:rPr sz="1800" spc="14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Para</a:t>
            </a:r>
            <a:r>
              <a:rPr sz="1400" spc="7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acceder</a:t>
            </a:r>
            <a:r>
              <a:rPr sz="1400" spc="8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a</a:t>
            </a:r>
            <a:r>
              <a:rPr sz="1400" spc="7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la</a:t>
            </a:r>
            <a:r>
              <a:rPr sz="1400" spc="6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plataforma,</a:t>
            </a:r>
            <a:r>
              <a:rPr sz="1400" spc="7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debe</a:t>
            </a:r>
            <a:r>
              <a:rPr sz="1400" spc="6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ingresar</a:t>
            </a:r>
            <a:r>
              <a:rPr sz="1400" spc="70" dirty="0"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con</a:t>
            </a:r>
            <a:r>
              <a:rPr sz="1400" b="1" spc="6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el</a:t>
            </a:r>
            <a:r>
              <a:rPr sz="1400" b="1" spc="60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mismo</a:t>
            </a:r>
            <a:r>
              <a:rPr sz="1400" b="1" spc="6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usuario</a:t>
            </a:r>
            <a:r>
              <a:rPr sz="1400" b="1" spc="6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y</a:t>
            </a:r>
            <a:r>
              <a:rPr sz="1400" b="1" spc="6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clave</a:t>
            </a:r>
            <a:r>
              <a:rPr sz="1400" b="1" spc="8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que</a:t>
            </a:r>
            <a:r>
              <a:rPr sz="1400" b="1" spc="70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utiliza</a:t>
            </a:r>
            <a:r>
              <a:rPr sz="1400" b="1" spc="5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spc="-20" dirty="0">
                <a:solidFill>
                  <a:srgbClr val="C00000"/>
                </a:solidFill>
                <a:latin typeface="Yu Gothic"/>
                <a:cs typeface="Yu Gothic"/>
              </a:rPr>
              <a:t>para </a:t>
            </a:r>
            <a:r>
              <a:rPr sz="1400" b="1" spc="-10" dirty="0">
                <a:solidFill>
                  <a:srgbClr val="C00000"/>
                </a:solidFill>
                <a:latin typeface="Yu Gothic"/>
                <a:cs typeface="Yu Gothic"/>
              </a:rPr>
              <a:t>SIAGIE.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83235" y="799591"/>
            <a:ext cx="4471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04AC9A"/>
                </a:solidFill>
                <a:latin typeface="Yu Gothic"/>
                <a:cs typeface="Yu Gothic"/>
              </a:rPr>
              <a:t>REGISTRO</a:t>
            </a:r>
            <a:r>
              <a:rPr sz="2400" spc="-80" dirty="0">
                <a:solidFill>
                  <a:srgbClr val="04AC9A"/>
                </a:solidFill>
                <a:latin typeface="Yu Gothic"/>
                <a:cs typeface="Yu Gothic"/>
              </a:rPr>
              <a:t> </a:t>
            </a:r>
            <a:r>
              <a:rPr sz="2400" dirty="0">
                <a:solidFill>
                  <a:srgbClr val="04AC9A"/>
                </a:solidFill>
                <a:latin typeface="Yu Gothic"/>
                <a:cs typeface="Yu Gothic"/>
              </a:rPr>
              <a:t>DE</a:t>
            </a:r>
            <a:r>
              <a:rPr sz="2400" spc="-75" dirty="0">
                <a:solidFill>
                  <a:srgbClr val="04AC9A"/>
                </a:solidFill>
                <a:latin typeface="Yu Gothic"/>
                <a:cs typeface="Yu Gothic"/>
              </a:rPr>
              <a:t> </a:t>
            </a:r>
            <a:r>
              <a:rPr sz="2400" spc="-10" dirty="0">
                <a:solidFill>
                  <a:srgbClr val="04AC9A"/>
                </a:solidFill>
                <a:latin typeface="Yu Gothic"/>
                <a:cs typeface="Yu Gothic"/>
              </a:rPr>
              <a:t>INFORMACIÓN</a:t>
            </a:r>
            <a:endParaRPr sz="2400">
              <a:latin typeface="Yu Gothic"/>
              <a:cs typeface="Yu Goth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9169907" y="815339"/>
            <a:ext cx="2717800" cy="2252980"/>
            <a:chOff x="9169907" y="815339"/>
            <a:chExt cx="2717800" cy="225298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69907" y="815339"/>
              <a:ext cx="2717292" cy="225247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08362" y="1648205"/>
              <a:ext cx="1875916" cy="765810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574649" y="6435648"/>
            <a:ext cx="102292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i="1" spc="-20" dirty="0">
                <a:solidFill>
                  <a:srgbClr val="7D7D7D"/>
                </a:solidFill>
                <a:latin typeface="Calibri"/>
                <a:cs typeface="Calibri"/>
              </a:rPr>
              <a:t>Recordar</a:t>
            </a:r>
            <a:r>
              <a:rPr sz="1400" b="1" i="1" spc="-50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que</a:t>
            </a:r>
            <a:r>
              <a:rPr sz="1400" b="1" i="1" spc="-2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la</a:t>
            </a:r>
            <a:r>
              <a:rPr sz="1400" b="1" i="1" spc="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spc="-10" dirty="0">
                <a:solidFill>
                  <a:srgbClr val="7D7D7D"/>
                </a:solidFill>
                <a:latin typeface="Calibri"/>
                <a:cs typeface="Calibri"/>
              </a:rPr>
              <a:t>contraseña</a:t>
            </a:r>
            <a:r>
              <a:rPr sz="1400" b="1" i="1" spc="-7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que</a:t>
            </a:r>
            <a:r>
              <a:rPr sz="1400" b="1" i="1" spc="-30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spc="-10" dirty="0">
                <a:solidFill>
                  <a:srgbClr val="7D7D7D"/>
                </a:solidFill>
                <a:latin typeface="Calibri"/>
                <a:cs typeface="Calibri"/>
              </a:rPr>
              <a:t>generen</a:t>
            </a:r>
            <a:r>
              <a:rPr sz="1400" b="1" i="1" spc="-5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en</a:t>
            </a:r>
            <a:r>
              <a:rPr sz="1400" b="1" i="1" spc="-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spc="-20" dirty="0">
                <a:solidFill>
                  <a:srgbClr val="7D7D7D"/>
                </a:solidFill>
                <a:latin typeface="Calibri"/>
                <a:cs typeface="Calibri"/>
              </a:rPr>
              <a:t>SIAGIE</a:t>
            </a:r>
            <a:r>
              <a:rPr sz="1400" b="1" i="1" spc="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sea</a:t>
            </a:r>
            <a:r>
              <a:rPr sz="1400" b="1" i="1" spc="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mínimo</a:t>
            </a:r>
            <a:r>
              <a:rPr sz="1400" b="1" i="1" spc="-20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de</a:t>
            </a:r>
            <a:r>
              <a:rPr sz="1400" b="1" i="1" spc="-1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8</a:t>
            </a:r>
            <a:r>
              <a:rPr sz="1400" b="1" i="1" spc="10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spc="-10" dirty="0">
                <a:solidFill>
                  <a:srgbClr val="7D7D7D"/>
                </a:solidFill>
                <a:latin typeface="Calibri"/>
                <a:cs typeface="Calibri"/>
              </a:rPr>
              <a:t>caracteres</a:t>
            </a:r>
            <a:r>
              <a:rPr sz="1400" b="1" i="1" spc="-70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spc="-10" dirty="0">
                <a:solidFill>
                  <a:srgbClr val="7D7D7D"/>
                </a:solidFill>
                <a:latin typeface="Calibri"/>
                <a:cs typeface="Calibri"/>
              </a:rPr>
              <a:t>entre</a:t>
            </a:r>
            <a:r>
              <a:rPr sz="1400" b="1" i="1" spc="-5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spc="-10" dirty="0">
                <a:solidFill>
                  <a:srgbClr val="7D7D7D"/>
                </a:solidFill>
                <a:latin typeface="Calibri"/>
                <a:cs typeface="Calibri"/>
              </a:rPr>
              <a:t>Letras</a:t>
            </a:r>
            <a:r>
              <a:rPr sz="1400" b="1" i="1" spc="-5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spc="-35" dirty="0">
                <a:solidFill>
                  <a:srgbClr val="7D7D7D"/>
                </a:solidFill>
                <a:latin typeface="Calibri"/>
                <a:cs typeface="Calibri"/>
              </a:rPr>
              <a:t>MAYÚSCULAS,</a:t>
            </a:r>
            <a:r>
              <a:rPr sz="1400" b="1" i="1" spc="-60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spc="-10" dirty="0">
                <a:solidFill>
                  <a:srgbClr val="7D7D7D"/>
                </a:solidFill>
                <a:latin typeface="Calibri"/>
                <a:cs typeface="Calibri"/>
              </a:rPr>
              <a:t>minúsculas</a:t>
            </a:r>
            <a:r>
              <a:rPr sz="1400" b="1" i="1" spc="-5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y</a:t>
            </a:r>
            <a:r>
              <a:rPr sz="1400" b="1" i="1" spc="30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Nros</a:t>
            </a:r>
            <a:r>
              <a:rPr sz="1400" b="1" i="1" spc="-45" dirty="0">
                <a:solidFill>
                  <a:srgbClr val="7D7D7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7D7D7D"/>
                </a:solidFill>
                <a:latin typeface="Calibri"/>
                <a:cs typeface="Calibri"/>
              </a:rPr>
              <a:t>(Ejm: </a:t>
            </a:r>
            <a:r>
              <a:rPr sz="1400" b="1" i="1" spc="-10" dirty="0">
                <a:solidFill>
                  <a:srgbClr val="7D7D7D"/>
                </a:solidFill>
                <a:latin typeface="Calibri"/>
                <a:cs typeface="Calibri"/>
              </a:rPr>
              <a:t>SaltoS12)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582923" y="3355847"/>
            <a:ext cx="3503929" cy="1749425"/>
            <a:chOff x="3582923" y="3355847"/>
            <a:chExt cx="3503929" cy="1749425"/>
          </a:xfrm>
        </p:grpSpPr>
        <p:sp>
          <p:nvSpPr>
            <p:cNvPr id="12" name="object 12"/>
            <p:cNvSpPr/>
            <p:nvPr/>
          </p:nvSpPr>
          <p:spPr>
            <a:xfrm>
              <a:off x="6318503" y="4765547"/>
              <a:ext cx="762000" cy="334010"/>
            </a:xfrm>
            <a:custGeom>
              <a:avLst/>
              <a:gdLst/>
              <a:ahLst/>
              <a:cxnLst/>
              <a:rect l="l" t="t" r="r" b="b"/>
              <a:pathLst>
                <a:path w="762000" h="334010">
                  <a:moveTo>
                    <a:pt x="166878" y="0"/>
                  </a:moveTo>
                  <a:lnTo>
                    <a:pt x="0" y="166750"/>
                  </a:lnTo>
                  <a:lnTo>
                    <a:pt x="166878" y="333501"/>
                  </a:lnTo>
                  <a:lnTo>
                    <a:pt x="166878" y="250062"/>
                  </a:lnTo>
                  <a:lnTo>
                    <a:pt x="762000" y="250062"/>
                  </a:lnTo>
                  <a:lnTo>
                    <a:pt x="762000" y="83312"/>
                  </a:lnTo>
                  <a:lnTo>
                    <a:pt x="166878" y="83312"/>
                  </a:lnTo>
                  <a:lnTo>
                    <a:pt x="166878" y="0"/>
                  </a:lnTo>
                  <a:close/>
                </a:path>
              </a:pathLst>
            </a:custGeom>
            <a:solidFill>
              <a:srgbClr val="EF44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318503" y="4765547"/>
              <a:ext cx="762000" cy="334010"/>
            </a:xfrm>
            <a:custGeom>
              <a:avLst/>
              <a:gdLst/>
              <a:ahLst/>
              <a:cxnLst/>
              <a:rect l="l" t="t" r="r" b="b"/>
              <a:pathLst>
                <a:path w="762000" h="334010">
                  <a:moveTo>
                    <a:pt x="0" y="166750"/>
                  </a:moveTo>
                  <a:lnTo>
                    <a:pt x="166878" y="0"/>
                  </a:lnTo>
                  <a:lnTo>
                    <a:pt x="166878" y="83312"/>
                  </a:lnTo>
                  <a:lnTo>
                    <a:pt x="762000" y="83312"/>
                  </a:lnTo>
                  <a:lnTo>
                    <a:pt x="762000" y="250062"/>
                  </a:lnTo>
                  <a:lnTo>
                    <a:pt x="166878" y="250062"/>
                  </a:lnTo>
                  <a:lnTo>
                    <a:pt x="166878" y="333501"/>
                  </a:lnTo>
                  <a:lnTo>
                    <a:pt x="0" y="166750"/>
                  </a:lnTo>
                  <a:close/>
                </a:path>
              </a:pathLst>
            </a:custGeom>
            <a:ln w="12192">
              <a:solidFill>
                <a:srgbClr val="EF444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589019" y="3361943"/>
              <a:ext cx="1799589" cy="243204"/>
            </a:xfrm>
            <a:custGeom>
              <a:avLst/>
              <a:gdLst/>
              <a:ahLst/>
              <a:cxnLst/>
              <a:rect l="l" t="t" r="r" b="b"/>
              <a:pathLst>
                <a:path w="1799589" h="243204">
                  <a:moveTo>
                    <a:pt x="1651000" y="0"/>
                  </a:moveTo>
                  <a:lnTo>
                    <a:pt x="1651000" y="60832"/>
                  </a:lnTo>
                  <a:lnTo>
                    <a:pt x="0" y="60832"/>
                  </a:lnTo>
                  <a:lnTo>
                    <a:pt x="0" y="182371"/>
                  </a:lnTo>
                  <a:lnTo>
                    <a:pt x="1651000" y="182371"/>
                  </a:lnTo>
                  <a:lnTo>
                    <a:pt x="1651000" y="243077"/>
                  </a:lnTo>
                  <a:lnTo>
                    <a:pt x="1799208" y="121538"/>
                  </a:lnTo>
                  <a:lnTo>
                    <a:pt x="1651000" y="0"/>
                  </a:lnTo>
                  <a:close/>
                </a:path>
              </a:pathLst>
            </a:custGeom>
            <a:solidFill>
              <a:srgbClr val="EF44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589019" y="3361943"/>
              <a:ext cx="1799589" cy="243204"/>
            </a:xfrm>
            <a:custGeom>
              <a:avLst/>
              <a:gdLst/>
              <a:ahLst/>
              <a:cxnLst/>
              <a:rect l="l" t="t" r="r" b="b"/>
              <a:pathLst>
                <a:path w="1799589" h="243204">
                  <a:moveTo>
                    <a:pt x="1651000" y="0"/>
                  </a:moveTo>
                  <a:lnTo>
                    <a:pt x="1651000" y="60832"/>
                  </a:lnTo>
                  <a:lnTo>
                    <a:pt x="0" y="60832"/>
                  </a:lnTo>
                  <a:lnTo>
                    <a:pt x="0" y="182371"/>
                  </a:lnTo>
                  <a:lnTo>
                    <a:pt x="1651000" y="182371"/>
                  </a:lnTo>
                  <a:lnTo>
                    <a:pt x="1651000" y="243077"/>
                  </a:lnTo>
                  <a:lnTo>
                    <a:pt x="1799208" y="121538"/>
                  </a:lnTo>
                  <a:lnTo>
                    <a:pt x="16510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589019" y="3361943"/>
              <a:ext cx="1799589" cy="243204"/>
            </a:xfrm>
            <a:custGeom>
              <a:avLst/>
              <a:gdLst/>
              <a:ahLst/>
              <a:cxnLst/>
              <a:rect l="l" t="t" r="r" b="b"/>
              <a:pathLst>
                <a:path w="1799589" h="243204">
                  <a:moveTo>
                    <a:pt x="1799208" y="121538"/>
                  </a:moveTo>
                  <a:lnTo>
                    <a:pt x="1651000" y="0"/>
                  </a:lnTo>
                  <a:lnTo>
                    <a:pt x="1651000" y="60832"/>
                  </a:lnTo>
                  <a:lnTo>
                    <a:pt x="0" y="60832"/>
                  </a:lnTo>
                  <a:lnTo>
                    <a:pt x="0" y="182371"/>
                  </a:lnTo>
                  <a:lnTo>
                    <a:pt x="1651000" y="182371"/>
                  </a:lnTo>
                  <a:lnTo>
                    <a:pt x="1651000" y="243077"/>
                  </a:lnTo>
                  <a:lnTo>
                    <a:pt x="1799208" y="121538"/>
                  </a:lnTo>
                  <a:close/>
                </a:path>
              </a:pathLst>
            </a:custGeom>
            <a:ln w="12192">
              <a:solidFill>
                <a:srgbClr val="EF444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589019" y="3671315"/>
              <a:ext cx="1799589" cy="243204"/>
            </a:xfrm>
            <a:custGeom>
              <a:avLst/>
              <a:gdLst/>
              <a:ahLst/>
              <a:cxnLst/>
              <a:rect l="l" t="t" r="r" b="b"/>
              <a:pathLst>
                <a:path w="1799589" h="243204">
                  <a:moveTo>
                    <a:pt x="1651000" y="0"/>
                  </a:moveTo>
                  <a:lnTo>
                    <a:pt x="1651000" y="60832"/>
                  </a:lnTo>
                  <a:lnTo>
                    <a:pt x="0" y="60832"/>
                  </a:lnTo>
                  <a:lnTo>
                    <a:pt x="0" y="182371"/>
                  </a:lnTo>
                  <a:lnTo>
                    <a:pt x="1651000" y="182371"/>
                  </a:lnTo>
                  <a:lnTo>
                    <a:pt x="1651000" y="243077"/>
                  </a:lnTo>
                  <a:lnTo>
                    <a:pt x="1799208" y="121538"/>
                  </a:lnTo>
                  <a:lnTo>
                    <a:pt x="1651000" y="0"/>
                  </a:lnTo>
                  <a:close/>
                </a:path>
              </a:pathLst>
            </a:custGeom>
            <a:solidFill>
              <a:srgbClr val="EF44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589019" y="3671315"/>
              <a:ext cx="1799589" cy="243204"/>
            </a:xfrm>
            <a:custGeom>
              <a:avLst/>
              <a:gdLst/>
              <a:ahLst/>
              <a:cxnLst/>
              <a:rect l="l" t="t" r="r" b="b"/>
              <a:pathLst>
                <a:path w="1799589" h="243204">
                  <a:moveTo>
                    <a:pt x="1651000" y="0"/>
                  </a:moveTo>
                  <a:lnTo>
                    <a:pt x="1651000" y="60832"/>
                  </a:lnTo>
                  <a:lnTo>
                    <a:pt x="0" y="60832"/>
                  </a:lnTo>
                  <a:lnTo>
                    <a:pt x="0" y="182371"/>
                  </a:lnTo>
                  <a:lnTo>
                    <a:pt x="1651000" y="182371"/>
                  </a:lnTo>
                  <a:lnTo>
                    <a:pt x="1651000" y="243077"/>
                  </a:lnTo>
                  <a:lnTo>
                    <a:pt x="1799208" y="121538"/>
                  </a:lnTo>
                  <a:lnTo>
                    <a:pt x="16510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589019" y="3671315"/>
              <a:ext cx="1799589" cy="243204"/>
            </a:xfrm>
            <a:custGeom>
              <a:avLst/>
              <a:gdLst/>
              <a:ahLst/>
              <a:cxnLst/>
              <a:rect l="l" t="t" r="r" b="b"/>
              <a:pathLst>
                <a:path w="1799589" h="243204">
                  <a:moveTo>
                    <a:pt x="1799208" y="121538"/>
                  </a:moveTo>
                  <a:lnTo>
                    <a:pt x="1651000" y="0"/>
                  </a:lnTo>
                  <a:lnTo>
                    <a:pt x="1651000" y="60832"/>
                  </a:lnTo>
                  <a:lnTo>
                    <a:pt x="0" y="60832"/>
                  </a:lnTo>
                  <a:lnTo>
                    <a:pt x="0" y="182371"/>
                  </a:lnTo>
                  <a:lnTo>
                    <a:pt x="1651000" y="182371"/>
                  </a:lnTo>
                  <a:lnTo>
                    <a:pt x="1651000" y="243077"/>
                  </a:lnTo>
                  <a:lnTo>
                    <a:pt x="1799208" y="121538"/>
                  </a:lnTo>
                  <a:close/>
                </a:path>
              </a:pathLst>
            </a:custGeom>
            <a:ln w="12192">
              <a:solidFill>
                <a:srgbClr val="EF444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589019" y="4178807"/>
              <a:ext cx="1799589" cy="238760"/>
            </a:xfrm>
            <a:custGeom>
              <a:avLst/>
              <a:gdLst/>
              <a:ahLst/>
              <a:cxnLst/>
              <a:rect l="l" t="t" r="r" b="b"/>
              <a:pathLst>
                <a:path w="1799589" h="238760">
                  <a:moveTo>
                    <a:pt x="1651000" y="0"/>
                  </a:moveTo>
                  <a:lnTo>
                    <a:pt x="1651000" y="59690"/>
                  </a:lnTo>
                  <a:lnTo>
                    <a:pt x="0" y="59690"/>
                  </a:lnTo>
                  <a:lnTo>
                    <a:pt x="0" y="178943"/>
                  </a:lnTo>
                  <a:lnTo>
                    <a:pt x="1651000" y="178943"/>
                  </a:lnTo>
                  <a:lnTo>
                    <a:pt x="1651000" y="238506"/>
                  </a:lnTo>
                  <a:lnTo>
                    <a:pt x="1799208" y="119253"/>
                  </a:lnTo>
                  <a:lnTo>
                    <a:pt x="16510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589019" y="4178807"/>
              <a:ext cx="1799589" cy="238760"/>
            </a:xfrm>
            <a:custGeom>
              <a:avLst/>
              <a:gdLst/>
              <a:ahLst/>
              <a:cxnLst/>
              <a:rect l="l" t="t" r="r" b="b"/>
              <a:pathLst>
                <a:path w="1799589" h="238760">
                  <a:moveTo>
                    <a:pt x="1799208" y="119253"/>
                  </a:moveTo>
                  <a:lnTo>
                    <a:pt x="1651000" y="0"/>
                  </a:lnTo>
                  <a:lnTo>
                    <a:pt x="1651000" y="59690"/>
                  </a:lnTo>
                  <a:lnTo>
                    <a:pt x="0" y="59690"/>
                  </a:lnTo>
                  <a:lnTo>
                    <a:pt x="0" y="178943"/>
                  </a:lnTo>
                  <a:lnTo>
                    <a:pt x="1651000" y="178943"/>
                  </a:lnTo>
                  <a:lnTo>
                    <a:pt x="1651000" y="238506"/>
                  </a:lnTo>
                  <a:lnTo>
                    <a:pt x="1799208" y="119253"/>
                  </a:lnTo>
                  <a:close/>
                </a:path>
              </a:pathLst>
            </a:custGeom>
            <a:ln w="12192">
              <a:solidFill>
                <a:srgbClr val="EF444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145844" y="3344417"/>
            <a:ext cx="2233930" cy="1147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Usuario</a:t>
            </a:r>
            <a:r>
              <a:rPr sz="1200" b="1" spc="-30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y</a:t>
            </a:r>
            <a:r>
              <a:rPr sz="1200" b="1" spc="-40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spc="-20" dirty="0">
                <a:solidFill>
                  <a:srgbClr val="00AC99"/>
                </a:solidFill>
                <a:latin typeface="Calibri"/>
                <a:cs typeface="Calibri"/>
              </a:rPr>
              <a:t>clave</a:t>
            </a:r>
            <a:r>
              <a:rPr sz="1200" b="1" spc="-50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(el</a:t>
            </a:r>
            <a:r>
              <a:rPr sz="1200" b="1" spc="-30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AC99"/>
                </a:solidFill>
                <a:latin typeface="Calibri"/>
                <a:cs typeface="Calibri"/>
              </a:rPr>
              <a:t>mismo</a:t>
            </a:r>
            <a:r>
              <a:rPr sz="1200" b="1" spc="-20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que</a:t>
            </a:r>
            <a:r>
              <a:rPr sz="1200" b="1" spc="-25" dirty="0">
                <a:solidFill>
                  <a:srgbClr val="00AC99"/>
                </a:solidFill>
                <a:latin typeface="Calibri"/>
                <a:cs typeface="Calibri"/>
              </a:rPr>
              <a:t> usa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-20" dirty="0">
                <a:solidFill>
                  <a:srgbClr val="00AC99"/>
                </a:solidFill>
                <a:latin typeface="Calibri"/>
                <a:cs typeface="Calibri"/>
              </a:rPr>
              <a:t>para </a:t>
            </a:r>
            <a:r>
              <a:rPr sz="1200" b="1" spc="-10" dirty="0">
                <a:solidFill>
                  <a:srgbClr val="00AC99"/>
                </a:solidFill>
                <a:latin typeface="Calibri"/>
                <a:cs typeface="Calibri"/>
              </a:rPr>
              <a:t>SIAGIE)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4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Completar</a:t>
            </a:r>
            <a:r>
              <a:rPr sz="1200" b="1" spc="-10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el</a:t>
            </a:r>
            <a:r>
              <a:rPr sz="1200" b="1" spc="-10" dirty="0">
                <a:solidFill>
                  <a:srgbClr val="00AC99"/>
                </a:solidFill>
                <a:latin typeface="Calibri"/>
                <a:cs typeface="Calibri"/>
              </a:rPr>
              <a:t> CAPTCHA</a:t>
            </a:r>
            <a:r>
              <a:rPr sz="1200" b="1" spc="-25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y</a:t>
            </a:r>
            <a:r>
              <a:rPr sz="1200" b="1" spc="-20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hacer</a:t>
            </a:r>
            <a:r>
              <a:rPr sz="1200" b="1" spc="240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spc="-20" dirty="0">
                <a:solidFill>
                  <a:srgbClr val="00AC99"/>
                </a:solidFill>
                <a:latin typeface="Calibri"/>
                <a:cs typeface="Calibri"/>
              </a:rPr>
              <a:t>clic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en</a:t>
            </a:r>
            <a:r>
              <a:rPr sz="1200" b="1" spc="-20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AC99"/>
                </a:solidFill>
                <a:latin typeface="Calibri"/>
                <a:cs typeface="Calibri"/>
              </a:rPr>
              <a:t>“iniciar</a:t>
            </a:r>
            <a:r>
              <a:rPr sz="1200" b="1" spc="-25" dirty="0">
                <a:solidFill>
                  <a:srgbClr val="00AC99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AC99"/>
                </a:solidFill>
                <a:latin typeface="Calibri"/>
                <a:cs typeface="Calibri"/>
              </a:rPr>
              <a:t>sesión”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892" y="1035177"/>
            <a:ext cx="9083040" cy="51879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1899"/>
              </a:lnSpc>
              <a:spcBef>
                <a:spcPts val="55"/>
              </a:spcBef>
            </a:pPr>
            <a:r>
              <a:rPr sz="1800" b="0" dirty="0">
                <a:solidFill>
                  <a:srgbClr val="C00000"/>
                </a:solidFill>
                <a:latin typeface="Yu Gothic"/>
                <a:cs typeface="Yu Gothic"/>
              </a:rPr>
              <a:t>3.</a:t>
            </a:r>
            <a:r>
              <a:rPr sz="1800" b="0" spc="12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En</a:t>
            </a:r>
            <a:r>
              <a:rPr sz="1400" b="0" spc="30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la</a:t>
            </a:r>
            <a:r>
              <a:rPr sz="1400" b="0" spc="25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pantalla</a:t>
            </a:r>
            <a:r>
              <a:rPr sz="1400" b="0" spc="20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de</a:t>
            </a:r>
            <a:r>
              <a:rPr sz="1400" b="0" spc="30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“Bienvenido(a)”</a:t>
            </a:r>
            <a:r>
              <a:rPr sz="1400" b="0" spc="25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dirigirse</a:t>
            </a:r>
            <a:r>
              <a:rPr sz="1400" b="0" spc="25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al</a:t>
            </a:r>
            <a:r>
              <a:rPr sz="1400" b="0" spc="40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lateral</a:t>
            </a:r>
            <a:r>
              <a:rPr sz="1400" b="0" spc="45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izquierdo</a:t>
            </a:r>
            <a:r>
              <a:rPr sz="1400" b="0" spc="40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y</a:t>
            </a:r>
            <a:r>
              <a:rPr sz="1400" b="0" spc="35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hacer</a:t>
            </a:r>
            <a:r>
              <a:rPr sz="1400" b="0" spc="40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clic</a:t>
            </a:r>
            <a:r>
              <a:rPr sz="1400" b="0" spc="30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en</a:t>
            </a:r>
            <a:r>
              <a:rPr sz="1400" b="0" spc="30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“elegir</a:t>
            </a:r>
            <a:r>
              <a:rPr sz="1400" b="0" spc="35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la</a:t>
            </a:r>
            <a:r>
              <a:rPr sz="1400" b="0" spc="25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b="0" dirty="0">
                <a:solidFill>
                  <a:srgbClr val="000000"/>
                </a:solidFill>
                <a:latin typeface="Yu Gothic"/>
                <a:cs typeface="Yu Gothic"/>
              </a:rPr>
              <a:t>opción:</a:t>
            </a:r>
            <a:r>
              <a:rPr sz="1400" b="0" spc="30" dirty="0">
                <a:solidFill>
                  <a:srgbClr val="000000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C00000"/>
                </a:solidFill>
                <a:latin typeface="Yu Gothic"/>
                <a:cs typeface="Yu Gothic"/>
              </a:rPr>
              <a:t>“Monitoreo v3.0”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1892" y="1623186"/>
            <a:ext cx="9084310" cy="16967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6350" indent="239395">
              <a:lnSpc>
                <a:spcPct val="101899"/>
              </a:lnSpc>
              <a:spcBef>
                <a:spcPts val="55"/>
              </a:spcBef>
              <a:buClr>
                <a:srgbClr val="C00000"/>
              </a:buClr>
              <a:buSzPct val="128571"/>
              <a:buAutoNum type="arabicPeriod" startAt="4"/>
              <a:tabLst>
                <a:tab pos="252095" algn="l"/>
              </a:tabLst>
            </a:pPr>
            <a:r>
              <a:rPr sz="1400" dirty="0">
                <a:latin typeface="Yu Gothic"/>
                <a:cs typeface="Yu Gothic"/>
              </a:rPr>
              <a:t>En</a:t>
            </a:r>
            <a:r>
              <a:rPr sz="1400" spc="-1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la</a:t>
            </a:r>
            <a:r>
              <a:rPr sz="1400" spc="-2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sección</a:t>
            </a:r>
            <a:r>
              <a:rPr sz="1400" spc="-1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</a:t>
            </a:r>
            <a:r>
              <a:rPr sz="1400" spc="-1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“Monitoreo”,</a:t>
            </a:r>
            <a:r>
              <a:rPr sz="1400" spc="-1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hacer</a:t>
            </a:r>
            <a:r>
              <a:rPr sz="1400" spc="-1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clic</a:t>
            </a:r>
            <a:r>
              <a:rPr sz="1400" spc="-1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en</a:t>
            </a:r>
            <a:r>
              <a:rPr sz="1400" spc="-15" dirty="0"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“Muestras”</a:t>
            </a:r>
            <a:r>
              <a:rPr sz="1400" b="1" spc="-2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Como</a:t>
            </a:r>
            <a:r>
              <a:rPr sz="1400" spc="-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primer</a:t>
            </a:r>
            <a:r>
              <a:rPr sz="1400" spc="-1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paso</a:t>
            </a:r>
            <a:r>
              <a:rPr sz="1400" spc="-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se</a:t>
            </a:r>
            <a:r>
              <a:rPr sz="1400" spc="-2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debe</a:t>
            </a:r>
            <a:r>
              <a:rPr sz="1400" spc="-3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seleccionar</a:t>
            </a:r>
            <a:r>
              <a:rPr sz="1400" spc="-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el</a:t>
            </a:r>
            <a:r>
              <a:rPr sz="1400" spc="-10" dirty="0">
                <a:latin typeface="Yu Gothic"/>
                <a:cs typeface="Yu Gothic"/>
              </a:rPr>
              <a:t> </a:t>
            </a:r>
            <a:r>
              <a:rPr sz="1400" b="1" spc="-25" dirty="0">
                <a:solidFill>
                  <a:srgbClr val="C00000"/>
                </a:solidFill>
                <a:latin typeface="Yu Gothic"/>
                <a:cs typeface="Yu Gothic"/>
              </a:rPr>
              <a:t>“PM-252 </a:t>
            </a:r>
            <a:r>
              <a:rPr sz="1400" b="1" spc="-10" dirty="0">
                <a:solidFill>
                  <a:srgbClr val="C00000"/>
                </a:solidFill>
                <a:latin typeface="Yu Gothic"/>
                <a:cs typeface="Yu Gothic"/>
              </a:rPr>
              <a:t>Monitoreo</a:t>
            </a:r>
            <a:r>
              <a:rPr sz="1400" b="1" spc="-7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de</a:t>
            </a:r>
            <a:r>
              <a:rPr sz="1400" b="1" spc="-30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la</a:t>
            </a:r>
            <a:r>
              <a:rPr sz="1400" b="1" spc="-4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Estrategia</a:t>
            </a:r>
            <a:r>
              <a:rPr sz="1400" b="1" spc="-60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Nacional</a:t>
            </a:r>
            <a:r>
              <a:rPr sz="1400" b="1" spc="-70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de</a:t>
            </a:r>
            <a:r>
              <a:rPr sz="1400" b="1" spc="-40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Refuerzo</a:t>
            </a:r>
            <a:r>
              <a:rPr sz="1400" b="1" spc="-7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Escolar</a:t>
            </a:r>
            <a:r>
              <a:rPr sz="1400" b="1" spc="-6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2025</a:t>
            </a:r>
            <a:r>
              <a:rPr sz="1400" b="1" spc="-55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Yu Gothic"/>
                <a:cs typeface="Yu Gothic"/>
              </a:rPr>
              <a:t>-</a:t>
            </a:r>
            <a:r>
              <a:rPr sz="1400" b="1" spc="-40" dirty="0">
                <a:solidFill>
                  <a:srgbClr val="C00000"/>
                </a:solidFill>
                <a:latin typeface="Yu Gothic"/>
                <a:cs typeface="Yu Gothic"/>
              </a:rPr>
              <a:t> </a:t>
            </a:r>
            <a:r>
              <a:rPr sz="1400" b="1" spc="-10" dirty="0">
                <a:solidFill>
                  <a:srgbClr val="C00000"/>
                </a:solidFill>
                <a:latin typeface="Yu Gothic"/>
                <a:cs typeface="Yu Gothic"/>
              </a:rPr>
              <a:t>Secundaria”</a:t>
            </a:r>
            <a:endParaRPr sz="1400">
              <a:latin typeface="Yu Gothic"/>
              <a:cs typeface="Yu Gothic"/>
            </a:endParaRPr>
          </a:p>
          <a:p>
            <a:pPr marL="12700" marR="5080" indent="314960">
              <a:lnSpc>
                <a:spcPct val="101899"/>
              </a:lnSpc>
              <a:spcBef>
                <a:spcPts val="1795"/>
              </a:spcBef>
              <a:buClr>
                <a:srgbClr val="C00000"/>
              </a:buClr>
              <a:buSzPct val="128571"/>
              <a:buAutoNum type="arabicPeriod" startAt="4"/>
              <a:tabLst>
                <a:tab pos="327660" algn="l"/>
              </a:tabLst>
            </a:pPr>
            <a:r>
              <a:rPr sz="1400" dirty="0">
                <a:latin typeface="Yu Gothic"/>
                <a:cs typeface="Yu Gothic"/>
              </a:rPr>
              <a:t>Seguidamente</a:t>
            </a:r>
            <a:r>
              <a:rPr sz="1400" spc="38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se</a:t>
            </a:r>
            <a:r>
              <a:rPr sz="1400" spc="38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debe</a:t>
            </a:r>
            <a:r>
              <a:rPr sz="1400" spc="39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agregar</a:t>
            </a:r>
            <a:r>
              <a:rPr sz="1400" spc="40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la</a:t>
            </a:r>
            <a:r>
              <a:rPr sz="1400" spc="38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muestra</a:t>
            </a:r>
            <a:r>
              <a:rPr sz="1400" spc="38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sobre</a:t>
            </a:r>
            <a:r>
              <a:rPr sz="1400" spc="38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la</a:t>
            </a:r>
            <a:r>
              <a:rPr sz="1400" spc="39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cual</a:t>
            </a:r>
            <a:r>
              <a:rPr sz="1400" spc="39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se</a:t>
            </a:r>
            <a:r>
              <a:rPr sz="1400" spc="38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realizará</a:t>
            </a:r>
            <a:r>
              <a:rPr sz="1400" spc="40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el</a:t>
            </a:r>
            <a:r>
              <a:rPr sz="1400" spc="39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monitoreo</a:t>
            </a:r>
            <a:r>
              <a:rPr sz="1400" spc="39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a</a:t>
            </a:r>
            <a:r>
              <a:rPr sz="1400" spc="39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través</a:t>
            </a:r>
            <a:r>
              <a:rPr sz="1400" spc="39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</a:t>
            </a:r>
            <a:r>
              <a:rPr sz="1400" spc="385" dirty="0">
                <a:latin typeface="Yu Gothic"/>
                <a:cs typeface="Yu Gothic"/>
              </a:rPr>
              <a:t> </a:t>
            </a:r>
            <a:r>
              <a:rPr sz="1400" spc="-25" dirty="0">
                <a:latin typeface="Yu Gothic"/>
                <a:cs typeface="Yu Gothic"/>
              </a:rPr>
              <a:t>los </a:t>
            </a:r>
            <a:r>
              <a:rPr sz="1400" dirty="0">
                <a:latin typeface="Yu Gothic"/>
                <a:cs typeface="Yu Gothic"/>
              </a:rPr>
              <a:t>instrumentos</a:t>
            </a:r>
            <a:r>
              <a:rPr sz="1400" spc="-2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del</a:t>
            </a:r>
            <a:r>
              <a:rPr sz="1400" spc="-55" dirty="0">
                <a:latin typeface="Yu Gothic"/>
                <a:cs typeface="Yu Gothic"/>
              </a:rPr>
              <a:t> </a:t>
            </a:r>
            <a:r>
              <a:rPr sz="1400" spc="-10" dirty="0">
                <a:latin typeface="Yu Gothic"/>
                <a:cs typeface="Yu Gothic"/>
              </a:rPr>
              <a:t>Plan:</a:t>
            </a:r>
            <a:endParaRPr sz="1400">
              <a:latin typeface="Yu Gothic"/>
              <a:cs typeface="Yu Gothic"/>
            </a:endParaRPr>
          </a:p>
          <a:p>
            <a:pPr marL="62865">
              <a:lnSpc>
                <a:spcPct val="100000"/>
              </a:lnSpc>
              <a:spcBef>
                <a:spcPts val="1885"/>
              </a:spcBef>
            </a:pPr>
            <a:r>
              <a:rPr sz="1400" b="1" dirty="0">
                <a:latin typeface="Yu Gothic"/>
                <a:cs typeface="Yu Gothic"/>
              </a:rPr>
              <a:t>-</a:t>
            </a:r>
            <a:r>
              <a:rPr sz="1400" b="1" spc="5" dirty="0">
                <a:latin typeface="Yu Gothic"/>
                <a:cs typeface="Yu Gothic"/>
              </a:rPr>
              <a:t> </a:t>
            </a:r>
            <a:r>
              <a:rPr sz="1200" b="1" dirty="0">
                <a:latin typeface="Yu Gothic"/>
                <a:cs typeface="Yu Gothic"/>
              </a:rPr>
              <a:t>INST.</a:t>
            </a:r>
            <a:r>
              <a:rPr sz="1200" b="1" spc="5" dirty="0">
                <a:latin typeface="Yu Gothic"/>
                <a:cs typeface="Yu Gothic"/>
              </a:rPr>
              <a:t> </a:t>
            </a:r>
            <a:r>
              <a:rPr sz="1200" b="1" dirty="0">
                <a:latin typeface="Yu Gothic"/>
                <a:cs typeface="Yu Gothic"/>
              </a:rPr>
              <a:t>474</a:t>
            </a:r>
            <a:r>
              <a:rPr sz="1200" b="1" spc="10" dirty="0">
                <a:latin typeface="Yu Gothic"/>
                <a:cs typeface="Yu Gothic"/>
              </a:rPr>
              <a:t> </a:t>
            </a:r>
            <a:r>
              <a:rPr sz="1200" b="1" spc="-10" dirty="0">
                <a:latin typeface="Yu Gothic"/>
                <a:cs typeface="Yu Gothic"/>
              </a:rPr>
              <a:t>“Instrumento</a:t>
            </a:r>
            <a:r>
              <a:rPr sz="1200" b="1" spc="-30" dirty="0">
                <a:latin typeface="Yu Gothic"/>
                <a:cs typeface="Yu Gothic"/>
              </a:rPr>
              <a:t> </a:t>
            </a:r>
            <a:r>
              <a:rPr sz="1200" b="1" dirty="0">
                <a:latin typeface="Yu Gothic"/>
                <a:cs typeface="Yu Gothic"/>
              </a:rPr>
              <a:t>de</a:t>
            </a:r>
            <a:r>
              <a:rPr sz="1200" b="1" spc="5" dirty="0">
                <a:latin typeface="Yu Gothic"/>
                <a:cs typeface="Yu Gothic"/>
              </a:rPr>
              <a:t> </a:t>
            </a:r>
            <a:r>
              <a:rPr sz="1200" b="1" spc="-10" dirty="0">
                <a:latin typeface="Yu Gothic"/>
                <a:cs typeface="Yu Gothic"/>
              </a:rPr>
              <a:t>reconocimiento</a:t>
            </a:r>
            <a:r>
              <a:rPr sz="1200" b="1" spc="-35" dirty="0">
                <a:latin typeface="Yu Gothic"/>
                <a:cs typeface="Yu Gothic"/>
              </a:rPr>
              <a:t> </a:t>
            </a:r>
            <a:r>
              <a:rPr sz="1200" b="1" dirty="0">
                <a:latin typeface="Yu Gothic"/>
                <a:cs typeface="Yu Gothic"/>
              </a:rPr>
              <a:t>de</a:t>
            </a:r>
            <a:r>
              <a:rPr sz="1200" b="1" spc="5" dirty="0">
                <a:latin typeface="Yu Gothic"/>
                <a:cs typeface="Yu Gothic"/>
              </a:rPr>
              <a:t> </a:t>
            </a:r>
            <a:r>
              <a:rPr sz="1200" b="1" dirty="0">
                <a:latin typeface="Yu Gothic"/>
                <a:cs typeface="Yu Gothic"/>
              </a:rPr>
              <a:t>necesidades</a:t>
            </a:r>
            <a:r>
              <a:rPr sz="1200" b="1" spc="-15" dirty="0">
                <a:latin typeface="Yu Gothic"/>
                <a:cs typeface="Yu Gothic"/>
              </a:rPr>
              <a:t> </a:t>
            </a:r>
            <a:r>
              <a:rPr sz="1200" b="1" dirty="0">
                <a:latin typeface="Yu Gothic"/>
                <a:cs typeface="Yu Gothic"/>
              </a:rPr>
              <a:t>de</a:t>
            </a:r>
            <a:r>
              <a:rPr sz="1200" b="1" spc="5" dirty="0">
                <a:latin typeface="Yu Gothic"/>
                <a:cs typeface="Yu Gothic"/>
              </a:rPr>
              <a:t> </a:t>
            </a:r>
            <a:r>
              <a:rPr sz="1200" b="1" spc="-10" dirty="0">
                <a:latin typeface="Yu Gothic"/>
                <a:cs typeface="Yu Gothic"/>
              </a:rPr>
              <a:t>aprendizaje”</a:t>
            </a:r>
            <a:endParaRPr sz="1200">
              <a:latin typeface="Yu Gothic"/>
              <a:cs typeface="Yu Goth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753602" y="1196339"/>
            <a:ext cx="2223770" cy="1538605"/>
            <a:chOff x="9753602" y="1196339"/>
            <a:chExt cx="2223770" cy="15386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03891" y="1196339"/>
              <a:ext cx="1621536" cy="33985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03891" y="1874519"/>
              <a:ext cx="1659889" cy="109855"/>
            </a:xfrm>
            <a:custGeom>
              <a:avLst/>
              <a:gdLst/>
              <a:ahLst/>
              <a:cxnLst/>
              <a:rect l="l" t="t" r="r" b="b"/>
              <a:pathLst>
                <a:path w="1659890" h="109855">
                  <a:moveTo>
                    <a:pt x="1659127" y="0"/>
                  </a:moveTo>
                  <a:lnTo>
                    <a:pt x="0" y="100456"/>
                  </a:lnTo>
                  <a:lnTo>
                    <a:pt x="507" y="109346"/>
                  </a:lnTo>
                  <a:lnTo>
                    <a:pt x="1659635" y="8889"/>
                  </a:lnTo>
                  <a:lnTo>
                    <a:pt x="1659127" y="0"/>
                  </a:lnTo>
                  <a:close/>
                </a:path>
              </a:pathLst>
            </a:custGeom>
            <a:solidFill>
              <a:srgbClr val="6B9F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3602" y="1518046"/>
              <a:ext cx="2223767" cy="1216390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4520184" y="3422903"/>
            <a:ext cx="6962140" cy="3274060"/>
            <a:chOff x="4520184" y="3422903"/>
            <a:chExt cx="6962140" cy="327406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20184" y="3422903"/>
              <a:ext cx="6961631" cy="327355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03748" y="5807963"/>
              <a:ext cx="1536192" cy="34442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00700" y="6201155"/>
              <a:ext cx="1996440" cy="35966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591556" y="3822191"/>
              <a:ext cx="318515" cy="11582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00700" y="4235195"/>
              <a:ext cx="405384" cy="160019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5629021" y="4280780"/>
            <a:ext cx="309880" cy="99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70"/>
              </a:lnSpc>
            </a:pPr>
            <a:r>
              <a:rPr sz="700" b="1" spc="-10" dirty="0">
                <a:latin typeface="Arial"/>
                <a:cs typeface="Arial"/>
              </a:rPr>
              <a:t>PM-</a:t>
            </a:r>
            <a:r>
              <a:rPr sz="700" b="1" spc="-25" dirty="0">
                <a:latin typeface="Arial"/>
                <a:cs typeface="Arial"/>
              </a:rPr>
              <a:t>155</a:t>
            </a:r>
            <a:endParaRPr sz="7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551932" y="5689091"/>
            <a:ext cx="1602105" cy="1015365"/>
          </a:xfrm>
          <a:custGeom>
            <a:avLst/>
            <a:gdLst/>
            <a:ahLst/>
            <a:cxnLst/>
            <a:rect l="l" t="t" r="r" b="b"/>
            <a:pathLst>
              <a:path w="1602104" h="1015365">
                <a:moveTo>
                  <a:pt x="1601723" y="0"/>
                </a:moveTo>
                <a:lnTo>
                  <a:pt x="0" y="0"/>
                </a:lnTo>
                <a:lnTo>
                  <a:pt x="0" y="1014984"/>
                </a:lnTo>
                <a:lnTo>
                  <a:pt x="1601723" y="1014984"/>
                </a:lnTo>
                <a:lnTo>
                  <a:pt x="16017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643371" y="5739960"/>
            <a:ext cx="1280795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55"/>
              </a:lnSpc>
            </a:pPr>
            <a:r>
              <a:rPr sz="500" b="1" dirty="0">
                <a:latin typeface="Arial"/>
                <a:cs typeface="Arial"/>
              </a:rPr>
              <a:t>INST-</a:t>
            </a:r>
            <a:r>
              <a:rPr sz="500" b="1" spc="-25" dirty="0">
                <a:latin typeface="Arial"/>
                <a:cs typeface="Arial"/>
              </a:rPr>
              <a:t>280</a:t>
            </a:r>
            <a:endParaRPr sz="5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500" dirty="0">
                <a:latin typeface="Arial MT"/>
                <a:cs typeface="Arial MT"/>
              </a:rPr>
              <a:t>Ficha</a:t>
            </a:r>
            <a:r>
              <a:rPr sz="500" spc="-40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de monitoreo</a:t>
            </a:r>
            <a:r>
              <a:rPr sz="500" spc="-40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de</a:t>
            </a:r>
            <a:r>
              <a:rPr sz="500" spc="-10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la</a:t>
            </a:r>
            <a:r>
              <a:rPr sz="500" spc="-1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etapa</a:t>
            </a:r>
            <a:r>
              <a:rPr sz="500" spc="-2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3: Cierre</a:t>
            </a:r>
            <a:r>
              <a:rPr sz="500" spc="-2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de</a:t>
            </a:r>
            <a:r>
              <a:rPr sz="500" spc="-15" dirty="0">
                <a:latin typeface="Arial MT"/>
                <a:cs typeface="Arial MT"/>
              </a:rPr>
              <a:t> </a:t>
            </a:r>
            <a:r>
              <a:rPr sz="500" spc="-25" dirty="0">
                <a:latin typeface="Arial MT"/>
                <a:cs typeface="Arial MT"/>
              </a:rPr>
              <a:t>la</a:t>
            </a:r>
            <a:r>
              <a:rPr sz="500" spc="500" dirty="0">
                <a:latin typeface="Arial MT"/>
                <a:cs typeface="Arial MT"/>
              </a:rPr>
              <a:t> </a:t>
            </a:r>
            <a:r>
              <a:rPr sz="500" spc="-10" dirty="0">
                <a:latin typeface="Arial MT"/>
                <a:cs typeface="Arial MT"/>
              </a:rPr>
              <a:t>estrategia</a:t>
            </a:r>
            <a:endParaRPr sz="500"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43371" y="6044760"/>
            <a:ext cx="1411605" cy="605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55"/>
              </a:lnSpc>
            </a:pPr>
            <a:r>
              <a:rPr sz="500" b="1" dirty="0">
                <a:latin typeface="Arial"/>
                <a:cs typeface="Arial"/>
              </a:rPr>
              <a:t>INST-</a:t>
            </a:r>
            <a:r>
              <a:rPr sz="500" b="1" spc="-25" dirty="0">
                <a:latin typeface="Arial"/>
                <a:cs typeface="Arial"/>
              </a:rPr>
              <a:t>279</a:t>
            </a:r>
            <a:endParaRPr sz="500">
              <a:latin typeface="Arial"/>
              <a:cs typeface="Arial"/>
            </a:endParaRPr>
          </a:p>
          <a:p>
            <a:pPr marR="72390" algn="just">
              <a:lnSpc>
                <a:spcPct val="100000"/>
              </a:lnSpc>
            </a:pPr>
            <a:r>
              <a:rPr sz="500" dirty="0">
                <a:latin typeface="Arial MT"/>
                <a:cs typeface="Arial MT"/>
              </a:rPr>
              <a:t>Ficha</a:t>
            </a:r>
            <a:r>
              <a:rPr sz="500" spc="-3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de</a:t>
            </a:r>
            <a:r>
              <a:rPr sz="500" spc="20" dirty="0">
                <a:latin typeface="Arial MT"/>
                <a:cs typeface="Arial MT"/>
              </a:rPr>
              <a:t> </a:t>
            </a:r>
            <a:r>
              <a:rPr sz="500" spc="-10" dirty="0">
                <a:latin typeface="Arial MT"/>
                <a:cs typeface="Arial MT"/>
              </a:rPr>
              <a:t>monitoreo</a:t>
            </a:r>
            <a:r>
              <a:rPr sz="500" spc="-2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de la etapa</a:t>
            </a:r>
            <a:r>
              <a:rPr sz="500" spc="-10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2:</a:t>
            </a:r>
            <a:r>
              <a:rPr sz="500" spc="15" dirty="0">
                <a:latin typeface="Arial MT"/>
                <a:cs typeface="Arial MT"/>
              </a:rPr>
              <a:t> </a:t>
            </a:r>
            <a:r>
              <a:rPr sz="500" spc="-10" dirty="0">
                <a:latin typeface="Arial MT"/>
                <a:cs typeface="Arial MT"/>
              </a:rPr>
              <a:t>Planificación,</a:t>
            </a:r>
            <a:r>
              <a:rPr sz="500" spc="500" dirty="0">
                <a:latin typeface="Arial MT"/>
                <a:cs typeface="Arial MT"/>
              </a:rPr>
              <a:t> </a:t>
            </a:r>
            <a:r>
              <a:rPr sz="500" spc="-10" dirty="0">
                <a:latin typeface="Arial MT"/>
                <a:cs typeface="Arial MT"/>
              </a:rPr>
              <a:t>desarrollo</a:t>
            </a:r>
            <a:r>
              <a:rPr sz="500" spc="2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y</a:t>
            </a:r>
            <a:r>
              <a:rPr sz="500" spc="50" dirty="0">
                <a:latin typeface="Arial MT"/>
                <a:cs typeface="Arial MT"/>
              </a:rPr>
              <a:t> </a:t>
            </a:r>
            <a:r>
              <a:rPr sz="500" spc="-10" dirty="0">
                <a:latin typeface="Arial MT"/>
                <a:cs typeface="Arial MT"/>
              </a:rPr>
              <a:t>acompañamiento </a:t>
            </a:r>
            <a:r>
              <a:rPr sz="500" dirty="0">
                <a:latin typeface="Arial MT"/>
                <a:cs typeface="Arial MT"/>
              </a:rPr>
              <a:t>a</a:t>
            </a:r>
            <a:r>
              <a:rPr sz="500" spc="40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la</a:t>
            </a:r>
            <a:r>
              <a:rPr sz="500" spc="40" dirty="0">
                <a:latin typeface="Arial MT"/>
                <a:cs typeface="Arial MT"/>
              </a:rPr>
              <a:t> </a:t>
            </a:r>
            <a:r>
              <a:rPr sz="500" spc="-10" dirty="0">
                <a:latin typeface="Arial MT"/>
                <a:cs typeface="Arial MT"/>
              </a:rPr>
              <a:t>estrategia</a:t>
            </a:r>
            <a:r>
              <a:rPr sz="500" spc="25" dirty="0">
                <a:latin typeface="Arial MT"/>
                <a:cs typeface="Arial MT"/>
              </a:rPr>
              <a:t> </a:t>
            </a:r>
            <a:r>
              <a:rPr sz="500" spc="-25" dirty="0">
                <a:latin typeface="Arial MT"/>
                <a:cs typeface="Arial MT"/>
              </a:rPr>
              <a:t>de</a:t>
            </a:r>
            <a:r>
              <a:rPr sz="500" spc="500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refuerzo</a:t>
            </a:r>
            <a:r>
              <a:rPr sz="500" spc="-45" dirty="0">
                <a:latin typeface="Arial MT"/>
                <a:cs typeface="Arial MT"/>
              </a:rPr>
              <a:t> </a:t>
            </a:r>
            <a:r>
              <a:rPr sz="500" spc="-10" dirty="0">
                <a:latin typeface="Arial MT"/>
                <a:cs typeface="Arial MT"/>
              </a:rPr>
              <a:t>escolar</a:t>
            </a:r>
            <a:endParaRPr sz="5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5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r>
              <a:rPr sz="500" b="1" dirty="0">
                <a:latin typeface="Arial"/>
                <a:cs typeface="Arial"/>
              </a:rPr>
              <a:t>INST-</a:t>
            </a:r>
            <a:r>
              <a:rPr sz="500" b="1" spc="-25" dirty="0">
                <a:latin typeface="Arial"/>
                <a:cs typeface="Arial"/>
              </a:rPr>
              <a:t>278</a:t>
            </a:r>
            <a:endParaRPr sz="5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500" dirty="0">
                <a:latin typeface="Arial MT"/>
                <a:cs typeface="Arial MT"/>
              </a:rPr>
              <a:t>Ficha</a:t>
            </a:r>
            <a:r>
              <a:rPr sz="500" spc="-40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de monitoreo</a:t>
            </a:r>
            <a:r>
              <a:rPr sz="500" spc="-3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de</a:t>
            </a:r>
            <a:r>
              <a:rPr sz="500" spc="-1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la</a:t>
            </a:r>
            <a:r>
              <a:rPr sz="500" spc="-10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etapa</a:t>
            </a:r>
            <a:r>
              <a:rPr sz="500" spc="-2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1: </a:t>
            </a:r>
            <a:r>
              <a:rPr sz="500" spc="-10" dirty="0">
                <a:latin typeface="Arial MT"/>
                <a:cs typeface="Arial MT"/>
              </a:rPr>
              <a:t>Reconocimiento</a:t>
            </a:r>
            <a:r>
              <a:rPr sz="500" spc="500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de</a:t>
            </a:r>
            <a:r>
              <a:rPr sz="500" spc="10" dirty="0">
                <a:latin typeface="Arial MT"/>
                <a:cs typeface="Arial MT"/>
              </a:rPr>
              <a:t> </a:t>
            </a:r>
            <a:r>
              <a:rPr sz="500" spc="-10" dirty="0">
                <a:latin typeface="Arial MT"/>
                <a:cs typeface="Arial MT"/>
              </a:rPr>
              <a:t>necesidades</a:t>
            </a:r>
            <a:r>
              <a:rPr sz="500" spc="15" dirty="0">
                <a:latin typeface="Arial MT"/>
                <a:cs typeface="Arial MT"/>
              </a:rPr>
              <a:t> </a:t>
            </a:r>
            <a:r>
              <a:rPr sz="500" dirty="0">
                <a:latin typeface="Arial MT"/>
                <a:cs typeface="Arial MT"/>
              </a:rPr>
              <a:t>de</a:t>
            </a:r>
            <a:r>
              <a:rPr sz="500" spc="15" dirty="0">
                <a:latin typeface="Arial MT"/>
                <a:cs typeface="Arial MT"/>
              </a:rPr>
              <a:t> </a:t>
            </a:r>
            <a:r>
              <a:rPr sz="500" spc="-10" dirty="0">
                <a:latin typeface="Arial MT"/>
                <a:cs typeface="Arial MT"/>
              </a:rPr>
              <a:t>aprendizaje</a:t>
            </a:r>
            <a:endParaRPr sz="500">
              <a:latin typeface="Arial MT"/>
              <a:cs typeface="Arial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5903976" y="4722876"/>
            <a:ext cx="1684020" cy="1981200"/>
            <a:chOff x="5903976" y="4722876"/>
            <a:chExt cx="1684020" cy="1981200"/>
          </a:xfrm>
        </p:grpSpPr>
        <p:sp>
          <p:nvSpPr>
            <p:cNvPr id="19" name="object 19"/>
            <p:cNvSpPr/>
            <p:nvPr/>
          </p:nvSpPr>
          <p:spPr>
            <a:xfrm>
              <a:off x="7106412" y="5689092"/>
              <a:ext cx="481965" cy="1015365"/>
            </a:xfrm>
            <a:custGeom>
              <a:avLst/>
              <a:gdLst/>
              <a:ahLst/>
              <a:cxnLst/>
              <a:rect l="l" t="t" r="r" b="b"/>
              <a:pathLst>
                <a:path w="481965" h="1015365">
                  <a:moveTo>
                    <a:pt x="481583" y="0"/>
                  </a:moveTo>
                  <a:lnTo>
                    <a:pt x="0" y="0"/>
                  </a:lnTo>
                  <a:lnTo>
                    <a:pt x="0" y="1014984"/>
                  </a:lnTo>
                  <a:lnTo>
                    <a:pt x="481583" y="1014984"/>
                  </a:lnTo>
                  <a:lnTo>
                    <a:pt x="4815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05472" y="5696712"/>
              <a:ext cx="333755" cy="21945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05472" y="6083808"/>
              <a:ext cx="333755" cy="21945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03948" y="6449568"/>
              <a:ext cx="333755" cy="21945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03976" y="4722876"/>
              <a:ext cx="897635" cy="15240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5949696" y="4726722"/>
            <a:ext cx="767080" cy="78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10"/>
              </a:lnSpc>
            </a:pPr>
            <a:r>
              <a:rPr sz="550" dirty="0">
                <a:solidFill>
                  <a:srgbClr val="7E7E7E"/>
                </a:solidFill>
                <a:latin typeface="Arial MT"/>
                <a:cs typeface="Arial MT"/>
              </a:rPr>
              <a:t>15/04/2024</a:t>
            </a:r>
            <a:r>
              <a:rPr sz="550" spc="-60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550" dirty="0">
                <a:solidFill>
                  <a:srgbClr val="7E7E7E"/>
                </a:solidFill>
                <a:latin typeface="Arial MT"/>
                <a:cs typeface="Arial MT"/>
              </a:rPr>
              <a:t>–</a:t>
            </a:r>
            <a:r>
              <a:rPr sz="550" spc="5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550" spc="-10" dirty="0">
                <a:solidFill>
                  <a:srgbClr val="7E7E7E"/>
                </a:solidFill>
                <a:latin typeface="Arial MT"/>
                <a:cs typeface="Arial MT"/>
              </a:rPr>
              <a:t>18/12/2024</a:t>
            </a:r>
            <a:endParaRPr sz="550">
              <a:latin typeface="Arial MT"/>
              <a:cs typeface="Arial MT"/>
            </a:endParaRPr>
          </a:p>
        </p:txBody>
      </p:sp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600700" y="4421123"/>
            <a:ext cx="1714500" cy="227075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5621528" y="4425822"/>
            <a:ext cx="16751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" spc="-10" dirty="0">
                <a:solidFill>
                  <a:srgbClr val="7E7E7E"/>
                </a:solidFill>
                <a:latin typeface="Arial MT"/>
                <a:cs typeface="Arial MT"/>
              </a:rPr>
              <a:t>Monitoreo </a:t>
            </a:r>
            <a:r>
              <a:rPr sz="600" dirty="0">
                <a:solidFill>
                  <a:srgbClr val="7E7E7E"/>
                </a:solidFill>
                <a:latin typeface="Arial MT"/>
                <a:cs typeface="Arial MT"/>
              </a:rPr>
              <a:t>de</a:t>
            </a:r>
            <a:r>
              <a:rPr sz="600" spc="5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600" dirty="0">
                <a:solidFill>
                  <a:srgbClr val="7E7E7E"/>
                </a:solidFill>
                <a:latin typeface="Arial MT"/>
                <a:cs typeface="Arial MT"/>
              </a:rPr>
              <a:t>la</a:t>
            </a:r>
            <a:r>
              <a:rPr sz="600" spc="-10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600" dirty="0">
                <a:solidFill>
                  <a:srgbClr val="7E7E7E"/>
                </a:solidFill>
                <a:latin typeface="Arial MT"/>
                <a:cs typeface="Arial MT"/>
              </a:rPr>
              <a:t>Estrategia</a:t>
            </a:r>
            <a:r>
              <a:rPr sz="600" spc="-5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600" spc="-10" dirty="0">
                <a:solidFill>
                  <a:srgbClr val="7E7E7E"/>
                </a:solidFill>
                <a:latin typeface="Arial MT"/>
                <a:cs typeface="Arial MT"/>
              </a:rPr>
              <a:t>Nacional</a:t>
            </a:r>
            <a:r>
              <a:rPr sz="600" spc="-5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600" dirty="0">
                <a:solidFill>
                  <a:srgbClr val="7E7E7E"/>
                </a:solidFill>
                <a:latin typeface="Arial MT"/>
                <a:cs typeface="Arial MT"/>
              </a:rPr>
              <a:t>de</a:t>
            </a:r>
            <a:r>
              <a:rPr sz="600" spc="5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600" spc="-10" dirty="0">
                <a:solidFill>
                  <a:srgbClr val="7E7E7E"/>
                </a:solidFill>
                <a:latin typeface="Arial MT"/>
                <a:cs typeface="Arial MT"/>
              </a:rPr>
              <a:t>Refuerzo</a:t>
            </a:r>
            <a:r>
              <a:rPr sz="600" spc="500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600" dirty="0">
                <a:solidFill>
                  <a:srgbClr val="7E7E7E"/>
                </a:solidFill>
                <a:latin typeface="Arial MT"/>
                <a:cs typeface="Arial MT"/>
              </a:rPr>
              <a:t>Escolar</a:t>
            </a:r>
            <a:r>
              <a:rPr sz="600" spc="-30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600" dirty="0">
                <a:solidFill>
                  <a:srgbClr val="7E7E7E"/>
                </a:solidFill>
                <a:latin typeface="Arial MT"/>
                <a:cs typeface="Arial MT"/>
              </a:rPr>
              <a:t>2024</a:t>
            </a:r>
            <a:r>
              <a:rPr sz="600" spc="-15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600" dirty="0">
                <a:solidFill>
                  <a:srgbClr val="7E7E7E"/>
                </a:solidFill>
                <a:latin typeface="Arial MT"/>
                <a:cs typeface="Arial MT"/>
              </a:rPr>
              <a:t>-</a:t>
            </a:r>
            <a:r>
              <a:rPr sz="600" spc="-30" dirty="0">
                <a:solidFill>
                  <a:srgbClr val="7E7E7E"/>
                </a:solidFill>
                <a:latin typeface="Arial MT"/>
                <a:cs typeface="Arial MT"/>
              </a:rPr>
              <a:t> </a:t>
            </a:r>
            <a:r>
              <a:rPr sz="600" spc="-10" dirty="0">
                <a:solidFill>
                  <a:srgbClr val="7E7E7E"/>
                </a:solidFill>
                <a:latin typeface="Arial MT"/>
                <a:cs typeface="Arial MT"/>
              </a:rPr>
              <a:t>Secundaria</a:t>
            </a:r>
            <a:endParaRPr sz="600">
              <a:latin typeface="Arial MT"/>
              <a:cs typeface="Arial MT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593079" y="4227576"/>
            <a:ext cx="533400" cy="154305"/>
          </a:xfrm>
          <a:custGeom>
            <a:avLst/>
            <a:gdLst/>
            <a:ahLst/>
            <a:cxnLst/>
            <a:rect l="l" t="t" r="r" b="b"/>
            <a:pathLst>
              <a:path w="533400" h="154304">
                <a:moveTo>
                  <a:pt x="533400" y="0"/>
                </a:moveTo>
                <a:lnTo>
                  <a:pt x="0" y="0"/>
                </a:lnTo>
                <a:lnTo>
                  <a:pt x="0" y="153924"/>
                </a:lnTo>
                <a:lnTo>
                  <a:pt x="533400" y="153924"/>
                </a:lnTo>
                <a:lnTo>
                  <a:pt x="533400" y="0"/>
                </a:lnTo>
                <a:close/>
              </a:path>
            </a:pathLst>
          </a:custGeom>
          <a:solidFill>
            <a:srgbClr val="EBEB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5593079" y="4227576"/>
            <a:ext cx="533400" cy="15430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70"/>
              </a:spcBef>
            </a:pPr>
            <a:r>
              <a:rPr sz="800" b="1" dirty="0">
                <a:latin typeface="Calibri"/>
                <a:cs typeface="Calibri"/>
              </a:rPr>
              <a:t>PM-</a:t>
            </a:r>
            <a:r>
              <a:rPr sz="800" b="1" spc="-25" dirty="0">
                <a:latin typeface="Calibri"/>
                <a:cs typeface="Calibri"/>
              </a:rPr>
              <a:t>252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5635752" y="4696967"/>
            <a:ext cx="1952625" cy="2004060"/>
            <a:chOff x="5635752" y="4696967"/>
            <a:chExt cx="1952625" cy="2004060"/>
          </a:xfrm>
        </p:grpSpPr>
        <p:sp>
          <p:nvSpPr>
            <p:cNvPr id="30" name="object 30"/>
            <p:cNvSpPr/>
            <p:nvPr/>
          </p:nvSpPr>
          <p:spPr>
            <a:xfrm>
              <a:off x="5940552" y="4696967"/>
              <a:ext cx="830580" cy="134620"/>
            </a:xfrm>
            <a:custGeom>
              <a:avLst/>
              <a:gdLst/>
              <a:ahLst/>
              <a:cxnLst/>
              <a:rect l="l" t="t" r="r" b="b"/>
              <a:pathLst>
                <a:path w="830579" h="134620">
                  <a:moveTo>
                    <a:pt x="830579" y="0"/>
                  </a:moveTo>
                  <a:lnTo>
                    <a:pt x="0" y="0"/>
                  </a:lnTo>
                  <a:lnTo>
                    <a:pt x="0" y="134111"/>
                  </a:lnTo>
                  <a:lnTo>
                    <a:pt x="830579" y="134111"/>
                  </a:lnTo>
                  <a:lnTo>
                    <a:pt x="830579" y="0"/>
                  </a:lnTo>
                  <a:close/>
                </a:path>
              </a:pathLst>
            </a:custGeom>
            <a:solidFill>
              <a:srgbClr val="EBEB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635752" y="5984747"/>
              <a:ext cx="1952625" cy="716280"/>
            </a:xfrm>
            <a:custGeom>
              <a:avLst/>
              <a:gdLst/>
              <a:ahLst/>
              <a:cxnLst/>
              <a:rect l="l" t="t" r="r" b="b"/>
              <a:pathLst>
                <a:path w="1952625" h="716279">
                  <a:moveTo>
                    <a:pt x="1952244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1952244" y="716279"/>
                  </a:lnTo>
                  <a:lnTo>
                    <a:pt x="19522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5590032" y="5689091"/>
            <a:ext cx="1503045" cy="40386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206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95"/>
              </a:spcBef>
            </a:pPr>
            <a:r>
              <a:rPr sz="700" b="1" spc="-10" dirty="0">
                <a:latin typeface="Calibri"/>
                <a:cs typeface="Calibri"/>
              </a:rPr>
              <a:t>INST-</a:t>
            </a:r>
            <a:r>
              <a:rPr sz="700" b="1" spc="-25" dirty="0">
                <a:latin typeface="Calibri"/>
                <a:cs typeface="Calibri"/>
              </a:rPr>
              <a:t>474</a:t>
            </a:r>
            <a:endParaRPr sz="700">
              <a:latin typeface="Calibri"/>
              <a:cs typeface="Calibri"/>
            </a:endParaRPr>
          </a:p>
          <a:p>
            <a:pPr marL="91440" marR="342265">
              <a:lnSpc>
                <a:spcPct val="100000"/>
              </a:lnSpc>
            </a:pPr>
            <a:r>
              <a:rPr sz="700" b="1" dirty="0">
                <a:latin typeface="Calibri"/>
                <a:cs typeface="Calibri"/>
              </a:rPr>
              <a:t>Ficha</a:t>
            </a:r>
            <a:r>
              <a:rPr sz="700" b="1" spc="10" dirty="0">
                <a:latin typeface="Calibri"/>
                <a:cs typeface="Calibri"/>
              </a:rPr>
              <a:t> </a:t>
            </a:r>
            <a:r>
              <a:rPr sz="700" b="1" dirty="0">
                <a:latin typeface="Calibri"/>
                <a:cs typeface="Calibri"/>
              </a:rPr>
              <a:t>de</a:t>
            </a:r>
            <a:r>
              <a:rPr sz="700" b="1" spc="-10" dirty="0">
                <a:latin typeface="Calibri"/>
                <a:cs typeface="Calibri"/>
              </a:rPr>
              <a:t> monitoreo</a:t>
            </a:r>
            <a:r>
              <a:rPr sz="700" b="1" spc="10" dirty="0">
                <a:latin typeface="Calibri"/>
                <a:cs typeface="Calibri"/>
              </a:rPr>
              <a:t> </a:t>
            </a:r>
            <a:r>
              <a:rPr sz="700" b="1" dirty="0">
                <a:latin typeface="Calibri"/>
                <a:cs typeface="Calibri"/>
              </a:rPr>
              <a:t>Etapa 1</a:t>
            </a:r>
            <a:r>
              <a:rPr sz="700" b="1" spc="10" dirty="0">
                <a:latin typeface="Calibri"/>
                <a:cs typeface="Calibri"/>
              </a:rPr>
              <a:t> </a:t>
            </a:r>
            <a:r>
              <a:rPr sz="700" b="1" spc="-50" dirty="0">
                <a:latin typeface="Calibri"/>
                <a:cs typeface="Calibri"/>
              </a:rPr>
              <a:t>-</a:t>
            </a:r>
            <a:r>
              <a:rPr sz="700" b="1" spc="500" dirty="0">
                <a:latin typeface="Calibri"/>
                <a:cs typeface="Calibri"/>
              </a:rPr>
              <a:t> </a:t>
            </a:r>
            <a:r>
              <a:rPr sz="700" b="1" spc="-10" dirty="0">
                <a:latin typeface="Calibri"/>
                <a:cs typeface="Calibri"/>
              </a:rPr>
              <a:t>Diagnóstico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605271" y="3806952"/>
            <a:ext cx="533400" cy="154305"/>
          </a:xfrm>
          <a:custGeom>
            <a:avLst/>
            <a:gdLst/>
            <a:ahLst/>
            <a:cxnLst/>
            <a:rect l="l" t="t" r="r" b="b"/>
            <a:pathLst>
              <a:path w="533400" h="154304">
                <a:moveTo>
                  <a:pt x="533400" y="0"/>
                </a:moveTo>
                <a:lnTo>
                  <a:pt x="0" y="0"/>
                </a:lnTo>
                <a:lnTo>
                  <a:pt x="0" y="153924"/>
                </a:lnTo>
                <a:lnTo>
                  <a:pt x="533400" y="153924"/>
                </a:lnTo>
                <a:lnTo>
                  <a:pt x="5334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605271" y="3806952"/>
            <a:ext cx="533400" cy="15430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55"/>
              </a:spcBef>
            </a:pPr>
            <a:r>
              <a:rPr sz="700" b="1" spc="-10" dirty="0">
                <a:latin typeface="Calibri"/>
                <a:cs typeface="Calibri"/>
              </a:rPr>
              <a:t>PM-</a:t>
            </a:r>
            <a:r>
              <a:rPr sz="700" b="1" spc="-25" dirty="0">
                <a:latin typeface="Calibri"/>
                <a:cs typeface="Calibri"/>
              </a:rPr>
              <a:t>252</a:t>
            </a:r>
            <a:endParaRPr sz="7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70103" y="3432047"/>
            <a:ext cx="4121150" cy="3274060"/>
            <a:chOff x="70103" y="3432047"/>
            <a:chExt cx="4121150" cy="3274060"/>
          </a:xfrm>
        </p:grpSpPr>
        <p:pic>
          <p:nvPicPr>
            <p:cNvPr id="36" name="object 3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103" y="3432047"/>
              <a:ext cx="4120896" cy="327355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9891" y="4014228"/>
              <a:ext cx="2284476" cy="116737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726185" y="4030217"/>
              <a:ext cx="2156460" cy="1039494"/>
            </a:xfrm>
            <a:custGeom>
              <a:avLst/>
              <a:gdLst/>
              <a:ahLst/>
              <a:cxnLst/>
              <a:rect l="l" t="t" r="r" b="b"/>
              <a:pathLst>
                <a:path w="2156460" h="1039495">
                  <a:moveTo>
                    <a:pt x="0" y="519683"/>
                  </a:moveTo>
                  <a:lnTo>
                    <a:pt x="7254" y="459076"/>
                  </a:lnTo>
                  <a:lnTo>
                    <a:pt x="28476" y="400523"/>
                  </a:lnTo>
                  <a:lnTo>
                    <a:pt x="62859" y="344413"/>
                  </a:lnTo>
                  <a:lnTo>
                    <a:pt x="109592" y="291137"/>
                  </a:lnTo>
                  <a:lnTo>
                    <a:pt x="167867" y="241084"/>
                  </a:lnTo>
                  <a:lnTo>
                    <a:pt x="201080" y="217389"/>
                  </a:lnTo>
                  <a:lnTo>
                    <a:pt x="236874" y="194645"/>
                  </a:lnTo>
                  <a:lnTo>
                    <a:pt x="275150" y="172902"/>
                  </a:lnTo>
                  <a:lnTo>
                    <a:pt x="315806" y="152209"/>
                  </a:lnTo>
                  <a:lnTo>
                    <a:pt x="358740" y="132614"/>
                  </a:lnTo>
                  <a:lnTo>
                    <a:pt x="403852" y="114166"/>
                  </a:lnTo>
                  <a:lnTo>
                    <a:pt x="451040" y="96914"/>
                  </a:lnTo>
                  <a:lnTo>
                    <a:pt x="500203" y="80906"/>
                  </a:lnTo>
                  <a:lnTo>
                    <a:pt x="551241" y="66192"/>
                  </a:lnTo>
                  <a:lnTo>
                    <a:pt x="604051" y="52820"/>
                  </a:lnTo>
                  <a:lnTo>
                    <a:pt x="658534" y="40838"/>
                  </a:lnTo>
                  <a:lnTo>
                    <a:pt x="714587" y="30296"/>
                  </a:lnTo>
                  <a:lnTo>
                    <a:pt x="772110" y="21242"/>
                  </a:lnTo>
                  <a:lnTo>
                    <a:pt x="831001" y="13724"/>
                  </a:lnTo>
                  <a:lnTo>
                    <a:pt x="891160" y="7793"/>
                  </a:lnTo>
                  <a:lnTo>
                    <a:pt x="952485" y="3496"/>
                  </a:lnTo>
                  <a:lnTo>
                    <a:pt x="1014875" y="882"/>
                  </a:lnTo>
                  <a:lnTo>
                    <a:pt x="1078230" y="0"/>
                  </a:lnTo>
                  <a:lnTo>
                    <a:pt x="1141585" y="882"/>
                  </a:lnTo>
                  <a:lnTo>
                    <a:pt x="1203976" y="3496"/>
                  </a:lnTo>
                  <a:lnTo>
                    <a:pt x="1265302" y="7793"/>
                  </a:lnTo>
                  <a:lnTo>
                    <a:pt x="1325462" y="13724"/>
                  </a:lnTo>
                  <a:lnTo>
                    <a:pt x="1384354" y="21242"/>
                  </a:lnTo>
                  <a:lnTo>
                    <a:pt x="1441877" y="30296"/>
                  </a:lnTo>
                  <a:lnTo>
                    <a:pt x="1497931" y="40838"/>
                  </a:lnTo>
                  <a:lnTo>
                    <a:pt x="1552413" y="52820"/>
                  </a:lnTo>
                  <a:lnTo>
                    <a:pt x="1605224" y="66192"/>
                  </a:lnTo>
                  <a:lnTo>
                    <a:pt x="1656262" y="80906"/>
                  </a:lnTo>
                  <a:lnTo>
                    <a:pt x="1705425" y="96914"/>
                  </a:lnTo>
                  <a:lnTo>
                    <a:pt x="1752613" y="114166"/>
                  </a:lnTo>
                  <a:lnTo>
                    <a:pt x="1797724" y="132614"/>
                  </a:lnTo>
                  <a:lnTo>
                    <a:pt x="1840658" y="152209"/>
                  </a:lnTo>
                  <a:lnTo>
                    <a:pt x="1881313" y="172902"/>
                  </a:lnTo>
                  <a:lnTo>
                    <a:pt x="1919589" y="194645"/>
                  </a:lnTo>
                  <a:lnTo>
                    <a:pt x="1955383" y="217389"/>
                  </a:lnTo>
                  <a:lnTo>
                    <a:pt x="1988595" y="241084"/>
                  </a:lnTo>
                  <a:lnTo>
                    <a:pt x="2019124" y="265683"/>
                  </a:lnTo>
                  <a:lnTo>
                    <a:pt x="2071729" y="317396"/>
                  </a:lnTo>
                  <a:lnTo>
                    <a:pt x="2112387" y="372138"/>
                  </a:lnTo>
                  <a:lnTo>
                    <a:pt x="2140290" y="429518"/>
                  </a:lnTo>
                  <a:lnTo>
                    <a:pt x="2154629" y="489147"/>
                  </a:lnTo>
                  <a:lnTo>
                    <a:pt x="2156460" y="519683"/>
                  </a:lnTo>
                  <a:lnTo>
                    <a:pt x="2154629" y="550220"/>
                  </a:lnTo>
                  <a:lnTo>
                    <a:pt x="2140290" y="609849"/>
                  </a:lnTo>
                  <a:lnTo>
                    <a:pt x="2112387" y="667229"/>
                  </a:lnTo>
                  <a:lnTo>
                    <a:pt x="2071729" y="721971"/>
                  </a:lnTo>
                  <a:lnTo>
                    <a:pt x="2019124" y="773684"/>
                  </a:lnTo>
                  <a:lnTo>
                    <a:pt x="1988595" y="798283"/>
                  </a:lnTo>
                  <a:lnTo>
                    <a:pt x="1955383" y="821978"/>
                  </a:lnTo>
                  <a:lnTo>
                    <a:pt x="1919589" y="844722"/>
                  </a:lnTo>
                  <a:lnTo>
                    <a:pt x="1881313" y="866465"/>
                  </a:lnTo>
                  <a:lnTo>
                    <a:pt x="1840658" y="887158"/>
                  </a:lnTo>
                  <a:lnTo>
                    <a:pt x="1797724" y="906753"/>
                  </a:lnTo>
                  <a:lnTo>
                    <a:pt x="1752613" y="925201"/>
                  </a:lnTo>
                  <a:lnTo>
                    <a:pt x="1705425" y="942453"/>
                  </a:lnTo>
                  <a:lnTo>
                    <a:pt x="1656262" y="958461"/>
                  </a:lnTo>
                  <a:lnTo>
                    <a:pt x="1605224" y="973175"/>
                  </a:lnTo>
                  <a:lnTo>
                    <a:pt x="1552413" y="986547"/>
                  </a:lnTo>
                  <a:lnTo>
                    <a:pt x="1497931" y="998529"/>
                  </a:lnTo>
                  <a:lnTo>
                    <a:pt x="1441877" y="1009071"/>
                  </a:lnTo>
                  <a:lnTo>
                    <a:pt x="1384354" y="1018125"/>
                  </a:lnTo>
                  <a:lnTo>
                    <a:pt x="1325462" y="1025643"/>
                  </a:lnTo>
                  <a:lnTo>
                    <a:pt x="1265302" y="1031574"/>
                  </a:lnTo>
                  <a:lnTo>
                    <a:pt x="1203976" y="1035871"/>
                  </a:lnTo>
                  <a:lnTo>
                    <a:pt x="1141585" y="1038485"/>
                  </a:lnTo>
                  <a:lnTo>
                    <a:pt x="1078230" y="1039367"/>
                  </a:lnTo>
                  <a:lnTo>
                    <a:pt x="1014875" y="1038485"/>
                  </a:lnTo>
                  <a:lnTo>
                    <a:pt x="952485" y="1035871"/>
                  </a:lnTo>
                  <a:lnTo>
                    <a:pt x="891160" y="1031574"/>
                  </a:lnTo>
                  <a:lnTo>
                    <a:pt x="831001" y="1025643"/>
                  </a:lnTo>
                  <a:lnTo>
                    <a:pt x="772110" y="1018125"/>
                  </a:lnTo>
                  <a:lnTo>
                    <a:pt x="714587" y="1009071"/>
                  </a:lnTo>
                  <a:lnTo>
                    <a:pt x="658534" y="998529"/>
                  </a:lnTo>
                  <a:lnTo>
                    <a:pt x="604051" y="986547"/>
                  </a:lnTo>
                  <a:lnTo>
                    <a:pt x="551241" y="973175"/>
                  </a:lnTo>
                  <a:lnTo>
                    <a:pt x="500203" y="958461"/>
                  </a:lnTo>
                  <a:lnTo>
                    <a:pt x="451040" y="942453"/>
                  </a:lnTo>
                  <a:lnTo>
                    <a:pt x="403852" y="925201"/>
                  </a:lnTo>
                  <a:lnTo>
                    <a:pt x="358740" y="906753"/>
                  </a:lnTo>
                  <a:lnTo>
                    <a:pt x="315806" y="887158"/>
                  </a:lnTo>
                  <a:lnTo>
                    <a:pt x="275150" y="866465"/>
                  </a:lnTo>
                  <a:lnTo>
                    <a:pt x="236874" y="844722"/>
                  </a:lnTo>
                  <a:lnTo>
                    <a:pt x="201080" y="821978"/>
                  </a:lnTo>
                  <a:lnTo>
                    <a:pt x="167867" y="798283"/>
                  </a:lnTo>
                  <a:lnTo>
                    <a:pt x="137337" y="773684"/>
                  </a:lnTo>
                  <a:lnTo>
                    <a:pt x="84732" y="721971"/>
                  </a:lnTo>
                  <a:lnTo>
                    <a:pt x="44073" y="667229"/>
                  </a:lnTo>
                  <a:lnTo>
                    <a:pt x="16169" y="609849"/>
                  </a:lnTo>
                  <a:lnTo>
                    <a:pt x="1830" y="550220"/>
                  </a:lnTo>
                  <a:lnTo>
                    <a:pt x="0" y="519683"/>
                  </a:lnTo>
                  <a:close/>
                </a:path>
              </a:pathLst>
            </a:custGeom>
            <a:ln w="25907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709799" y="4805806"/>
              <a:ext cx="495300" cy="457200"/>
            </a:xfrm>
            <a:custGeom>
              <a:avLst/>
              <a:gdLst/>
              <a:ahLst/>
              <a:cxnLst/>
              <a:rect l="l" t="t" r="r" b="b"/>
              <a:pathLst>
                <a:path w="495300" h="457200">
                  <a:moveTo>
                    <a:pt x="320039" y="0"/>
                  </a:moveTo>
                  <a:lnTo>
                    <a:pt x="0" y="45339"/>
                  </a:lnTo>
                  <a:lnTo>
                    <a:pt x="45338" y="365379"/>
                  </a:lnTo>
                  <a:lnTo>
                    <a:pt x="114045" y="274066"/>
                  </a:lnTo>
                  <a:lnTo>
                    <a:pt x="357631" y="457200"/>
                  </a:lnTo>
                  <a:lnTo>
                    <a:pt x="495045" y="274447"/>
                  </a:lnTo>
                  <a:lnTo>
                    <a:pt x="251332" y="91313"/>
                  </a:lnTo>
                  <a:lnTo>
                    <a:pt x="320039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709799" y="4805806"/>
              <a:ext cx="495300" cy="457200"/>
            </a:xfrm>
            <a:custGeom>
              <a:avLst/>
              <a:gdLst/>
              <a:ahLst/>
              <a:cxnLst/>
              <a:rect l="l" t="t" r="r" b="b"/>
              <a:pathLst>
                <a:path w="495300" h="457200">
                  <a:moveTo>
                    <a:pt x="0" y="45339"/>
                  </a:moveTo>
                  <a:lnTo>
                    <a:pt x="320039" y="0"/>
                  </a:lnTo>
                  <a:lnTo>
                    <a:pt x="251332" y="91313"/>
                  </a:lnTo>
                  <a:lnTo>
                    <a:pt x="495045" y="274447"/>
                  </a:lnTo>
                  <a:lnTo>
                    <a:pt x="357631" y="457200"/>
                  </a:lnTo>
                  <a:lnTo>
                    <a:pt x="114045" y="274066"/>
                  </a:lnTo>
                  <a:lnTo>
                    <a:pt x="45338" y="365379"/>
                  </a:lnTo>
                  <a:lnTo>
                    <a:pt x="0" y="45339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19200" y="4267199"/>
              <a:ext cx="1371600" cy="541019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1210055" y="4267200"/>
            <a:ext cx="542925" cy="18605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9050" rIns="0" bIns="0" rtlCol="0">
            <a:spAutoFit/>
          </a:bodyPr>
          <a:lstStyle/>
          <a:p>
            <a:pPr marL="100330">
              <a:lnSpc>
                <a:spcPct val="100000"/>
              </a:lnSpc>
              <a:spcBef>
                <a:spcPts val="150"/>
              </a:spcBef>
            </a:pPr>
            <a:r>
              <a:rPr sz="700" b="1" spc="-10" dirty="0">
                <a:latin typeface="Calibri"/>
                <a:cs typeface="Calibri"/>
              </a:rPr>
              <a:t>PM-</a:t>
            </a:r>
            <a:r>
              <a:rPr sz="700" b="1" spc="-25" dirty="0">
                <a:latin typeface="Calibri"/>
                <a:cs typeface="Calibri"/>
              </a:rPr>
              <a:t>252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10055" y="4453128"/>
            <a:ext cx="1381125" cy="49085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ts val="465"/>
              </a:lnSpc>
            </a:pPr>
            <a:r>
              <a:rPr sz="600" b="1" spc="-10" dirty="0">
                <a:solidFill>
                  <a:srgbClr val="7E7E7E"/>
                </a:solidFill>
                <a:latin typeface="Calibri"/>
                <a:cs typeface="Calibri"/>
              </a:rPr>
              <a:t>Monitoreo</a:t>
            </a:r>
            <a:r>
              <a:rPr sz="600" b="1" spc="-5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600" b="1" dirty="0">
                <a:solidFill>
                  <a:srgbClr val="7E7E7E"/>
                </a:solidFill>
                <a:latin typeface="Calibri"/>
                <a:cs typeface="Calibri"/>
              </a:rPr>
              <a:t>a la</a:t>
            </a:r>
            <a:r>
              <a:rPr sz="600" b="1" spc="5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600" b="1" dirty="0">
                <a:solidFill>
                  <a:srgbClr val="7E7E7E"/>
                </a:solidFill>
                <a:latin typeface="Calibri"/>
                <a:cs typeface="Calibri"/>
              </a:rPr>
              <a:t>Estrategia</a:t>
            </a:r>
            <a:r>
              <a:rPr sz="600" b="1" spc="1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600" b="1" spc="-10" dirty="0">
                <a:solidFill>
                  <a:srgbClr val="7E7E7E"/>
                </a:solidFill>
                <a:latin typeface="Calibri"/>
                <a:cs typeface="Calibri"/>
              </a:rPr>
              <a:t>Nacional</a:t>
            </a:r>
            <a:endParaRPr sz="600">
              <a:latin typeface="Calibri"/>
              <a:cs typeface="Calibri"/>
            </a:endParaRPr>
          </a:p>
          <a:p>
            <a:pPr marL="91440">
              <a:lnSpc>
                <a:spcPct val="100000"/>
              </a:lnSpc>
            </a:pPr>
            <a:r>
              <a:rPr sz="600" b="1" dirty="0">
                <a:solidFill>
                  <a:srgbClr val="7E7E7E"/>
                </a:solidFill>
                <a:latin typeface="Calibri"/>
                <a:cs typeface="Calibri"/>
              </a:rPr>
              <a:t>de</a:t>
            </a:r>
            <a:r>
              <a:rPr sz="600" b="1" spc="1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600" b="1" spc="-10" dirty="0">
                <a:solidFill>
                  <a:srgbClr val="7E7E7E"/>
                </a:solidFill>
                <a:latin typeface="Calibri"/>
                <a:cs typeface="Calibri"/>
              </a:rPr>
              <a:t>Refuerzo</a:t>
            </a:r>
            <a:r>
              <a:rPr sz="600" b="1" spc="-5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600" b="1" dirty="0">
                <a:solidFill>
                  <a:srgbClr val="7E7E7E"/>
                </a:solidFill>
                <a:latin typeface="Calibri"/>
                <a:cs typeface="Calibri"/>
              </a:rPr>
              <a:t>Escolar</a:t>
            </a:r>
            <a:r>
              <a:rPr sz="600" b="1" spc="15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600" b="1" dirty="0">
                <a:solidFill>
                  <a:srgbClr val="7E7E7E"/>
                </a:solidFill>
                <a:latin typeface="Calibri"/>
                <a:cs typeface="Calibri"/>
              </a:rPr>
              <a:t>2025</a:t>
            </a:r>
            <a:r>
              <a:rPr sz="600" b="1" spc="5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600" b="1" spc="-50" dirty="0">
                <a:solidFill>
                  <a:srgbClr val="7E7E7E"/>
                </a:solidFill>
                <a:latin typeface="Calibri"/>
                <a:cs typeface="Calibri"/>
              </a:rPr>
              <a:t>–</a:t>
            </a:r>
            <a:endParaRPr sz="600">
              <a:latin typeface="Calibri"/>
              <a:cs typeface="Calibri"/>
            </a:endParaRPr>
          </a:p>
          <a:p>
            <a:pPr marL="91440" marR="935990">
              <a:lnSpc>
                <a:spcPct val="100000"/>
              </a:lnSpc>
            </a:pPr>
            <a:r>
              <a:rPr sz="600" b="1" spc="-10" dirty="0">
                <a:solidFill>
                  <a:srgbClr val="7E7E7E"/>
                </a:solidFill>
                <a:latin typeface="Calibri"/>
                <a:cs typeface="Calibri"/>
              </a:rPr>
              <a:t>secundaria</a:t>
            </a:r>
            <a:r>
              <a:rPr sz="600" b="1" spc="50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600" b="1" spc="-10" dirty="0">
                <a:solidFill>
                  <a:srgbClr val="7E7E7E"/>
                </a:solidFill>
                <a:latin typeface="Calibri"/>
                <a:cs typeface="Calibri"/>
              </a:rPr>
              <a:t>Nacional</a:t>
            </a:r>
            <a:endParaRPr sz="600">
              <a:latin typeface="Calibri"/>
              <a:cs typeface="Calibri"/>
            </a:endParaRPr>
          </a:p>
          <a:p>
            <a:pPr marL="91440">
              <a:lnSpc>
                <a:spcPts val="520"/>
              </a:lnSpc>
              <a:spcBef>
                <a:spcPts val="720"/>
              </a:spcBef>
            </a:pPr>
            <a:r>
              <a:rPr sz="600" b="1" spc="-20" dirty="0">
                <a:solidFill>
                  <a:srgbClr val="7E7E7E"/>
                </a:solidFill>
                <a:latin typeface="Calibri"/>
                <a:cs typeface="Calibri"/>
              </a:rPr>
              <a:t>2025</a:t>
            </a:r>
            <a:endParaRPr sz="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00808" y="2775026"/>
            <a:ext cx="83927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/>
              <a:t>TEMA</a:t>
            </a:r>
            <a:r>
              <a:rPr sz="4000" spc="-65" dirty="0"/>
              <a:t> </a:t>
            </a:r>
            <a:r>
              <a:rPr sz="4000" dirty="0"/>
              <a:t>1</a:t>
            </a:r>
            <a:r>
              <a:rPr sz="4000" spc="-60" dirty="0"/>
              <a:t> </a:t>
            </a:r>
            <a:r>
              <a:rPr sz="4000" dirty="0"/>
              <a:t>–</a:t>
            </a:r>
            <a:r>
              <a:rPr sz="4000" spc="-80" dirty="0"/>
              <a:t> </a:t>
            </a:r>
            <a:r>
              <a:rPr sz="4000" spc="-10" dirty="0"/>
              <a:t>Presentación</a:t>
            </a:r>
            <a:r>
              <a:rPr sz="4000" spc="-40" dirty="0"/>
              <a:t> </a:t>
            </a:r>
            <a:r>
              <a:rPr sz="4000" dirty="0"/>
              <a:t>del</a:t>
            </a:r>
            <a:r>
              <a:rPr sz="4000" spc="-50" dirty="0"/>
              <a:t> </a:t>
            </a:r>
            <a:r>
              <a:rPr sz="4000" spc="-10" dirty="0"/>
              <a:t>Instrumento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5110988" y="3324225"/>
            <a:ext cx="197040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40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etapa</a:t>
            </a:r>
            <a:r>
              <a:rPr sz="40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b="1" spc="-5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4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0"/>
            <a:ext cx="12192000" cy="5727700"/>
            <a:chOff x="0" y="0"/>
            <a:chExt cx="12192000" cy="5727700"/>
          </a:xfrm>
        </p:grpSpPr>
        <p:sp>
          <p:nvSpPr>
            <p:cNvPr id="6" name="object 6"/>
            <p:cNvSpPr/>
            <p:nvPr/>
          </p:nvSpPr>
          <p:spPr>
            <a:xfrm>
              <a:off x="4501896" y="5721096"/>
              <a:ext cx="6893559" cy="0"/>
            </a:xfrm>
            <a:custGeom>
              <a:avLst/>
              <a:gdLst/>
              <a:ahLst/>
              <a:cxnLst/>
              <a:rect l="l" t="t" r="r" b="b"/>
              <a:pathLst>
                <a:path w="6893559">
                  <a:moveTo>
                    <a:pt x="0" y="0"/>
                  </a:moveTo>
                  <a:lnTo>
                    <a:pt x="6893179" y="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12192000" cy="830580"/>
            </a:xfrm>
            <a:custGeom>
              <a:avLst/>
              <a:gdLst/>
              <a:ahLst/>
              <a:cxnLst/>
              <a:rect l="l" t="t" r="r" b="b"/>
              <a:pathLst>
                <a:path w="12192000" h="830580">
                  <a:moveTo>
                    <a:pt x="12192000" y="0"/>
                  </a:moveTo>
                  <a:lnTo>
                    <a:pt x="0" y="0"/>
                  </a:lnTo>
                  <a:lnTo>
                    <a:pt x="0" y="692150"/>
                  </a:lnTo>
                  <a:lnTo>
                    <a:pt x="7057" y="735905"/>
                  </a:lnTo>
                  <a:lnTo>
                    <a:pt x="26708" y="773905"/>
                  </a:lnTo>
                  <a:lnTo>
                    <a:pt x="56674" y="803871"/>
                  </a:lnTo>
                  <a:lnTo>
                    <a:pt x="94675" y="823522"/>
                  </a:lnTo>
                  <a:lnTo>
                    <a:pt x="138430" y="830579"/>
                  </a:lnTo>
                  <a:lnTo>
                    <a:pt x="12053570" y="830579"/>
                  </a:lnTo>
                  <a:lnTo>
                    <a:pt x="12097325" y="823522"/>
                  </a:lnTo>
                  <a:lnTo>
                    <a:pt x="12135326" y="803871"/>
                  </a:lnTo>
                  <a:lnTo>
                    <a:pt x="12165292" y="773905"/>
                  </a:lnTo>
                  <a:lnTo>
                    <a:pt x="12184943" y="735905"/>
                  </a:lnTo>
                  <a:lnTo>
                    <a:pt x="12192000" y="69215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5319" y="216408"/>
              <a:ext cx="2141220" cy="42976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88523" y="48767"/>
              <a:ext cx="1065276" cy="70408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4568" y="173736"/>
              <a:ext cx="2061972" cy="45415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85815" y="41148"/>
              <a:ext cx="2139695" cy="746760"/>
            </a:xfrm>
            <a:prstGeom prst="rect">
              <a:avLst/>
            </a:prstGeom>
          </p:spPr>
        </p:pic>
      </p:grpSp>
      <p:pic>
        <p:nvPicPr>
          <p:cNvPr id="12" name="Imagen 11">
            <a:extLst>
              <a:ext uri="{FF2B5EF4-FFF2-40B4-BE49-F238E27FC236}">
                <a16:creationId xmlns:a16="http://schemas.microsoft.com/office/drawing/2014/main" id="{A680AA13-8887-724A-E784-BFD7979B0E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54688"/>
            <a:ext cx="986122" cy="97459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8300" y="805941"/>
            <a:ext cx="52095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213B79"/>
                </a:solidFill>
              </a:rPr>
              <a:t>Objetivos,</a:t>
            </a:r>
            <a:r>
              <a:rPr sz="2400" spc="-95" dirty="0">
                <a:solidFill>
                  <a:srgbClr val="213B79"/>
                </a:solidFill>
              </a:rPr>
              <a:t> </a:t>
            </a:r>
            <a:r>
              <a:rPr sz="2400" dirty="0">
                <a:solidFill>
                  <a:srgbClr val="213B79"/>
                </a:solidFill>
              </a:rPr>
              <a:t>finalidades,</a:t>
            </a:r>
            <a:r>
              <a:rPr sz="2400" spc="-95" dirty="0">
                <a:solidFill>
                  <a:srgbClr val="213B79"/>
                </a:solidFill>
              </a:rPr>
              <a:t> </a:t>
            </a:r>
            <a:r>
              <a:rPr sz="2400" spc="-10" dirty="0">
                <a:solidFill>
                  <a:srgbClr val="213B79"/>
                </a:solidFill>
              </a:rPr>
              <a:t>responsabilidades</a:t>
            </a:r>
            <a:endParaRPr sz="2400"/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2192000" cy="830580"/>
            <a:chOff x="0" y="0"/>
            <a:chExt cx="12192000" cy="83058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2192000" cy="830580"/>
            </a:xfrm>
            <a:custGeom>
              <a:avLst/>
              <a:gdLst/>
              <a:ahLst/>
              <a:cxnLst/>
              <a:rect l="l" t="t" r="r" b="b"/>
              <a:pathLst>
                <a:path w="12192000" h="830580">
                  <a:moveTo>
                    <a:pt x="12192000" y="0"/>
                  </a:moveTo>
                  <a:lnTo>
                    <a:pt x="0" y="0"/>
                  </a:lnTo>
                  <a:lnTo>
                    <a:pt x="0" y="692150"/>
                  </a:lnTo>
                  <a:lnTo>
                    <a:pt x="7057" y="735905"/>
                  </a:lnTo>
                  <a:lnTo>
                    <a:pt x="26708" y="773905"/>
                  </a:lnTo>
                  <a:lnTo>
                    <a:pt x="56674" y="803871"/>
                  </a:lnTo>
                  <a:lnTo>
                    <a:pt x="94675" y="823522"/>
                  </a:lnTo>
                  <a:lnTo>
                    <a:pt x="138430" y="830579"/>
                  </a:lnTo>
                  <a:lnTo>
                    <a:pt x="12053570" y="830579"/>
                  </a:lnTo>
                  <a:lnTo>
                    <a:pt x="12097325" y="823522"/>
                  </a:lnTo>
                  <a:lnTo>
                    <a:pt x="12135326" y="803871"/>
                  </a:lnTo>
                  <a:lnTo>
                    <a:pt x="12165292" y="773905"/>
                  </a:lnTo>
                  <a:lnTo>
                    <a:pt x="12184943" y="735905"/>
                  </a:lnTo>
                  <a:lnTo>
                    <a:pt x="12192000" y="69215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88523" y="48767"/>
              <a:ext cx="1065276" cy="7040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4568" y="173736"/>
              <a:ext cx="2061972" cy="45415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85815" y="41148"/>
              <a:ext cx="2139695" cy="746760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79364" y="5862826"/>
            <a:ext cx="1752599" cy="92354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12216" y="1585340"/>
            <a:ext cx="3594735" cy="4091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38900"/>
              </a:lnSpc>
              <a:spcBef>
                <a:spcPts val="100"/>
              </a:spcBef>
              <a:buClr>
                <a:srgbClr val="EF4444"/>
              </a:buClr>
              <a:buSzPct val="116666"/>
              <a:buFont typeface="Wingdings"/>
              <a:buChar char=""/>
              <a:tabLst>
                <a:tab pos="355600" algn="l"/>
              </a:tabLst>
            </a:pPr>
            <a:r>
              <a:rPr sz="1200" b="1" dirty="0">
                <a:solidFill>
                  <a:srgbClr val="213B79"/>
                </a:solidFill>
                <a:latin typeface="Yu Gothic"/>
                <a:cs typeface="Yu Gothic"/>
              </a:rPr>
              <a:t>Objetivo:</a:t>
            </a:r>
            <a:r>
              <a:rPr sz="1200" b="1" spc="2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que</a:t>
            </a:r>
            <a:r>
              <a:rPr sz="1200" spc="2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200" spc="2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DRE</a:t>
            </a:r>
            <a:r>
              <a:rPr sz="1200" spc="2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y</a:t>
            </a:r>
            <a:r>
              <a:rPr sz="1200" spc="2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UGEL</a:t>
            </a:r>
            <a:r>
              <a:rPr sz="1200" spc="229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monitoreen,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verifiquen</a:t>
            </a:r>
            <a:r>
              <a:rPr sz="1200" spc="18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y</a:t>
            </a:r>
            <a:r>
              <a:rPr sz="1200" spc="19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brinden</a:t>
            </a:r>
            <a:r>
              <a:rPr sz="1200" spc="19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asistencia</a:t>
            </a:r>
            <a:r>
              <a:rPr sz="1200" spc="1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técnica</a:t>
            </a:r>
            <a:r>
              <a:rPr sz="1200" spc="1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20" dirty="0">
                <a:solidFill>
                  <a:srgbClr val="213B79"/>
                </a:solidFill>
                <a:latin typeface="Yu Gothic"/>
                <a:cs typeface="Yu Gothic"/>
              </a:rPr>
              <a:t>para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que</a:t>
            </a:r>
            <a:r>
              <a:rPr sz="1200" spc="2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200" spc="2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IIEE,</a:t>
            </a:r>
            <a:r>
              <a:rPr sz="1200" spc="25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200" spc="2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200" spc="2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marco</a:t>
            </a:r>
            <a:r>
              <a:rPr sz="1200" spc="2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2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200" spc="25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Resolución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Viceministerial</a:t>
            </a:r>
            <a:r>
              <a:rPr sz="1200" spc="345" dirty="0">
                <a:solidFill>
                  <a:srgbClr val="213B79"/>
                </a:solidFill>
                <a:latin typeface="Yu Gothic"/>
                <a:cs typeface="Yu Gothic"/>
              </a:rPr>
              <a:t> 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N°</a:t>
            </a:r>
            <a:r>
              <a:rPr sz="1200" spc="340" dirty="0">
                <a:solidFill>
                  <a:srgbClr val="213B79"/>
                </a:solidFill>
                <a:latin typeface="Yu Gothic"/>
                <a:cs typeface="Yu Gothic"/>
              </a:rPr>
              <a:t>  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045-2022-MINEDU,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desarrollen</a:t>
            </a:r>
            <a:r>
              <a:rPr sz="1200" spc="25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200" spc="25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acciones</a:t>
            </a:r>
            <a:r>
              <a:rPr sz="1200" spc="2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necesarias</a:t>
            </a:r>
            <a:r>
              <a:rPr sz="1200" spc="2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para</a:t>
            </a:r>
            <a:r>
              <a:rPr sz="1200" spc="2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25" dirty="0">
                <a:solidFill>
                  <a:srgbClr val="213B79"/>
                </a:solidFill>
                <a:latin typeface="Yu Gothic"/>
                <a:cs typeface="Yu Gothic"/>
              </a:rPr>
              <a:t>la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implementación</a:t>
            </a:r>
            <a:r>
              <a:rPr sz="1200" spc="9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9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200" spc="9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estrategia</a:t>
            </a:r>
            <a:r>
              <a:rPr sz="1200" spc="9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Refuerzo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Escolar</a:t>
            </a:r>
            <a:r>
              <a:rPr sz="12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2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sus</a:t>
            </a:r>
            <a:r>
              <a:rPr sz="12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3</a:t>
            </a:r>
            <a:r>
              <a:rPr sz="12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etapas.</a:t>
            </a:r>
            <a:endParaRPr sz="1200" dirty="0">
              <a:latin typeface="Yu Gothic"/>
              <a:cs typeface="Yu Gothic"/>
            </a:endParaRPr>
          </a:p>
          <a:p>
            <a:pPr marL="355600" marR="5080" indent="-342900" algn="just">
              <a:lnSpc>
                <a:spcPct val="138900"/>
              </a:lnSpc>
              <a:spcBef>
                <a:spcPts val="5"/>
              </a:spcBef>
              <a:buClr>
                <a:srgbClr val="EF4444"/>
              </a:buClr>
              <a:buSzPct val="116666"/>
              <a:buFont typeface="Wingdings"/>
              <a:buChar char=""/>
              <a:tabLst>
                <a:tab pos="355600" algn="l"/>
              </a:tabLst>
            </a:pPr>
            <a:r>
              <a:rPr sz="1200" b="1" dirty="0">
                <a:solidFill>
                  <a:srgbClr val="213B79"/>
                </a:solidFill>
                <a:latin typeface="Yu Gothic"/>
                <a:cs typeface="Yu Gothic"/>
              </a:rPr>
              <a:t>Finalidades:</a:t>
            </a:r>
            <a:r>
              <a:rPr sz="1200" b="1" spc="49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Identificación</a:t>
            </a:r>
            <a:r>
              <a:rPr sz="1200" spc="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brechas</a:t>
            </a:r>
            <a:r>
              <a:rPr sz="1200" spc="9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spc="-25" dirty="0">
                <a:solidFill>
                  <a:srgbClr val="213B79"/>
                </a:solidFill>
                <a:latin typeface="Yu Gothic"/>
                <a:cs typeface="Yu Gothic"/>
              </a:rPr>
              <a:t>de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aprendizaje</a:t>
            </a:r>
            <a:r>
              <a:rPr sz="1200" spc="4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4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estudiantes</a:t>
            </a:r>
            <a:r>
              <a:rPr sz="1200" spc="4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4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secundaria;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seguimiento</a:t>
            </a:r>
            <a:r>
              <a:rPr sz="1200" spc="4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y</a:t>
            </a:r>
            <a:r>
              <a:rPr sz="1200" spc="4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reconocimiento</a:t>
            </a:r>
            <a:r>
              <a:rPr sz="1200" spc="4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4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acciones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que</a:t>
            </a:r>
            <a:r>
              <a:rPr sz="1200" spc="20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200" spc="20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implementan</a:t>
            </a:r>
            <a:r>
              <a:rPr sz="1200" spc="204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con</a:t>
            </a:r>
            <a:r>
              <a:rPr sz="1200" spc="20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relación</a:t>
            </a:r>
            <a:r>
              <a:rPr sz="1200" spc="20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200" spc="20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spc="-25" dirty="0">
                <a:solidFill>
                  <a:srgbClr val="213B79"/>
                </a:solidFill>
                <a:latin typeface="Yu Gothic"/>
                <a:cs typeface="Yu Gothic"/>
              </a:rPr>
              <a:t>la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estrategia</a:t>
            </a:r>
            <a:r>
              <a:rPr sz="1200" spc="2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2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refuerzo</a:t>
            </a:r>
            <a:r>
              <a:rPr sz="1200" spc="2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escolar</a:t>
            </a:r>
            <a:r>
              <a:rPr sz="1200" spc="2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2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200" spc="2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áreas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priorizadas</a:t>
            </a:r>
            <a:r>
              <a:rPr sz="1200" spc="-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-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matemática</a:t>
            </a:r>
            <a:r>
              <a:rPr sz="12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y</a:t>
            </a:r>
            <a:r>
              <a:rPr sz="1200" spc="-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comunicación.</a:t>
            </a:r>
            <a:endParaRPr sz="1200" dirty="0">
              <a:latin typeface="Yu Gothic"/>
              <a:cs typeface="Yu Gothic"/>
            </a:endParaRPr>
          </a:p>
          <a:p>
            <a:pPr marL="355600" marR="5080" indent="-342900" algn="just">
              <a:lnSpc>
                <a:spcPct val="138800"/>
              </a:lnSpc>
              <a:spcBef>
                <a:spcPts val="5"/>
              </a:spcBef>
              <a:buClr>
                <a:srgbClr val="EF4444"/>
              </a:buClr>
              <a:buSzPct val="116666"/>
              <a:buFont typeface="Wingdings"/>
              <a:buChar char=""/>
              <a:tabLst>
                <a:tab pos="355600" algn="l"/>
              </a:tabLst>
            </a:pPr>
            <a:r>
              <a:rPr sz="1200" b="1" dirty="0">
                <a:solidFill>
                  <a:srgbClr val="213B79"/>
                </a:solidFill>
                <a:latin typeface="Yu Gothic"/>
                <a:cs typeface="Yu Gothic"/>
              </a:rPr>
              <a:t>Alcance:</a:t>
            </a:r>
            <a:r>
              <a:rPr sz="1200" b="1" spc="4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Instituciones</a:t>
            </a:r>
            <a:r>
              <a:rPr sz="1200" spc="47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educativas</a:t>
            </a:r>
            <a:r>
              <a:rPr sz="1200" spc="4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públicas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10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nivel</a:t>
            </a:r>
            <a:r>
              <a:rPr sz="1200" spc="10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10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secundaria,</a:t>
            </a:r>
            <a:r>
              <a:rPr sz="1200" spc="11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200" spc="10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200" spc="10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Educación </a:t>
            </a:r>
            <a:r>
              <a:rPr sz="1200" dirty="0">
                <a:solidFill>
                  <a:srgbClr val="213B79"/>
                </a:solidFill>
                <a:latin typeface="Yu Gothic"/>
                <a:cs typeface="Yu Gothic"/>
              </a:rPr>
              <a:t>Básica</a:t>
            </a:r>
            <a:r>
              <a:rPr sz="1200" spc="-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200" spc="-10" dirty="0">
                <a:solidFill>
                  <a:srgbClr val="213B79"/>
                </a:solidFill>
                <a:latin typeface="Yu Gothic"/>
                <a:cs typeface="Yu Gothic"/>
              </a:rPr>
              <a:t>Regular.</a:t>
            </a:r>
            <a:endParaRPr sz="1200" dirty="0">
              <a:latin typeface="Yu Gothic"/>
              <a:cs typeface="Yu Gothic"/>
            </a:endParaRPr>
          </a:p>
        </p:txBody>
      </p:sp>
      <p:graphicFrame>
        <p:nvGraphicFramePr>
          <p:cNvPr id="11" name="object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461204"/>
              </p:ext>
            </p:extLst>
          </p:nvPr>
        </p:nvGraphicFramePr>
        <p:xfrm>
          <a:off x="4484751" y="1624838"/>
          <a:ext cx="7315199" cy="3968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17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7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61404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dirty="0" err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Responsabilidades</a:t>
                      </a:r>
                      <a:r>
                        <a:rPr sz="1800" b="1" spc="-8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ES"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UGEL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79502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dirty="0" err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Responsabilidades</a:t>
                      </a:r>
                      <a:r>
                        <a:rPr sz="1800" b="1" spc="-8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ES"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I.E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175">
                <a:tc>
                  <a:txBody>
                    <a:bodyPr/>
                    <a:lstStyle/>
                    <a:p>
                      <a:pPr marL="377190" indent="-342900">
                        <a:lnSpc>
                          <a:spcPts val="1395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Reportar</a:t>
                      </a:r>
                      <a:r>
                        <a:rPr sz="1200" spc="-4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información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DRE</a:t>
                      </a: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sobre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el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 err="1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proceso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lang="es-ES" sz="1200" spc="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 err="1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implementación</a:t>
                      </a:r>
                      <a:r>
                        <a:rPr sz="1200" spc="-3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Estrategia</a:t>
                      </a: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Nacional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Refuerzo Escolar</a:t>
                      </a:r>
                      <a:endParaRPr sz="12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377190" indent="-342900" algn="just">
                        <a:lnSpc>
                          <a:spcPts val="1395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sz="1200" spc="-1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Reportar</a:t>
                      </a:r>
                      <a:r>
                        <a:rPr sz="1200" spc="-4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información</a:t>
                      </a:r>
                      <a:r>
                        <a:rPr sz="1200" spc="-2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200" spc="-1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sz="1200" spc="-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DRE</a:t>
                      </a:r>
                      <a:r>
                        <a:rPr sz="1200" spc="-2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sobre</a:t>
                      </a:r>
                      <a:r>
                        <a:rPr sz="1200" spc="-1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el</a:t>
                      </a:r>
                      <a:r>
                        <a:rPr sz="1200" spc="-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proceso</a:t>
                      </a:r>
                      <a:r>
                        <a:rPr sz="1200" spc="-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2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de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  <a:p>
                      <a:pPr marL="377190" marR="180975" algn="just">
                        <a:lnSpc>
                          <a:spcPct val="106700"/>
                        </a:lnSpc>
                        <a:spcBef>
                          <a:spcPts val="10"/>
                        </a:spcBef>
                      </a:pPr>
                      <a:r>
                        <a:rPr sz="1200" spc="-1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implementación</a:t>
                      </a:r>
                      <a:r>
                        <a:rPr sz="1200" spc="-3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sz="1200" spc="-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Estrategia</a:t>
                      </a:r>
                      <a:r>
                        <a:rPr sz="1200" spc="-2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Nacional</a:t>
                      </a:r>
                      <a:r>
                        <a:rPr sz="1200" spc="-1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5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rgbClr val="213B79"/>
                          </a:solidFill>
                          <a:latin typeface="Calibri"/>
                          <a:cs typeface="Calibri"/>
                        </a:rPr>
                        <a:t>Refuerzo Escolar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1380">
                <a:tc>
                  <a:txBody>
                    <a:bodyPr/>
                    <a:lstStyle/>
                    <a:p>
                      <a:pPr marL="377190" indent="-342900">
                        <a:lnSpc>
                          <a:spcPts val="1395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Incorporar</a:t>
                      </a:r>
                      <a:r>
                        <a:rPr sz="1200" spc="-3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en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planificación</a:t>
                      </a:r>
                      <a:r>
                        <a:rPr sz="1200" spc="-3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las</a:t>
                      </a:r>
                      <a:r>
                        <a:rPr sz="1200" spc="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acciones</a:t>
                      </a:r>
                      <a:r>
                        <a:rPr sz="1200" spc="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 err="1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vinculadas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lang="es-ES" sz="1200" spc="-5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Estrategia</a:t>
                      </a:r>
                      <a:r>
                        <a:rPr sz="1200" spc="-3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Nacional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Refuerzo</a:t>
                      </a:r>
                      <a:r>
                        <a:rPr sz="1200" spc="-4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Escolar</a:t>
                      </a:r>
                      <a:r>
                        <a:rPr sz="1200" spc="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para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la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implementación,</a:t>
                      </a:r>
                      <a:r>
                        <a:rPr sz="1200" spc="-3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monitoreo,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seguimiento y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evaluación,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en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el ámbito</a:t>
                      </a: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200" spc="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competencia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jurisdicción.</a:t>
                      </a:r>
                      <a:endParaRPr sz="12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377190" indent="-342900" algn="just">
                        <a:lnSpc>
                          <a:spcPts val="1395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lang="es-ES" sz="1200" spc="-10" dirty="0">
                          <a:solidFill>
                            <a:srgbClr val="213B79"/>
                          </a:solidFill>
                          <a:latin typeface="+mn-lt"/>
                          <a:cs typeface="Calibri"/>
                        </a:rPr>
                        <a:t>Asegurar la participación de los y las estudiantes en la estrategia de Refuerzo Escolar.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540">
                <a:tc>
                  <a:txBody>
                    <a:bodyPr/>
                    <a:lstStyle/>
                    <a:p>
                      <a:pPr marL="377190" indent="-342900">
                        <a:lnSpc>
                          <a:spcPts val="1400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Brindar</a:t>
                      </a:r>
                      <a:r>
                        <a:rPr sz="1200" spc="-5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asesorías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las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IIEE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3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200" spc="-3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jurisdicción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para</a:t>
                      </a:r>
                      <a:r>
                        <a:rPr sz="1200" spc="-4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25" dirty="0" err="1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el</a:t>
                      </a:r>
                      <a:r>
                        <a:rPr lang="es-ES" sz="1200" spc="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 err="1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planteamiento</a:t>
                      </a:r>
                      <a:r>
                        <a:rPr sz="1200" spc="-4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metas,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estrategias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actividades</a:t>
                      </a: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en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el PAT</a:t>
                      </a:r>
                      <a:endParaRPr sz="12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377190" indent="-342900" algn="just">
                        <a:lnSpc>
                          <a:spcPts val="1400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lang="es-ES" sz="1200" dirty="0">
                          <a:solidFill>
                            <a:srgbClr val="213B79"/>
                          </a:solidFill>
                          <a:latin typeface="+mn-lt"/>
                          <a:cs typeface="Calibri"/>
                        </a:rPr>
                        <a:t>Determinar las actividades asociadas a la implementación, monitoreo y evaluación del Refuerzo Escolar, e incluir dichas actividades en su PAT.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8175">
                <a:tc>
                  <a:txBody>
                    <a:bodyPr/>
                    <a:lstStyle/>
                    <a:p>
                      <a:pPr marL="377190" indent="-342900">
                        <a:lnSpc>
                          <a:spcPts val="1400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Promocionar,</a:t>
                      </a:r>
                      <a:r>
                        <a:rPr sz="1200" spc="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difundir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identificar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las</a:t>
                      </a:r>
                      <a:r>
                        <a:rPr sz="1200" spc="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buenas </a:t>
                      </a:r>
                      <a:r>
                        <a:rPr sz="1200" spc="-10" dirty="0" err="1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prácticas</a:t>
                      </a:r>
                      <a:r>
                        <a:rPr sz="1200" spc="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lang="es-ES" sz="1200" spc="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 err="1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innovaciones</a:t>
                      </a: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implementadas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en</a:t>
                      </a:r>
                      <a:r>
                        <a:rPr sz="1200" spc="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sz="1200" spc="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 err="1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estrategia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lang="es-ES" sz="1200" spc="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 err="1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Refuerzo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Escolar</a:t>
                      </a:r>
                      <a:endParaRPr sz="12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377190" indent="-342900" algn="just">
                        <a:lnSpc>
                          <a:spcPts val="1400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lang="es-ES" sz="1200" spc="-20" dirty="0">
                          <a:solidFill>
                            <a:srgbClr val="213B79"/>
                          </a:solidFill>
                          <a:latin typeface="+mn-lt"/>
                          <a:cs typeface="Calibri"/>
                        </a:rPr>
                        <a:t>Garantizar que el/la docente participe en las acciones de planificación, implementación y evaluación de Refuerzo Escolar.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marL="377190" indent="-342900">
                        <a:lnSpc>
                          <a:spcPts val="1400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Planificar,</a:t>
                      </a:r>
                      <a:r>
                        <a:rPr sz="1200" spc="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conducir,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monitorear,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evaluar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200" spc="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hacer</a:t>
                      </a:r>
                      <a:r>
                        <a:rPr sz="1200" spc="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el</a:t>
                      </a:r>
                      <a:endParaRPr sz="12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  <a:p>
                      <a:pPr marL="377190" marR="478155">
                        <a:lnSpc>
                          <a:spcPct val="107100"/>
                        </a:lnSpc>
                        <a:spcBef>
                          <a:spcPts val="5"/>
                        </a:spcBef>
                      </a:pP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seguimiento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200" spc="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sz="1200" spc="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implementación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sz="1200" spc="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Estrategia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Nacional</a:t>
                      </a:r>
                      <a:r>
                        <a:rPr sz="1200" spc="-3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Refuerzo</a:t>
                      </a:r>
                      <a:r>
                        <a:rPr sz="1200" spc="-3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Escolar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en</a:t>
                      </a:r>
                      <a:r>
                        <a:rPr sz="1200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las</a:t>
                      </a:r>
                      <a:r>
                        <a:rPr sz="1200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IIEE</a:t>
                      </a:r>
                      <a:r>
                        <a:rPr sz="1200" spc="-1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sz="1200" spc="-2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su </a:t>
                      </a:r>
                      <a:r>
                        <a:rPr sz="1200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jurisdicción</a:t>
                      </a:r>
                      <a:endParaRPr sz="12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377190" indent="-342900" algn="just">
                        <a:lnSpc>
                          <a:spcPts val="1400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lang="es-ES" sz="1200" spc="-20" dirty="0">
                          <a:solidFill>
                            <a:srgbClr val="213B79"/>
                          </a:solidFill>
                          <a:latin typeface="+mn-lt"/>
                          <a:cs typeface="Calibri"/>
                        </a:rPr>
                        <a:t>Adaptar los materiales educativos de Refuerzo Escolar para atender las necesidades de los y las estudiantes.</a:t>
                      </a:r>
                    </a:p>
                    <a:p>
                      <a:pPr marL="377190" indent="-342900" algn="just">
                        <a:lnSpc>
                          <a:spcPts val="1400"/>
                        </a:lnSpc>
                        <a:buFont typeface="Symbol"/>
                        <a:buChar char=""/>
                        <a:tabLst>
                          <a:tab pos="377190" algn="l"/>
                        </a:tabLst>
                      </a:pPr>
                      <a:r>
                        <a:rPr lang="es-ES" sz="1200" spc="-20" dirty="0">
                          <a:solidFill>
                            <a:srgbClr val="213B79"/>
                          </a:solidFill>
                          <a:latin typeface="+mn-lt"/>
                          <a:cs typeface="Calibri"/>
                        </a:rPr>
                        <a:t> Promover la participación de la familia y comunidad en la implementación de la estrategia de Refuerzo Escolar.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9DF7B18A-AAB4-31DD-9D8A-64BE64231C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54688"/>
            <a:ext cx="986122" cy="9745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1536" y="2427858"/>
            <a:ext cx="7409180" cy="118491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065" marR="5080" algn="ctr">
              <a:lnSpc>
                <a:spcPts val="3460"/>
              </a:lnSpc>
              <a:spcBef>
                <a:spcPts val="535"/>
              </a:spcBef>
            </a:pPr>
            <a:r>
              <a:rPr sz="3200" dirty="0">
                <a:solidFill>
                  <a:srgbClr val="585858"/>
                </a:solidFill>
              </a:rPr>
              <a:t>Etapa</a:t>
            </a:r>
            <a:r>
              <a:rPr sz="3200" spc="-3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1:</a:t>
            </a:r>
            <a:r>
              <a:rPr sz="3200" spc="-1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Reconocimiento</a:t>
            </a:r>
            <a:r>
              <a:rPr sz="3200" spc="-35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de</a:t>
            </a:r>
            <a:r>
              <a:rPr sz="3200" spc="-30" dirty="0">
                <a:solidFill>
                  <a:srgbClr val="585858"/>
                </a:solidFill>
              </a:rPr>
              <a:t> </a:t>
            </a:r>
            <a:r>
              <a:rPr sz="3200" dirty="0">
                <a:solidFill>
                  <a:srgbClr val="585858"/>
                </a:solidFill>
              </a:rPr>
              <a:t>necesidades</a:t>
            </a:r>
            <a:r>
              <a:rPr sz="3200" spc="-50" dirty="0">
                <a:solidFill>
                  <a:srgbClr val="585858"/>
                </a:solidFill>
              </a:rPr>
              <a:t> </a:t>
            </a:r>
            <a:r>
              <a:rPr sz="3200" spc="-25" dirty="0">
                <a:solidFill>
                  <a:srgbClr val="585858"/>
                </a:solidFill>
              </a:rPr>
              <a:t>de </a:t>
            </a:r>
            <a:r>
              <a:rPr sz="3200" spc="-10" dirty="0">
                <a:solidFill>
                  <a:srgbClr val="585858"/>
                </a:solidFill>
              </a:rPr>
              <a:t>aprendizaje</a:t>
            </a:r>
            <a:endParaRPr sz="3200"/>
          </a:p>
          <a:p>
            <a:pPr marL="1905" algn="ctr">
              <a:lnSpc>
                <a:spcPts val="1775"/>
              </a:lnSpc>
            </a:pPr>
            <a:r>
              <a:rPr sz="1600" dirty="0">
                <a:solidFill>
                  <a:srgbClr val="585858"/>
                </a:solidFill>
              </a:rPr>
              <a:t>INST</a:t>
            </a:r>
            <a:r>
              <a:rPr sz="1600" spc="-35" dirty="0">
                <a:solidFill>
                  <a:srgbClr val="585858"/>
                </a:solidFill>
              </a:rPr>
              <a:t> </a:t>
            </a:r>
            <a:r>
              <a:rPr sz="1600" spc="-25" dirty="0">
                <a:solidFill>
                  <a:srgbClr val="585858"/>
                </a:solidFill>
              </a:rPr>
              <a:t>474</a:t>
            </a:r>
            <a:endParaRPr sz="1600"/>
          </a:p>
        </p:txBody>
      </p:sp>
      <p:grpSp>
        <p:nvGrpSpPr>
          <p:cNvPr id="3" name="object 3"/>
          <p:cNvGrpSpPr/>
          <p:nvPr/>
        </p:nvGrpSpPr>
        <p:grpSpPr>
          <a:xfrm>
            <a:off x="4149852" y="4175759"/>
            <a:ext cx="3888104" cy="1466215"/>
            <a:chOff x="4149852" y="4175759"/>
            <a:chExt cx="3888104" cy="14662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49852" y="4175759"/>
              <a:ext cx="3887724" cy="146608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203192" y="4190999"/>
              <a:ext cx="3785870" cy="1363980"/>
            </a:xfrm>
            <a:custGeom>
              <a:avLst/>
              <a:gdLst/>
              <a:ahLst/>
              <a:cxnLst/>
              <a:rect l="l" t="t" r="r" b="b"/>
              <a:pathLst>
                <a:path w="3785870" h="1363979">
                  <a:moveTo>
                    <a:pt x="3664966" y="0"/>
                  </a:moveTo>
                  <a:lnTo>
                    <a:pt x="120650" y="0"/>
                  </a:lnTo>
                  <a:lnTo>
                    <a:pt x="73723" y="9493"/>
                  </a:lnTo>
                  <a:lnTo>
                    <a:pt x="35369" y="35369"/>
                  </a:lnTo>
                  <a:lnTo>
                    <a:pt x="9493" y="73723"/>
                  </a:lnTo>
                  <a:lnTo>
                    <a:pt x="0" y="120650"/>
                  </a:lnTo>
                  <a:lnTo>
                    <a:pt x="0" y="1243330"/>
                  </a:lnTo>
                  <a:lnTo>
                    <a:pt x="9493" y="1290256"/>
                  </a:lnTo>
                  <a:lnTo>
                    <a:pt x="35369" y="1328610"/>
                  </a:lnTo>
                  <a:lnTo>
                    <a:pt x="73723" y="1354486"/>
                  </a:lnTo>
                  <a:lnTo>
                    <a:pt x="120650" y="1363980"/>
                  </a:lnTo>
                  <a:lnTo>
                    <a:pt x="3664966" y="1363980"/>
                  </a:lnTo>
                  <a:lnTo>
                    <a:pt x="3711892" y="1354486"/>
                  </a:lnTo>
                  <a:lnTo>
                    <a:pt x="3750246" y="1328610"/>
                  </a:lnTo>
                  <a:lnTo>
                    <a:pt x="3776122" y="1290256"/>
                  </a:lnTo>
                  <a:lnTo>
                    <a:pt x="3785616" y="1243330"/>
                  </a:lnTo>
                  <a:lnTo>
                    <a:pt x="3785616" y="120650"/>
                  </a:lnTo>
                  <a:lnTo>
                    <a:pt x="3776122" y="73723"/>
                  </a:lnTo>
                  <a:lnTo>
                    <a:pt x="3750246" y="35369"/>
                  </a:lnTo>
                  <a:lnTo>
                    <a:pt x="3711892" y="9493"/>
                  </a:lnTo>
                  <a:lnTo>
                    <a:pt x="3664966" y="0"/>
                  </a:lnTo>
                  <a:close/>
                </a:path>
              </a:pathLst>
            </a:custGeom>
            <a:solidFill>
              <a:srgbClr val="E941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01840" y="4244339"/>
              <a:ext cx="795527" cy="795528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4288028" y="4311777"/>
            <a:ext cx="260667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8063A1"/>
                </a:solidFill>
                <a:latin typeface="Calibri"/>
                <a:cs typeface="Calibri"/>
              </a:rPr>
              <a:t>Periodo</a:t>
            </a:r>
            <a:r>
              <a:rPr sz="1600" b="1" spc="-30" dirty="0">
                <a:solidFill>
                  <a:srgbClr val="8063A1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8063A1"/>
                </a:solidFill>
                <a:latin typeface="Calibri"/>
                <a:cs typeface="Calibri"/>
              </a:rPr>
              <a:t>de</a:t>
            </a:r>
            <a:r>
              <a:rPr sz="1600" b="1" spc="-35" dirty="0">
                <a:solidFill>
                  <a:srgbClr val="8063A1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8063A1"/>
                </a:solidFill>
                <a:latin typeface="Calibri"/>
                <a:cs typeface="Calibri"/>
              </a:rPr>
              <a:t>registro</a:t>
            </a:r>
            <a:r>
              <a:rPr sz="1600" b="1" spc="-15" dirty="0">
                <a:solidFill>
                  <a:srgbClr val="8063A1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8063A1"/>
                </a:solidFill>
                <a:latin typeface="Calibri"/>
                <a:cs typeface="Calibri"/>
              </a:rPr>
              <a:t>en</a:t>
            </a:r>
            <a:r>
              <a:rPr sz="1600" b="1" spc="-40" dirty="0">
                <a:solidFill>
                  <a:srgbClr val="8063A1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8063A1"/>
                </a:solidFill>
                <a:latin typeface="Calibri"/>
                <a:cs typeface="Calibri"/>
              </a:rPr>
              <a:t>SIMON)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41875" y="4765675"/>
            <a:ext cx="5029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192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abril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85305" y="4765675"/>
            <a:ext cx="56451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lang="es-ES" sz="2000" b="1" spc="-25" dirty="0">
                <a:solidFill>
                  <a:srgbClr val="FFFFFF"/>
                </a:solidFill>
                <a:latin typeface="Calibri"/>
                <a:cs typeface="Calibri"/>
              </a:rPr>
              <a:t>27</a:t>
            </a:r>
            <a:endParaRPr sz="20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junio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98565" y="4888738"/>
            <a:ext cx="21272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FFFFFF"/>
                </a:solidFill>
                <a:latin typeface="Calibri"/>
                <a:cs typeface="Calibri"/>
              </a:rPr>
              <a:t>al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34B30962-5F38-4B72-AFB4-91ADF4DD51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54688"/>
            <a:ext cx="986122" cy="9745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8831" y="922121"/>
            <a:ext cx="11157585" cy="488950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>
              <a:lnSpc>
                <a:spcPts val="1820"/>
              </a:lnSpc>
              <a:spcBef>
                <a:spcPts val="185"/>
              </a:spcBef>
            </a:pPr>
            <a:r>
              <a:rPr sz="1800" dirty="0">
                <a:solidFill>
                  <a:srgbClr val="EF4444"/>
                </a:solidFill>
                <a:latin typeface="Yu Gothic"/>
                <a:cs typeface="Yu Gothic"/>
              </a:rPr>
              <a:t>6.</a:t>
            </a:r>
            <a:r>
              <a:rPr sz="1800" spc="275" dirty="0">
                <a:solidFill>
                  <a:srgbClr val="EF4444"/>
                </a:solidFill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Una</a:t>
            </a:r>
            <a:r>
              <a:rPr sz="1400" spc="-1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vez</a:t>
            </a:r>
            <a:r>
              <a:rPr sz="1400" spc="-15" dirty="0">
                <a:latin typeface="Yu Gothic"/>
                <a:cs typeface="Yu Gothic"/>
              </a:rPr>
              <a:t> </a:t>
            </a:r>
            <a:r>
              <a:rPr sz="1400" spc="-10" dirty="0">
                <a:latin typeface="Yu Gothic"/>
                <a:cs typeface="Yu Gothic"/>
              </a:rPr>
              <a:t>seleccionado</a:t>
            </a:r>
            <a:r>
              <a:rPr sz="1400" spc="-6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el</a:t>
            </a:r>
            <a:r>
              <a:rPr sz="1400" spc="-25" dirty="0">
                <a:latin typeface="Yu Gothic"/>
                <a:cs typeface="Yu Gothic"/>
              </a:rPr>
              <a:t> </a:t>
            </a:r>
            <a:r>
              <a:rPr sz="1400" spc="-10" dirty="0">
                <a:latin typeface="Yu Gothic"/>
                <a:cs typeface="Yu Gothic"/>
              </a:rPr>
              <a:t>instrumento</a:t>
            </a:r>
            <a:r>
              <a:rPr sz="1400" spc="-6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para</a:t>
            </a:r>
            <a:r>
              <a:rPr sz="1400" spc="-3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el</a:t>
            </a:r>
            <a:r>
              <a:rPr sz="1400" spc="-2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registro</a:t>
            </a:r>
            <a:r>
              <a:rPr sz="1400" spc="-6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</a:t>
            </a:r>
            <a:r>
              <a:rPr sz="1400" spc="-3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las</a:t>
            </a:r>
            <a:r>
              <a:rPr sz="1400" spc="-35" dirty="0">
                <a:latin typeface="Yu Gothic"/>
                <a:cs typeface="Yu Gothic"/>
              </a:rPr>
              <a:t> </a:t>
            </a:r>
            <a:r>
              <a:rPr sz="1400" spc="-10" dirty="0">
                <a:latin typeface="Yu Gothic"/>
                <a:cs typeface="Yu Gothic"/>
              </a:rPr>
              <a:t>acciones</a:t>
            </a:r>
            <a:r>
              <a:rPr sz="1400" spc="-5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de</a:t>
            </a:r>
            <a:r>
              <a:rPr sz="1400" spc="-3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la</a:t>
            </a:r>
            <a:r>
              <a:rPr sz="1400" spc="-15" dirty="0"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ETAPA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1</a:t>
            </a:r>
            <a:r>
              <a:rPr sz="1400" dirty="0">
                <a:latin typeface="Yu Gothic"/>
                <a:cs typeface="Yu Gothic"/>
              </a:rPr>
              <a:t>,</a:t>
            </a:r>
            <a:r>
              <a:rPr sz="1400" spc="-30" dirty="0">
                <a:latin typeface="Yu Gothic"/>
                <a:cs typeface="Yu Gothic"/>
              </a:rPr>
              <a:t> </a:t>
            </a:r>
            <a:r>
              <a:rPr sz="1400" spc="-10" dirty="0">
                <a:latin typeface="Yu Gothic"/>
                <a:cs typeface="Yu Gothic"/>
              </a:rPr>
              <a:t>completar</a:t>
            </a:r>
            <a:r>
              <a:rPr sz="1400" spc="-6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sus</a:t>
            </a:r>
            <a:r>
              <a:rPr sz="1400" spc="-5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respuestas</a:t>
            </a:r>
            <a:r>
              <a:rPr sz="1400" spc="-60" dirty="0">
                <a:latin typeface="Yu Gothic"/>
                <a:cs typeface="Yu Gothic"/>
              </a:rPr>
              <a:t> </a:t>
            </a:r>
            <a:r>
              <a:rPr sz="1400" spc="-10" dirty="0">
                <a:latin typeface="Yu Gothic"/>
                <a:cs typeface="Yu Gothic"/>
              </a:rPr>
              <a:t>teniendo</a:t>
            </a:r>
            <a:r>
              <a:rPr sz="1400" spc="-60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en</a:t>
            </a:r>
            <a:r>
              <a:rPr sz="1400" spc="-15" dirty="0">
                <a:latin typeface="Yu Gothic"/>
                <a:cs typeface="Yu Gothic"/>
              </a:rPr>
              <a:t> </a:t>
            </a:r>
            <a:r>
              <a:rPr sz="1400" dirty="0">
                <a:latin typeface="Yu Gothic"/>
                <a:cs typeface="Yu Gothic"/>
              </a:rPr>
              <a:t>cuenta</a:t>
            </a:r>
            <a:r>
              <a:rPr sz="1400" spc="-45" dirty="0">
                <a:latin typeface="Yu Gothic"/>
                <a:cs typeface="Yu Gothic"/>
              </a:rPr>
              <a:t> </a:t>
            </a:r>
            <a:r>
              <a:rPr sz="1400" spc="-25" dirty="0">
                <a:latin typeface="Yu Gothic"/>
                <a:cs typeface="Yu Gothic"/>
              </a:rPr>
              <a:t>lo </a:t>
            </a:r>
            <a:r>
              <a:rPr sz="1400" spc="-10" dirty="0">
                <a:latin typeface="Yu Gothic"/>
                <a:cs typeface="Yu Gothic"/>
              </a:rPr>
              <a:t>siguiente: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20180" y="2016988"/>
            <a:ext cx="5862955" cy="30740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6350" indent="-342900" algn="just">
              <a:lnSpc>
                <a:spcPct val="118900"/>
              </a:lnSpc>
              <a:spcBef>
                <a:spcPts val="10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12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respuesta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NO</a:t>
            </a:r>
            <a:r>
              <a:rPr sz="1400" b="1" spc="14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ya</a:t>
            </a:r>
            <a:r>
              <a:rPr sz="1400" spc="1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no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1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responde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demás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preguntas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instrumento.</a:t>
            </a:r>
            <a:r>
              <a:rPr sz="1400" spc="8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respuesta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</a:t>
            </a:r>
            <a:r>
              <a:rPr sz="1400" spc="90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SI</a:t>
            </a:r>
            <a:r>
              <a:rPr sz="1400" b="1" spc="85" dirty="0">
                <a:solidFill>
                  <a:srgbClr val="00AC9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pasa</a:t>
            </a:r>
            <a:r>
              <a:rPr sz="1400" spc="9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85" dirty="0">
                <a:solidFill>
                  <a:srgbClr val="213B79"/>
                </a:solidFill>
                <a:latin typeface="Yu Gothic"/>
                <a:cs typeface="Yu Gothic"/>
              </a:rPr>
              <a:t> 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la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siguiente</a:t>
            </a:r>
            <a:r>
              <a:rPr sz="1400" spc="-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endParaRPr sz="1400">
              <a:latin typeface="Yu Gothic"/>
              <a:cs typeface="Yu Gothic"/>
            </a:endParaRPr>
          </a:p>
          <a:p>
            <a:pPr marL="354965" indent="-342265">
              <a:lnSpc>
                <a:spcPct val="100000"/>
              </a:lnSpc>
              <a:spcBef>
                <a:spcPts val="232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4965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21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2</a:t>
            </a:r>
            <a:r>
              <a:rPr sz="1400" b="1" dirty="0">
                <a:solidFill>
                  <a:srgbClr val="213B79"/>
                </a:solidFill>
                <a:latin typeface="Yu Gothic"/>
                <a:cs typeface="Yu Gothic"/>
              </a:rPr>
              <a:t>:</a:t>
            </a:r>
            <a:r>
              <a:rPr sz="1400" b="1" spc="2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2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1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respuesta</a:t>
            </a:r>
            <a:r>
              <a:rPr sz="1400" spc="20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</a:t>
            </a:r>
            <a:r>
              <a:rPr sz="1400" spc="2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NO</a:t>
            </a:r>
            <a:r>
              <a:rPr sz="1400" b="1" spc="215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pasa</a:t>
            </a:r>
            <a:r>
              <a:rPr sz="1400" spc="2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2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20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20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18.</a:t>
            </a:r>
            <a:r>
              <a:rPr sz="1400" spc="2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</a:t>
            </a:r>
            <a:r>
              <a:rPr sz="1400" spc="2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endParaRPr sz="1400">
              <a:latin typeface="Yu Gothic"/>
              <a:cs typeface="Yu Gothic"/>
            </a:endParaRPr>
          </a:p>
          <a:p>
            <a:pPr marL="355600">
              <a:lnSpc>
                <a:spcPct val="100000"/>
              </a:lnSpc>
              <a:spcBef>
                <a:spcPts val="315"/>
              </a:spcBef>
            </a:pP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respuesta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SI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pasa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siguiente</a:t>
            </a:r>
            <a:r>
              <a:rPr sz="1400" spc="-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pregunta.</a:t>
            </a:r>
            <a:endParaRPr sz="1400">
              <a:latin typeface="Yu Gothic"/>
              <a:cs typeface="Yu Gothic"/>
            </a:endParaRPr>
          </a:p>
          <a:p>
            <a:pPr marL="355600" marR="5080" indent="-342900" algn="just">
              <a:lnSpc>
                <a:spcPct val="119000"/>
              </a:lnSpc>
              <a:spcBef>
                <a:spcPts val="2010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31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3:</a:t>
            </a:r>
            <a:r>
              <a:rPr sz="1400" b="1" spc="3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Seleccionar</a:t>
            </a:r>
            <a:r>
              <a:rPr sz="1400" spc="3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3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grados</a:t>
            </a:r>
            <a:r>
              <a:rPr sz="1400" spc="3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3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los</a:t>
            </a:r>
            <a:r>
              <a:rPr sz="1400" spc="3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cuales</a:t>
            </a:r>
            <a:r>
              <a:rPr sz="1400" spc="3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3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realizó</a:t>
            </a:r>
            <a:r>
              <a:rPr sz="1400" spc="3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la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evaluación</a:t>
            </a:r>
            <a:r>
              <a:rPr sz="1400" spc="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diagnóstica</a:t>
            </a:r>
            <a:r>
              <a:rPr sz="1400" spc="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Matemática.</a:t>
            </a:r>
            <a:r>
              <a:rPr sz="1400" b="1" spc="1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función</a:t>
            </a:r>
            <a:r>
              <a:rPr sz="1400" spc="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</a:t>
            </a:r>
            <a:r>
              <a:rPr sz="1400" spc="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esta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selección</a:t>
            </a:r>
            <a:r>
              <a:rPr sz="1400" spc="1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1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activarán</a:t>
            </a:r>
            <a:r>
              <a:rPr sz="1400" spc="1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siguientes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preguntas</a:t>
            </a:r>
            <a:r>
              <a:rPr sz="1400" spc="16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relacionadas</a:t>
            </a:r>
            <a:r>
              <a:rPr sz="1400" spc="16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con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1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número</a:t>
            </a:r>
            <a:r>
              <a:rPr sz="1400" spc="2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9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estudiantes</a:t>
            </a:r>
            <a:r>
              <a:rPr sz="1400" spc="2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evaluados</a:t>
            </a:r>
            <a:r>
              <a:rPr sz="1400" spc="1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y</a:t>
            </a:r>
            <a:r>
              <a:rPr sz="1400" spc="2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20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número</a:t>
            </a:r>
            <a:r>
              <a:rPr sz="1400" spc="19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204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estudiantes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identificados</a:t>
            </a:r>
            <a:r>
              <a:rPr sz="1400" spc="-5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con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nivel</a:t>
            </a:r>
            <a:r>
              <a:rPr sz="1400" spc="-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“previo</a:t>
            </a:r>
            <a:r>
              <a:rPr sz="1400" b="1" spc="-3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al</a:t>
            </a:r>
            <a:r>
              <a:rPr sz="1400" b="1" spc="-45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grado”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.</a:t>
            </a:r>
            <a:endParaRPr sz="1400">
              <a:latin typeface="Yu Gothic"/>
              <a:cs typeface="Yu Goth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24611" y="1752600"/>
            <a:ext cx="5238115" cy="4318000"/>
            <a:chOff x="324611" y="1752600"/>
            <a:chExt cx="5238115" cy="431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4611" y="1752600"/>
              <a:ext cx="5237988" cy="431749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3607" y="1828800"/>
              <a:ext cx="155448" cy="14325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9223" y="3124200"/>
              <a:ext cx="155448" cy="14325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5800" y="4242816"/>
              <a:ext cx="108203" cy="10058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635" y="1026007"/>
            <a:ext cx="11139805" cy="1550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8890" indent="-342900">
              <a:lnSpc>
                <a:spcPct val="119300"/>
              </a:lnSpc>
              <a:spcBef>
                <a:spcPts val="9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355600" algn="l"/>
              </a:tabLst>
            </a:pP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Pregunta</a:t>
            </a:r>
            <a:r>
              <a:rPr sz="1400" b="1" u="sng" spc="-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4,</a:t>
            </a:r>
            <a:r>
              <a:rPr sz="1400" b="1" u="sng" spc="-1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5,</a:t>
            </a:r>
            <a:r>
              <a:rPr sz="1400" b="1" u="sng" spc="-1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6,</a:t>
            </a:r>
            <a:r>
              <a:rPr sz="1400" b="1" u="sng" spc="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7, 8,</a:t>
            </a:r>
            <a:r>
              <a:rPr sz="1400" b="1" u="sng" spc="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9,</a:t>
            </a:r>
            <a:r>
              <a:rPr sz="1400" b="1" u="sng" spc="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10,</a:t>
            </a:r>
            <a:r>
              <a:rPr sz="1400" b="1" u="sng" spc="-10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11,</a:t>
            </a:r>
            <a:r>
              <a:rPr sz="1400" b="1" u="sng" spc="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12 y</a:t>
            </a:r>
            <a:r>
              <a:rPr sz="1400" b="1" u="sng" spc="-5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 </a:t>
            </a:r>
            <a:r>
              <a:rPr sz="1400" b="1" u="sng" dirty="0">
                <a:solidFill>
                  <a:srgbClr val="213B79"/>
                </a:solidFill>
                <a:uFill>
                  <a:solidFill>
                    <a:srgbClr val="213B79"/>
                  </a:solidFill>
                </a:uFill>
                <a:latin typeface="Yu Gothic"/>
                <a:cs typeface="Yu Gothic"/>
              </a:rPr>
              <a:t>13:</a:t>
            </a:r>
            <a:r>
              <a:rPr sz="1400" b="1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acuerdo</a:t>
            </a:r>
            <a:r>
              <a:rPr sz="1400" spc="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con los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grados</a:t>
            </a:r>
            <a:r>
              <a:rPr sz="1400" spc="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nivel</a:t>
            </a:r>
            <a:r>
              <a:rPr sz="1400" spc="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secundaria seleccionados</a:t>
            </a:r>
            <a:r>
              <a:rPr sz="1400" spc="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3,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</a:t>
            </a:r>
            <a:r>
              <a:rPr sz="1400" spc="-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deberá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completar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información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solicitada</a:t>
            </a:r>
            <a:r>
              <a:rPr sz="1400" spc="-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las</a:t>
            </a:r>
            <a:r>
              <a:rPr sz="1400" spc="-1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preguntas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siguiente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10" dirty="0">
                <a:solidFill>
                  <a:srgbClr val="213B79"/>
                </a:solidFill>
                <a:latin typeface="Yu Gothic"/>
                <a:cs typeface="Yu Gothic"/>
              </a:rPr>
              <a:t>manera:</a:t>
            </a:r>
            <a:endParaRPr sz="1400">
              <a:latin typeface="Yu Gothic"/>
              <a:cs typeface="Yu Gothic"/>
            </a:endParaRPr>
          </a:p>
          <a:p>
            <a:pPr marL="812165" lvl="1" indent="-342265">
              <a:lnSpc>
                <a:spcPct val="100000"/>
              </a:lnSpc>
              <a:spcBef>
                <a:spcPts val="2320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812165" algn="l"/>
              </a:tabLst>
            </a:pP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completar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número</a:t>
            </a:r>
            <a:r>
              <a:rPr sz="1400" spc="-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estudiantes</a:t>
            </a:r>
            <a:r>
              <a:rPr sz="1400" spc="-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grado</a:t>
            </a:r>
            <a:r>
              <a:rPr sz="1400" spc="-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seleccionado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que</a:t>
            </a:r>
            <a:r>
              <a:rPr sz="1400" spc="-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fueron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evaluados</a:t>
            </a:r>
            <a:r>
              <a:rPr sz="1400" b="1" spc="-5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en</a:t>
            </a:r>
            <a:r>
              <a:rPr sz="1400" spc="-2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la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prueba</a:t>
            </a:r>
            <a:r>
              <a:rPr sz="1400" spc="-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Matemática</a:t>
            </a:r>
            <a:endParaRPr sz="1400">
              <a:latin typeface="Yu Gothic"/>
              <a:cs typeface="Yu Gothic"/>
            </a:endParaRPr>
          </a:p>
          <a:p>
            <a:pPr marL="812165" lvl="1" indent="-342265">
              <a:lnSpc>
                <a:spcPct val="100000"/>
              </a:lnSpc>
              <a:spcBef>
                <a:spcPts val="325"/>
              </a:spcBef>
              <a:buClr>
                <a:srgbClr val="EF4444"/>
              </a:buClr>
              <a:buSzPct val="117857"/>
              <a:buFont typeface="Wingdings"/>
              <a:buChar char=""/>
              <a:tabLst>
                <a:tab pos="812165" algn="l"/>
              </a:tabLst>
            </a:pP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Deberá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completar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número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estudiantes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del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grado</a:t>
            </a:r>
            <a:r>
              <a:rPr sz="1400" spc="13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seleccionado</a:t>
            </a:r>
            <a:r>
              <a:rPr sz="1400" spc="14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identificados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como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“previo</a:t>
            </a:r>
            <a:r>
              <a:rPr sz="1400" b="1" spc="13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al</a:t>
            </a:r>
            <a:r>
              <a:rPr sz="1400" b="1" spc="130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b="1" dirty="0">
                <a:solidFill>
                  <a:srgbClr val="00AC99"/>
                </a:solidFill>
                <a:latin typeface="Yu Gothic"/>
                <a:cs typeface="Yu Gothic"/>
              </a:rPr>
              <a:t>grado”</a:t>
            </a:r>
            <a:r>
              <a:rPr sz="1400" b="1" spc="125" dirty="0">
                <a:solidFill>
                  <a:srgbClr val="00AC9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para</a:t>
            </a:r>
            <a:r>
              <a:rPr sz="1400" spc="15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el</a:t>
            </a:r>
            <a:r>
              <a:rPr sz="1400" spc="135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dirty="0">
                <a:solidFill>
                  <a:srgbClr val="213B79"/>
                </a:solidFill>
                <a:latin typeface="Yu Gothic"/>
                <a:cs typeface="Yu Gothic"/>
              </a:rPr>
              <a:t>área</a:t>
            </a:r>
            <a:r>
              <a:rPr sz="1400" spc="140" dirty="0">
                <a:solidFill>
                  <a:srgbClr val="213B79"/>
                </a:solidFill>
                <a:latin typeface="Yu Gothic"/>
                <a:cs typeface="Yu Gothic"/>
              </a:rPr>
              <a:t> </a:t>
            </a:r>
            <a:r>
              <a:rPr sz="1400" spc="-25" dirty="0">
                <a:solidFill>
                  <a:srgbClr val="213B79"/>
                </a:solidFill>
                <a:latin typeface="Yu Gothic"/>
                <a:cs typeface="Yu Gothic"/>
              </a:rPr>
              <a:t>de</a:t>
            </a:r>
            <a:endParaRPr sz="1400">
              <a:latin typeface="Yu Gothic"/>
              <a:cs typeface="Yu Gothic"/>
            </a:endParaRPr>
          </a:p>
          <a:p>
            <a:pPr marL="812800">
              <a:lnSpc>
                <a:spcPct val="100000"/>
              </a:lnSpc>
              <a:spcBef>
                <a:spcPts val="310"/>
              </a:spcBef>
            </a:pPr>
            <a:r>
              <a:rPr sz="1400" b="1" spc="-10" dirty="0">
                <a:solidFill>
                  <a:srgbClr val="00AC99"/>
                </a:solidFill>
                <a:latin typeface="Yu Gothic"/>
                <a:cs typeface="Yu Gothic"/>
              </a:rPr>
              <a:t>Matemática</a:t>
            </a:r>
            <a:endParaRPr sz="1400">
              <a:latin typeface="Yu Gothic"/>
              <a:cs typeface="Yu Gothic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535" y="3054095"/>
            <a:ext cx="3953255" cy="32293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77284" y="3054095"/>
            <a:ext cx="3848100" cy="3191255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8153400" y="3054095"/>
            <a:ext cx="3935095" cy="3721735"/>
            <a:chOff x="8153400" y="3054095"/>
            <a:chExt cx="3935095" cy="372173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53400" y="3054095"/>
              <a:ext cx="3934967" cy="208635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35796" y="4428742"/>
              <a:ext cx="3022092" cy="23469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53117" y="5351144"/>
              <a:ext cx="2120391" cy="73493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B9F23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1883</Words>
  <Application>Microsoft Office PowerPoint</Application>
  <PresentationFormat>Panorámica</PresentationFormat>
  <Paragraphs>145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1" baseType="lpstr">
      <vt:lpstr>Yu Gothic</vt:lpstr>
      <vt:lpstr>Yu Gothic UI</vt:lpstr>
      <vt:lpstr>Arial</vt:lpstr>
      <vt:lpstr>Arial MT</vt:lpstr>
      <vt:lpstr>Calibri</vt:lpstr>
      <vt:lpstr>Symbol</vt:lpstr>
      <vt:lpstr>Verdana</vt:lpstr>
      <vt:lpstr>Wingdings</vt:lpstr>
      <vt:lpstr>Office Theme</vt:lpstr>
      <vt:lpstr>ORIENTACIONES PARA EL REGISTRO DEL PLAN DE MONITOREO DE LA ESTRATEGIA DE REFUERZO ESCOLAR 2025 – ETAPA 1</vt:lpstr>
      <vt:lpstr>Cuenta con 3 etapas:</vt:lpstr>
      <vt:lpstr>REGISTRO DE INFORMACIÓN</vt:lpstr>
      <vt:lpstr>3. En la pantalla de “Bienvenido(a)” dirigirse al lateral izquierdo y hacer clic en “elegir la opción: “Monitoreo v3.0”</vt:lpstr>
      <vt:lpstr>TEMA 1 – Presentación del Instrumento</vt:lpstr>
      <vt:lpstr>Objetivos, finalidades, responsabilidades</vt:lpstr>
      <vt:lpstr>Etapa 1: Reconocimiento de necesidades de aprendizaje INST 474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Para cualquier duda o consulta</vt:lpstr>
      <vt:lpstr>TEMA 2 – Revisión de los formatos de evidencias</vt:lpstr>
      <vt:lpstr>Evidencia 1: Informe dirigido a la UGEL sobre los niveles de logro alcanzados por los estudiantes en la evaluación diagnóstica de matemática y comunicación</vt:lpstr>
      <vt:lpstr>Evidencia 2: Acta de reuniones informativas a las familias para comunicar el desarrollo de la estrategia de RE</vt:lpstr>
      <vt:lpstr>Pautas para el envío de solicitudes de reapertura de muestras en la plataforma SIMON en el marco de la estrategia de Refuerzo Escolar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Melina Isabel Mori Lora</cp:lastModifiedBy>
  <cp:revision>2</cp:revision>
  <dcterms:created xsi:type="dcterms:W3CDTF">2025-04-14T02:34:43Z</dcterms:created>
  <dcterms:modified xsi:type="dcterms:W3CDTF">2025-04-14T02:52:16Z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2025-03-19T00:00:00Z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2025-04-14T00:00:00Z</vt:filetime>
  </property>
  <property fmtid="{D5CDD505-2E9C-101B-9397-08002B2CF9AE}" pid="5" name="Producer">
    <vt:lpwstr>Microsoft® PowerPoint® 2019</vt:lpwstr>
  </property>
</Properties>
</file>