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644" r:id="rId4"/>
    <p:sldId id="645" r:id="rId5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4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54" autoAdjust="0"/>
    <p:restoredTop sz="94694"/>
  </p:normalViewPr>
  <p:slideViewPr>
    <p:cSldViewPr snapToGrid="0">
      <p:cViewPr varScale="1">
        <p:scale>
          <a:sx n="78" d="100"/>
          <a:sy n="78" d="100"/>
        </p:scale>
        <p:origin x="92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1B84C-7D87-4227-AB18-848D87CF2B9B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BE2FE-9F3E-49A6-BC95-30520D2281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69458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6BDEAF-98C6-3563-054A-E97D87FA0C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2126583-2238-CEB4-214B-4FF20F847F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1A81A7-AB93-630D-E41C-A63E12024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30D14D-CA16-D736-C788-B5A964094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0A50F5-73E2-49B2-07D3-6974CAD5F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73089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AC127A-2DD3-A5E8-EE71-2BC058A8E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2F9EF0F-5A58-5492-2C92-166BE2EF2A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5D3249E-766E-C2A1-F1A5-C3648F12A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E676241-4CEC-04F7-F4D8-61B6D7922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6D86B7-0BD2-9DB3-0E26-AC1DB7AA6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6358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972EB24-D2BB-2CB2-4673-12FD5AFEB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767D324-042B-3338-B338-2A2ECCB06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F383086-3E40-A324-F743-93398C7E7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021378-6CE3-D5E8-7E34-77C8DD865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4B9A96-6F06-84FC-1965-735FDA6A9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36453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76241B-D595-3AE2-06A1-523079920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F3B2A9-A1B8-D360-919B-F858C620C4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17BB429-F48F-88CE-CD87-D9F74A1C4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6048A7-3CA6-CE3C-90F0-DD95427B6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679C7F-7BE6-D4A4-3EDC-F99AF33EC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53047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214AA3-6C0E-CE7C-9DB1-EE812AE21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D1DF029-9225-2EE1-2634-1A2C0E6E40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E47B9C4-8A48-BF3E-E290-4E415825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A566E16-DCDF-02B8-77F3-A039F47E4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71CD94-C277-B38B-14CD-358F0AD03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61124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312CFA-AA82-7CAF-0779-67498C28F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ADF725D-ABB1-91A2-4C46-3C893C97AB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C18AAAD-01AF-0E6C-974E-5898903187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1C84959-15F0-C01D-00B1-B808BB732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36D6F13-8B4B-2C9A-E2DE-9A994DE49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E0B2572-925E-0339-9947-140F0B608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20525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038711-A2F0-3BFD-2837-279ACB5A6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9504580-EE28-80C7-6D36-A99948D522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F30A84F-59B6-DCAD-CA04-356E2FE10D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7FE44E1-9EF2-6A59-9B4E-632A1BC8EB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8146037-F8AE-0DFD-DC63-3686A67E8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6DF8BCD-256E-8F25-643B-CBDCB404D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2E94F84-A3FB-C8EF-9F23-F05B1BAF2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7E5871E-08D1-338D-5929-9CFC0FB44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55941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E6D37A-2D94-9038-CF79-B7770837C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ED17ABE-61A3-28CF-CA20-2F2EB1102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B7E5E48-CA19-3599-3851-4964EA5DA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D45A88-BE31-C428-8CA2-65803D28B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92651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577E49D-929A-662A-8BC6-5668E7E4E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8308DBF-5715-F5EC-28D7-F5C82B398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63E50EF-1468-3BCC-1AED-09B42C7C4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72617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12061F-C33C-B8A2-CB3A-EE69CDCE5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519F2F-7826-B98E-8E49-2568CC08B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C698682-9356-7305-28A0-605BB5FA61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794B566-DB99-CD85-7823-91A4914D5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F1CA054-53D3-787A-502E-2B133A47D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B7AEEEC-D0D1-0A4E-6AF4-031C94A05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5424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C9F527-0268-E551-8301-947F49363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3D639AB-6A7B-90D4-76D2-42FD2FAD23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53FEA3E-EFAB-0646-23CD-AD570E1CCB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F4B432-D4EC-1643-8A53-75F198BC8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6A35488-CEF4-2726-1EC6-9B1692C3F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E228F58-EF68-BB38-0C95-68DA6CD2D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95041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B98E7F1-AF40-7376-1CEB-895917B4D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91732EC-50A5-4400-8677-01F06C97FC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191D64B-2489-2EB0-17B6-2CF188CB20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EC475-99D2-6040-86F3-FB2411DAF9A8}" type="datetimeFigureOut">
              <a:rPr lang="es-PE" smtClean="0"/>
              <a:t>15/04/2025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010561B-C60F-84D4-D2AF-DC91B7AE6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A685BB-E379-7802-8F09-0B95F45B37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93363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9D1CF895-8449-D5DA-07B9-3D92EFEF0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303" y="1183211"/>
            <a:ext cx="9613397" cy="2085444"/>
          </a:xfrm>
          <a:prstGeom prst="rect">
            <a:avLst/>
          </a:prstGeom>
        </p:spPr>
      </p:pic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4F69AD6-AE95-632B-A515-4DDF5D42F7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304" y="3429000"/>
            <a:ext cx="8921672" cy="17133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fontAlgn="auto"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MONITOREO Y ACOMPAÑAMIENTO PEDAGÓGICO 2025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4AB204-EFC0-EEF3-D22A-EB020CECC725}"/>
              </a:ext>
            </a:extLst>
          </p:cNvPr>
          <p:cNvSpPr txBox="1">
            <a:spLocks/>
          </p:cNvSpPr>
          <p:nvPr/>
        </p:nvSpPr>
        <p:spPr>
          <a:xfrm>
            <a:off x="1289303" y="5142305"/>
            <a:ext cx="7321298" cy="7531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1000"/>
              </a:spcBef>
              <a:defRPr/>
            </a:pPr>
            <a:r>
              <a:rPr lang="en-US"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Especialista : Ziller Jesús Camilo Valenzuela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683C5D5-8215-5AAA-1DDE-F491BE4EC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765" y="1"/>
            <a:ext cx="1111667" cy="961906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4C71279-B97B-ED2D-8BAE-80ED6FE399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368" y="-1095130"/>
            <a:ext cx="2350478" cy="82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691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A4C7CE-D1BA-187E-BBE8-C0E59026B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2128" y="988836"/>
            <a:ext cx="7427743" cy="611353"/>
          </a:xfrm>
        </p:spPr>
        <p:txBody>
          <a:bodyPr>
            <a:normAutofit/>
          </a:bodyPr>
          <a:lstStyle/>
          <a:p>
            <a:pPr algn="ctr"/>
            <a:r>
              <a:rPr lang="es-PE" sz="28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CRONOGRAMA </a:t>
            </a: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CE90D336-6368-73DE-81B8-9522B90B5B85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" name="Redondear rectángulo de esquina del mismo lado 7">
            <a:extLst>
              <a:ext uri="{FF2B5EF4-FFF2-40B4-BE49-F238E27FC236}">
                <a16:creationId xmlns:a16="http://schemas.microsoft.com/office/drawing/2014/main" id="{245AC189-81AD-4209-7FB8-4DC394FA3CB1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79D0B85-B969-D519-B120-8916D3383A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4940" y="215991"/>
            <a:ext cx="1981546" cy="42985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26D7BD8-D5A0-C83B-9451-A70A8E3801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765" y="1"/>
            <a:ext cx="1111667" cy="96190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AB459CE-B726-6862-6FA0-CD9CE64A24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903" y="1802129"/>
            <a:ext cx="10509928" cy="434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169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B6E414-CD78-B176-C4F0-191F8B15D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F20498-1D13-767F-7D58-50CDC53A7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2128" y="988836"/>
            <a:ext cx="7427743" cy="61135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INSTRUMENTOS DE MONITOREO Y ACOMPAÑAMIENTO</a:t>
            </a:r>
            <a:endParaRPr lang="es-PE" sz="2800" b="1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Redondear rectángulo de esquina del mismo lado 7">
            <a:extLst>
              <a:ext uri="{FF2B5EF4-FFF2-40B4-BE49-F238E27FC236}">
                <a16:creationId xmlns:a16="http://schemas.microsoft.com/office/drawing/2014/main" id="{70DF352E-9F22-7496-73D4-7FC759A2EDAE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4E2FC239-2B64-3F14-E834-5A3AB4BA06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4940" y="215991"/>
            <a:ext cx="1981546" cy="42985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D671C7F-819B-6810-C434-F7784A825D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765" y="1"/>
            <a:ext cx="1111667" cy="961906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220B8B1-B8D1-97AB-34CE-1C968E86786C}"/>
              </a:ext>
            </a:extLst>
          </p:cNvPr>
          <p:cNvSpPr txBox="1"/>
          <p:nvPr/>
        </p:nvSpPr>
        <p:spPr>
          <a:xfrm>
            <a:off x="835742" y="2281084"/>
            <a:ext cx="10677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CHA DE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M</a:t>
            </a:r>
            <a:r>
              <a:rPr lang="es-PE" sz="1800" b="1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EO</a:t>
            </a:r>
            <a:r>
              <a:rPr lang="es-PE" sz="1800" b="1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</a:t>
            </a:r>
            <a:r>
              <a:rPr lang="es-PE" sz="1800" b="1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Á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</a:t>
            </a:r>
            <a:r>
              <a:rPr lang="es-PE" sz="1800" b="1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</a:t>
            </a:r>
            <a:r>
              <a:rPr lang="es-PE" sz="1800" b="1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</a:t>
            </a:r>
            <a:r>
              <a:rPr lang="es-PE" sz="1800" b="1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IÓ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 EN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PE" sz="1800" b="1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 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SOC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IA</a:t>
            </a:r>
            <a:r>
              <a:rPr lang="es-PE" sz="1800" b="1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s-PE" sz="1800" b="1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</a:t>
            </a:r>
            <a:r>
              <a:rPr lang="es-PE" sz="1800" b="1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C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SOS</a:t>
            </a:r>
            <a:r>
              <a:rPr lang="es-PE" sz="1800" b="1" spc="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GE</a:t>
            </a:r>
            <a:r>
              <a:rPr lang="es-PE" sz="1800" b="1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TIÓ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</a:t>
            </a:r>
            <a:r>
              <a:rPr lang="es-PE" sz="1800" b="1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ESC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</a:t>
            </a:r>
            <a:r>
              <a:rPr lang="es-PE" sz="1800" b="1" spc="2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PE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s-PE" sz="1800" b="1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0</a:t>
            </a:r>
            <a:r>
              <a:rPr lang="es-PE" sz="1800" b="1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s-PE" b="1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5 (Ver Ficha)</a:t>
            </a:r>
          </a:p>
          <a:p>
            <a:r>
              <a:rPr lang="es-PE" b="1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- Aplicado a todos los directores de Educación Básica (EBR, EBA y EBE)</a:t>
            </a:r>
          </a:p>
          <a:p>
            <a:endParaRPr lang="es-PE" dirty="0">
              <a:solidFill>
                <a:schemeClr val="bg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77F4C93-D0FC-8FCD-D067-C4285C05B0F9}"/>
              </a:ext>
            </a:extLst>
          </p:cNvPr>
          <p:cNvSpPr txBox="1"/>
          <p:nvPr/>
        </p:nvSpPr>
        <p:spPr>
          <a:xfrm>
            <a:off x="835742" y="3668252"/>
            <a:ext cx="99305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800" b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MONITOREO</a:t>
            </a:r>
            <a:r>
              <a:rPr lang="es-ES" sz="1800" b="1" spc="-1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1800" b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</a:t>
            </a:r>
            <a:r>
              <a:rPr lang="es-ES" sz="1800" b="1" spc="-15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1800" b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ACOMPAÑAMIENTO</a:t>
            </a:r>
            <a:r>
              <a:rPr lang="es-ES" sz="1800" b="1" spc="-15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1800" b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</a:t>
            </a:r>
            <a:r>
              <a:rPr lang="es-ES" sz="1800" b="1" spc="-2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1800" b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DESEMPEÑO DOCENTE</a:t>
            </a:r>
            <a:r>
              <a:rPr lang="es-ES" sz="1800" b="1" spc="2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1800" b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es-ES" sz="1800" b="1" spc="-2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1800" b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MADD</a:t>
            </a:r>
            <a:r>
              <a:rPr lang="es-ES" sz="1800" b="1" spc="-5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1800" b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5C</a:t>
            </a:r>
            <a:r>
              <a:rPr lang="es-ES" sz="1800" b="1" spc="1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1800" b="1" spc="-2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2025</a:t>
            </a:r>
          </a:p>
          <a:p>
            <a:r>
              <a:rPr lang="es-ES" b="1" spc="-2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 - Aplicado a los docentes de EBR, EBA y EBE (Ver Ficha)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199843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3E60C6D-4E85-4E14-BCDF-BF15C241F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3FD2FEB-FC37-0A60-483A-17BD73844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1294" y="486184"/>
            <a:ext cx="5397237" cy="1325563"/>
          </a:xfrm>
        </p:spPr>
        <p:txBody>
          <a:bodyPr>
            <a:normAutofit/>
          </a:bodyPr>
          <a:lstStyle/>
          <a:p>
            <a:endParaRPr lang="es-PE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157A149-C5C1-3527-893F-BD537204E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53" y="1464665"/>
            <a:ext cx="4555700" cy="1001317"/>
          </a:xfrm>
          <a:custGeom>
            <a:avLst/>
            <a:gdLst/>
            <a:ahLst/>
            <a:cxnLst/>
            <a:rect l="l" t="t" r="r" b="b"/>
            <a:pathLst>
              <a:path w="4555700" h="2733294">
                <a:moveTo>
                  <a:pt x="82217" y="0"/>
                </a:moveTo>
                <a:lnTo>
                  <a:pt x="4473483" y="0"/>
                </a:lnTo>
                <a:cubicBezTo>
                  <a:pt x="4518890" y="0"/>
                  <a:pt x="4555700" y="36810"/>
                  <a:pt x="4555700" y="82217"/>
                </a:cubicBezTo>
                <a:lnTo>
                  <a:pt x="4555700" y="2651077"/>
                </a:lnTo>
                <a:cubicBezTo>
                  <a:pt x="4555700" y="2696484"/>
                  <a:pt x="4518890" y="2733294"/>
                  <a:pt x="4473483" y="2733294"/>
                </a:cubicBezTo>
                <a:lnTo>
                  <a:pt x="82217" y="2733294"/>
                </a:lnTo>
                <a:cubicBezTo>
                  <a:pt x="36810" y="2733294"/>
                  <a:pt x="0" y="2696484"/>
                  <a:pt x="0" y="2651077"/>
                </a:cubicBezTo>
                <a:lnTo>
                  <a:pt x="0" y="82217"/>
                </a:lnTo>
                <a:cubicBezTo>
                  <a:pt x="0" y="36810"/>
                  <a:pt x="36810" y="0"/>
                  <a:pt x="82217" y="0"/>
                </a:cubicBezTo>
                <a:close/>
              </a:path>
            </a:pathLst>
          </a:cu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D42D292-4C48-479B-9E59-E29CD9871C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9ABC85A-6865-41C6-CF42-B71E26DAF7F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4931"/>
          <a:stretch/>
        </p:blipFill>
        <p:spPr>
          <a:xfrm>
            <a:off x="698353" y="3802695"/>
            <a:ext cx="4555700" cy="2179961"/>
          </a:xfrm>
          <a:custGeom>
            <a:avLst/>
            <a:gdLst/>
            <a:ahLst/>
            <a:cxnLst/>
            <a:rect l="l" t="t" r="r" b="b"/>
            <a:pathLst>
              <a:path w="4438338" h="2323972">
                <a:moveTo>
                  <a:pt x="69905" y="0"/>
                </a:moveTo>
                <a:lnTo>
                  <a:pt x="4368433" y="0"/>
                </a:lnTo>
                <a:cubicBezTo>
                  <a:pt x="4407040" y="0"/>
                  <a:pt x="4438338" y="31298"/>
                  <a:pt x="4438338" y="69905"/>
                </a:cubicBezTo>
                <a:lnTo>
                  <a:pt x="4438338" y="2254067"/>
                </a:lnTo>
                <a:cubicBezTo>
                  <a:pt x="4438338" y="2292674"/>
                  <a:pt x="4407040" y="2323972"/>
                  <a:pt x="4368433" y="2323972"/>
                </a:cubicBezTo>
                <a:lnTo>
                  <a:pt x="69905" y="2323972"/>
                </a:lnTo>
                <a:cubicBezTo>
                  <a:pt x="31298" y="2323972"/>
                  <a:pt x="0" y="2292674"/>
                  <a:pt x="0" y="2254067"/>
                </a:cubicBezTo>
                <a:lnTo>
                  <a:pt x="0" y="69905"/>
                </a:lnTo>
                <a:cubicBezTo>
                  <a:pt x="0" y="31298"/>
                  <a:pt x="31298" y="0"/>
                  <a:pt x="69905" y="0"/>
                </a:cubicBezTo>
                <a:close/>
              </a:path>
            </a:pathLst>
          </a:cu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9ED3F8-B55F-11F2-D4EE-029D1E312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1294" y="1946684"/>
            <a:ext cx="5397237" cy="4351338"/>
          </a:xfrm>
        </p:spPr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533DF362-939D-4EEE-8DC4-6B54607E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95198">
            <a:off x="1539683" y="162676"/>
            <a:ext cx="4083433" cy="4083433"/>
          </a:xfrm>
          <a:prstGeom prst="arc">
            <a:avLst>
              <a:gd name="adj1" fmla="val 17445962"/>
              <a:gd name="adj2" fmla="val 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5181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</TotalTime>
  <Words>87</Words>
  <Application>Microsoft Office PowerPoint</Application>
  <PresentationFormat>Panorámica</PresentationFormat>
  <Paragraphs>8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Poppins</vt:lpstr>
      <vt:lpstr>Wingdings</vt:lpstr>
      <vt:lpstr>Tema de Office 2013 - 2022</vt:lpstr>
      <vt:lpstr>MONITOREO Y ACOMPAÑAMIENTO PEDAGÓGICO 2025</vt:lpstr>
      <vt:lpstr>CRONOGRAMA </vt:lpstr>
      <vt:lpstr>INSTRUMENTOS DE MONITOREO Y ACOMPAÑAMIENTO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PORTADA</dc:title>
  <dc:creator>Roberto Flores Consiglieri</dc:creator>
  <cp:lastModifiedBy>USUARIO</cp:lastModifiedBy>
  <cp:revision>61</cp:revision>
  <dcterms:created xsi:type="dcterms:W3CDTF">2023-03-07T15:24:27Z</dcterms:created>
  <dcterms:modified xsi:type="dcterms:W3CDTF">2025-04-15T16:14:13Z</dcterms:modified>
</cp:coreProperties>
</file>