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3" r:id="rId4"/>
    <p:sldId id="257" r:id="rId5"/>
    <p:sldId id="260" r:id="rId6"/>
    <p:sldId id="263" r:id="rId7"/>
    <p:sldId id="267" r:id="rId8"/>
    <p:sldId id="265" r:id="rId9"/>
    <p:sldId id="271" r:id="rId10"/>
    <p:sldId id="266" r:id="rId11"/>
    <p:sldId id="270" r:id="rId12"/>
    <p:sldId id="259" r:id="rId13"/>
    <p:sldId id="268" r:id="rId14"/>
    <p:sldId id="261" r:id="rId15"/>
    <p:sldId id="262" r:id="rId16"/>
    <p:sldId id="264" r:id="rId17"/>
    <p:sldId id="272" r:id="rId18"/>
    <p:sldId id="25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94817B-666B-4D2D-8306-5566CC79D095}" type="doc">
      <dgm:prSet loTypeId="urn:microsoft.com/office/officeart/2008/layout/PictureStrips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6577EC93-B83F-4B3D-A8DA-2BA6DCEF7804}">
      <dgm:prSet phldrT="[Texto]" custT="1"/>
      <dgm:spPr>
        <a:solidFill>
          <a:schemeClr val="accent1">
            <a:lumMod val="40000"/>
            <a:lumOff val="60000"/>
            <a:alpha val="40000"/>
          </a:schemeClr>
        </a:solidFill>
      </dgm:spPr>
      <dgm:t>
        <a:bodyPr/>
        <a:lstStyle/>
        <a:p>
          <a:r>
            <a:rPr lang="es-PE" sz="2000" dirty="0"/>
            <a:t>Registro por cada nivel educativo de la IE</a:t>
          </a:r>
        </a:p>
      </dgm:t>
    </dgm:pt>
    <dgm:pt modelId="{84480CBA-D187-4CA6-B05E-8A6E2928D9FF}" type="parTrans" cxnId="{F014969D-AE4D-41F1-B809-50105A824A4A}">
      <dgm:prSet/>
      <dgm:spPr/>
      <dgm:t>
        <a:bodyPr/>
        <a:lstStyle/>
        <a:p>
          <a:endParaRPr lang="es-PE"/>
        </a:p>
      </dgm:t>
    </dgm:pt>
    <dgm:pt modelId="{5A4A71BA-C124-4200-9424-DF8DE065E447}" type="sibTrans" cxnId="{F014969D-AE4D-41F1-B809-50105A824A4A}">
      <dgm:prSet/>
      <dgm:spPr/>
      <dgm:t>
        <a:bodyPr/>
        <a:lstStyle/>
        <a:p>
          <a:endParaRPr lang="es-PE"/>
        </a:p>
      </dgm:t>
    </dgm:pt>
    <dgm:pt modelId="{B513D5FB-16E9-4C70-8C05-CBDAAF93A051}">
      <dgm:prSet phldrT="[Texto]"/>
      <dgm:spPr>
        <a:solidFill>
          <a:srgbClr val="FFC000">
            <a:alpha val="40000"/>
          </a:srgbClr>
        </a:solidFill>
      </dgm:spPr>
      <dgm:t>
        <a:bodyPr/>
        <a:lstStyle/>
        <a:p>
          <a:r>
            <a:rPr lang="es-PE" dirty="0"/>
            <a:t>Plazo de reporte 7 días</a:t>
          </a:r>
        </a:p>
      </dgm:t>
    </dgm:pt>
    <dgm:pt modelId="{CE030CE7-957A-4E8E-BB59-26A3DC2482CB}" type="parTrans" cxnId="{9770F5A7-2FEF-437B-8356-8FB09605F49A}">
      <dgm:prSet/>
      <dgm:spPr/>
      <dgm:t>
        <a:bodyPr/>
        <a:lstStyle/>
        <a:p>
          <a:endParaRPr lang="es-PE"/>
        </a:p>
      </dgm:t>
    </dgm:pt>
    <dgm:pt modelId="{8ECCA439-CDC8-402C-AC2D-4AA62F0FE6C6}" type="sibTrans" cxnId="{9770F5A7-2FEF-437B-8356-8FB09605F49A}">
      <dgm:prSet/>
      <dgm:spPr/>
      <dgm:t>
        <a:bodyPr/>
        <a:lstStyle/>
        <a:p>
          <a:endParaRPr lang="es-PE"/>
        </a:p>
      </dgm:t>
    </dgm:pt>
    <dgm:pt modelId="{E70F8CBB-A472-4546-BBB2-C2D4650D8E3C}">
      <dgm:prSet phldrT="[Texto]"/>
      <dgm:spPr>
        <a:solidFill>
          <a:srgbClr val="00B0F0">
            <a:alpha val="40000"/>
          </a:srgbClr>
        </a:solidFill>
      </dgm:spPr>
      <dgm:t>
        <a:bodyPr/>
        <a:lstStyle/>
        <a:p>
          <a:r>
            <a:rPr lang="es-PE" dirty="0"/>
            <a:t>Descargar la ficha – evidencia IE</a:t>
          </a:r>
        </a:p>
      </dgm:t>
    </dgm:pt>
    <dgm:pt modelId="{2C571D4B-0F86-4A2D-A47D-AAA764BF4923}" type="parTrans" cxnId="{6FC619F1-00BF-4467-BAFC-EF0AEB42E5C0}">
      <dgm:prSet/>
      <dgm:spPr/>
      <dgm:t>
        <a:bodyPr/>
        <a:lstStyle/>
        <a:p>
          <a:endParaRPr lang="es-PE"/>
        </a:p>
      </dgm:t>
    </dgm:pt>
    <dgm:pt modelId="{87BA3D2B-71DF-456B-9E43-F2E35514F0C9}" type="sibTrans" cxnId="{6FC619F1-00BF-4467-BAFC-EF0AEB42E5C0}">
      <dgm:prSet/>
      <dgm:spPr/>
      <dgm:t>
        <a:bodyPr/>
        <a:lstStyle/>
        <a:p>
          <a:endParaRPr lang="es-PE"/>
        </a:p>
      </dgm:t>
    </dgm:pt>
    <dgm:pt modelId="{1FDCEA93-1E95-40F8-89F6-979D98727A22}" type="pres">
      <dgm:prSet presAssocID="{1494817B-666B-4D2D-8306-5566CC79D095}" presName="Name0" presStyleCnt="0">
        <dgm:presLayoutVars>
          <dgm:dir/>
          <dgm:resizeHandles val="exact"/>
        </dgm:presLayoutVars>
      </dgm:prSet>
      <dgm:spPr/>
    </dgm:pt>
    <dgm:pt modelId="{A1E6FBDF-A3F4-4FCD-9E9F-FE26545F5D42}" type="pres">
      <dgm:prSet presAssocID="{6577EC93-B83F-4B3D-A8DA-2BA6DCEF7804}" presName="composite" presStyleCnt="0"/>
      <dgm:spPr/>
    </dgm:pt>
    <dgm:pt modelId="{7A43F5A2-5465-41AB-82C1-34A9F2DECF3D}" type="pres">
      <dgm:prSet presAssocID="{6577EC93-B83F-4B3D-A8DA-2BA6DCEF7804}" presName="rect1" presStyleLbl="trAlignAcc1" presStyleIdx="0" presStyleCnt="3" custLinFactNeighborX="5822" custLinFactNeighborY="-504">
        <dgm:presLayoutVars>
          <dgm:bulletEnabled val="1"/>
        </dgm:presLayoutVars>
      </dgm:prSet>
      <dgm:spPr/>
    </dgm:pt>
    <dgm:pt modelId="{07A7C5AC-6DBE-4760-8E10-7ABC08D52B63}" type="pres">
      <dgm:prSet presAssocID="{6577EC93-B83F-4B3D-A8DA-2BA6DCEF7804}" presName="rect2" presStyleLbl="fgImgPlace1" presStyleIdx="0" presStyleCnt="3"/>
      <dgm:spPr/>
    </dgm:pt>
    <dgm:pt modelId="{05E4365D-37D9-4A6E-B123-963881E58111}" type="pres">
      <dgm:prSet presAssocID="{5A4A71BA-C124-4200-9424-DF8DE065E447}" presName="sibTrans" presStyleCnt="0"/>
      <dgm:spPr/>
    </dgm:pt>
    <dgm:pt modelId="{A77760A7-A00D-4027-9D71-23B5AD9DC016}" type="pres">
      <dgm:prSet presAssocID="{B513D5FB-16E9-4C70-8C05-CBDAAF93A051}" presName="composite" presStyleCnt="0"/>
      <dgm:spPr/>
    </dgm:pt>
    <dgm:pt modelId="{FA93FDCE-7330-4678-A878-1419D3BB68C4}" type="pres">
      <dgm:prSet presAssocID="{B513D5FB-16E9-4C70-8C05-CBDAAF93A051}" presName="rect1" presStyleLbl="trAlignAcc1" presStyleIdx="1" presStyleCnt="3">
        <dgm:presLayoutVars>
          <dgm:bulletEnabled val="1"/>
        </dgm:presLayoutVars>
      </dgm:prSet>
      <dgm:spPr/>
    </dgm:pt>
    <dgm:pt modelId="{6E7435FE-35D5-4CFC-8445-C3E645C42DA1}" type="pres">
      <dgm:prSet presAssocID="{B513D5FB-16E9-4C70-8C05-CBDAAF93A051}" presName="rect2" presStyleLbl="fgImgPlace1" presStyleIdx="1" presStyleCnt="3"/>
      <dgm:spPr/>
    </dgm:pt>
    <dgm:pt modelId="{E512C040-0D16-4229-91E1-764068490647}" type="pres">
      <dgm:prSet presAssocID="{8ECCA439-CDC8-402C-AC2D-4AA62F0FE6C6}" presName="sibTrans" presStyleCnt="0"/>
      <dgm:spPr/>
    </dgm:pt>
    <dgm:pt modelId="{55F6F095-82B4-4026-912C-83E44236DE18}" type="pres">
      <dgm:prSet presAssocID="{E70F8CBB-A472-4546-BBB2-C2D4650D8E3C}" presName="composite" presStyleCnt="0"/>
      <dgm:spPr/>
    </dgm:pt>
    <dgm:pt modelId="{88E96B78-92E9-47EA-BBAB-0973DCB44DD2}" type="pres">
      <dgm:prSet presAssocID="{E70F8CBB-A472-4546-BBB2-C2D4650D8E3C}" presName="rect1" presStyleLbl="trAlignAcc1" presStyleIdx="2" presStyleCnt="3">
        <dgm:presLayoutVars>
          <dgm:bulletEnabled val="1"/>
        </dgm:presLayoutVars>
      </dgm:prSet>
      <dgm:spPr/>
    </dgm:pt>
    <dgm:pt modelId="{E295CEC4-9627-43B2-9310-97E36303CEAD}" type="pres">
      <dgm:prSet presAssocID="{E70F8CBB-A472-4546-BBB2-C2D4650D8E3C}" presName="rect2" presStyleLbl="fgImgPlace1" presStyleIdx="2" presStyleCnt="3"/>
      <dgm:spPr/>
    </dgm:pt>
  </dgm:ptLst>
  <dgm:cxnLst>
    <dgm:cxn modelId="{A3727A42-171F-439E-813E-5C01E498F33A}" type="presOf" srcId="{B513D5FB-16E9-4C70-8C05-CBDAAF93A051}" destId="{FA93FDCE-7330-4678-A878-1419D3BB68C4}" srcOrd="0" destOrd="0" presId="urn:microsoft.com/office/officeart/2008/layout/PictureStrips"/>
    <dgm:cxn modelId="{3C2C0E4E-1852-4DC7-B250-653AE8A4262A}" type="presOf" srcId="{1494817B-666B-4D2D-8306-5566CC79D095}" destId="{1FDCEA93-1E95-40F8-89F6-979D98727A22}" srcOrd="0" destOrd="0" presId="urn:microsoft.com/office/officeart/2008/layout/PictureStrips"/>
    <dgm:cxn modelId="{283F8852-F9B0-4F33-8DFB-CB30C70E259A}" type="presOf" srcId="{E70F8CBB-A472-4546-BBB2-C2D4650D8E3C}" destId="{88E96B78-92E9-47EA-BBAB-0973DCB44DD2}" srcOrd="0" destOrd="0" presId="urn:microsoft.com/office/officeart/2008/layout/PictureStrips"/>
    <dgm:cxn modelId="{B76FAD8D-1D8D-4DF9-82C8-80A68709A437}" type="presOf" srcId="{6577EC93-B83F-4B3D-A8DA-2BA6DCEF7804}" destId="{7A43F5A2-5465-41AB-82C1-34A9F2DECF3D}" srcOrd="0" destOrd="0" presId="urn:microsoft.com/office/officeart/2008/layout/PictureStrips"/>
    <dgm:cxn modelId="{F014969D-AE4D-41F1-B809-50105A824A4A}" srcId="{1494817B-666B-4D2D-8306-5566CC79D095}" destId="{6577EC93-B83F-4B3D-A8DA-2BA6DCEF7804}" srcOrd="0" destOrd="0" parTransId="{84480CBA-D187-4CA6-B05E-8A6E2928D9FF}" sibTransId="{5A4A71BA-C124-4200-9424-DF8DE065E447}"/>
    <dgm:cxn modelId="{9770F5A7-2FEF-437B-8356-8FB09605F49A}" srcId="{1494817B-666B-4D2D-8306-5566CC79D095}" destId="{B513D5FB-16E9-4C70-8C05-CBDAAF93A051}" srcOrd="1" destOrd="0" parTransId="{CE030CE7-957A-4E8E-BB59-26A3DC2482CB}" sibTransId="{8ECCA439-CDC8-402C-AC2D-4AA62F0FE6C6}"/>
    <dgm:cxn modelId="{6FC619F1-00BF-4467-BAFC-EF0AEB42E5C0}" srcId="{1494817B-666B-4D2D-8306-5566CC79D095}" destId="{E70F8CBB-A472-4546-BBB2-C2D4650D8E3C}" srcOrd="2" destOrd="0" parTransId="{2C571D4B-0F86-4A2D-A47D-AAA764BF4923}" sibTransId="{87BA3D2B-71DF-456B-9E43-F2E35514F0C9}"/>
    <dgm:cxn modelId="{313196E5-0324-42A0-B16C-678A135A0510}" type="presParOf" srcId="{1FDCEA93-1E95-40F8-89F6-979D98727A22}" destId="{A1E6FBDF-A3F4-4FCD-9E9F-FE26545F5D42}" srcOrd="0" destOrd="0" presId="urn:microsoft.com/office/officeart/2008/layout/PictureStrips"/>
    <dgm:cxn modelId="{D370F00E-B9F9-4DA9-9D85-6F946C4A360C}" type="presParOf" srcId="{A1E6FBDF-A3F4-4FCD-9E9F-FE26545F5D42}" destId="{7A43F5A2-5465-41AB-82C1-34A9F2DECF3D}" srcOrd="0" destOrd="0" presId="urn:microsoft.com/office/officeart/2008/layout/PictureStrips"/>
    <dgm:cxn modelId="{02EDF6BA-17F5-4011-8930-926BD399C2C6}" type="presParOf" srcId="{A1E6FBDF-A3F4-4FCD-9E9F-FE26545F5D42}" destId="{07A7C5AC-6DBE-4760-8E10-7ABC08D52B63}" srcOrd="1" destOrd="0" presId="urn:microsoft.com/office/officeart/2008/layout/PictureStrips"/>
    <dgm:cxn modelId="{081FF2AB-F6DC-4474-9001-B8457E57B63F}" type="presParOf" srcId="{1FDCEA93-1E95-40F8-89F6-979D98727A22}" destId="{05E4365D-37D9-4A6E-B123-963881E58111}" srcOrd="1" destOrd="0" presId="urn:microsoft.com/office/officeart/2008/layout/PictureStrips"/>
    <dgm:cxn modelId="{7EFD3AFF-ED5A-422E-A012-7EDBA94134FB}" type="presParOf" srcId="{1FDCEA93-1E95-40F8-89F6-979D98727A22}" destId="{A77760A7-A00D-4027-9D71-23B5AD9DC016}" srcOrd="2" destOrd="0" presId="urn:microsoft.com/office/officeart/2008/layout/PictureStrips"/>
    <dgm:cxn modelId="{C7DFF6F5-E565-4930-B779-04215DE5FCDF}" type="presParOf" srcId="{A77760A7-A00D-4027-9D71-23B5AD9DC016}" destId="{FA93FDCE-7330-4678-A878-1419D3BB68C4}" srcOrd="0" destOrd="0" presId="urn:microsoft.com/office/officeart/2008/layout/PictureStrips"/>
    <dgm:cxn modelId="{C2B90F5D-210F-45BF-8133-74EA0127B68F}" type="presParOf" srcId="{A77760A7-A00D-4027-9D71-23B5AD9DC016}" destId="{6E7435FE-35D5-4CFC-8445-C3E645C42DA1}" srcOrd="1" destOrd="0" presId="urn:microsoft.com/office/officeart/2008/layout/PictureStrips"/>
    <dgm:cxn modelId="{91A7A31C-E47D-4B34-9521-1FEFC92CB6AF}" type="presParOf" srcId="{1FDCEA93-1E95-40F8-89F6-979D98727A22}" destId="{E512C040-0D16-4229-91E1-764068490647}" srcOrd="3" destOrd="0" presId="urn:microsoft.com/office/officeart/2008/layout/PictureStrips"/>
    <dgm:cxn modelId="{BF72A304-5131-493A-9458-9BADF618A700}" type="presParOf" srcId="{1FDCEA93-1E95-40F8-89F6-979D98727A22}" destId="{55F6F095-82B4-4026-912C-83E44236DE18}" srcOrd="4" destOrd="0" presId="urn:microsoft.com/office/officeart/2008/layout/PictureStrips"/>
    <dgm:cxn modelId="{29D67D30-4E73-42E1-8225-10D52EFF3B78}" type="presParOf" srcId="{55F6F095-82B4-4026-912C-83E44236DE18}" destId="{88E96B78-92E9-47EA-BBAB-0973DCB44DD2}" srcOrd="0" destOrd="0" presId="urn:microsoft.com/office/officeart/2008/layout/PictureStrips"/>
    <dgm:cxn modelId="{ECAA1935-B2A5-474F-B6B5-F12FB3FB7FD5}" type="presParOf" srcId="{55F6F095-82B4-4026-912C-83E44236DE18}" destId="{E295CEC4-9627-43B2-9310-97E36303CEA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43F5A2-5465-41AB-82C1-34A9F2DECF3D}">
      <dsp:nvSpPr>
        <dsp:cNvPr id="0" name=""/>
        <dsp:cNvSpPr/>
      </dsp:nvSpPr>
      <dsp:spPr>
        <a:xfrm>
          <a:off x="140907" y="167935"/>
          <a:ext cx="3381780" cy="1056806"/>
        </a:xfrm>
        <a:prstGeom prst="rect">
          <a:avLst/>
        </a:prstGeom>
        <a:solidFill>
          <a:schemeClr val="accent1">
            <a:lumMod val="40000"/>
            <a:lumOff val="60000"/>
            <a:alpha val="4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81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000" kern="1200" dirty="0"/>
            <a:t>Registro por cada nivel educativo de la IE</a:t>
          </a:r>
        </a:p>
      </dsp:txBody>
      <dsp:txXfrm>
        <a:off x="140907" y="167935"/>
        <a:ext cx="3381780" cy="1056806"/>
      </dsp:txXfrm>
    </dsp:sp>
    <dsp:sp modelId="{07A7C5AC-6DBE-4760-8E10-7ABC08D52B63}">
      <dsp:nvSpPr>
        <dsp:cNvPr id="0" name=""/>
        <dsp:cNvSpPr/>
      </dsp:nvSpPr>
      <dsp:spPr>
        <a:xfrm>
          <a:off x="0" y="20611"/>
          <a:ext cx="739764" cy="110964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A93FDCE-7330-4678-A878-1419D3BB68C4}">
      <dsp:nvSpPr>
        <dsp:cNvPr id="0" name=""/>
        <dsp:cNvSpPr/>
      </dsp:nvSpPr>
      <dsp:spPr>
        <a:xfrm>
          <a:off x="140907" y="1841416"/>
          <a:ext cx="3381780" cy="1056806"/>
        </a:xfrm>
        <a:prstGeom prst="rect">
          <a:avLst/>
        </a:prstGeom>
        <a:solidFill>
          <a:srgbClr val="FFC000">
            <a:alpha val="40000"/>
          </a:srgb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8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kern="1200" dirty="0"/>
            <a:t>Plazo de reporte 7 días</a:t>
          </a:r>
        </a:p>
      </dsp:txBody>
      <dsp:txXfrm>
        <a:off x="140907" y="1841416"/>
        <a:ext cx="3381780" cy="1056806"/>
      </dsp:txXfrm>
    </dsp:sp>
    <dsp:sp modelId="{6E7435FE-35D5-4CFC-8445-C3E645C42DA1}">
      <dsp:nvSpPr>
        <dsp:cNvPr id="0" name=""/>
        <dsp:cNvSpPr/>
      </dsp:nvSpPr>
      <dsp:spPr>
        <a:xfrm>
          <a:off x="0" y="1688766"/>
          <a:ext cx="739764" cy="110964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8E96B78-92E9-47EA-BBAB-0973DCB44DD2}">
      <dsp:nvSpPr>
        <dsp:cNvPr id="0" name=""/>
        <dsp:cNvSpPr/>
      </dsp:nvSpPr>
      <dsp:spPr>
        <a:xfrm>
          <a:off x="140907" y="3509571"/>
          <a:ext cx="3381780" cy="1056806"/>
        </a:xfrm>
        <a:prstGeom prst="rect">
          <a:avLst/>
        </a:prstGeom>
        <a:solidFill>
          <a:srgbClr val="00B0F0">
            <a:alpha val="40000"/>
          </a:srgb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8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200" kern="1200" dirty="0"/>
            <a:t>Descargar la ficha – evidencia IE</a:t>
          </a:r>
        </a:p>
      </dsp:txBody>
      <dsp:txXfrm>
        <a:off x="140907" y="3509571"/>
        <a:ext cx="3381780" cy="1056806"/>
      </dsp:txXfrm>
    </dsp:sp>
    <dsp:sp modelId="{E295CEC4-9627-43B2-9310-97E36303CEAD}">
      <dsp:nvSpPr>
        <dsp:cNvPr id="0" name=""/>
        <dsp:cNvSpPr/>
      </dsp:nvSpPr>
      <dsp:spPr>
        <a:xfrm>
          <a:off x="0" y="3356922"/>
          <a:ext cx="739764" cy="110964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928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169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583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0169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01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88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743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40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06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40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17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68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047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2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CF87D-9D65-4247-831F-2DE9ED33E0EA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9741EF-BCDA-4073-B071-8528C8C602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1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422"/>
            <a:ext cx="12212014" cy="6869258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1610436" y="265791"/>
            <a:ext cx="8079475" cy="654504"/>
            <a:chOff x="0" y="0"/>
            <a:chExt cx="6172200" cy="375920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48300" cy="375920"/>
            </a:xfrm>
            <a:prstGeom prst="rect">
              <a:avLst/>
            </a:prstGeom>
            <a:noFill/>
          </p:spPr>
        </p:pic>
        <p:pic>
          <p:nvPicPr>
            <p:cNvPr id="8" name="Imagen 7" descr="PREVAED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0" y="0"/>
              <a:ext cx="742950" cy="3759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C4508154-A1E1-DE79-D80A-673A3C8886B7}"/>
              </a:ext>
            </a:extLst>
          </p:cNvPr>
          <p:cNvSpPr txBox="1"/>
          <p:nvPr/>
        </p:nvSpPr>
        <p:spPr>
          <a:xfrm>
            <a:off x="1259175" y="1546007"/>
            <a:ext cx="10099622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4800" b="1" dirty="0">
                <a:solidFill>
                  <a:schemeClr val="bg1"/>
                </a:solidFill>
              </a:rPr>
              <a:t>Nos preparamos para el buen inicio del año escolar con escuelas seguras y resilientes</a:t>
            </a:r>
          </a:p>
          <a:p>
            <a:pPr algn="ctr"/>
            <a:endParaRPr lang="es-PE" sz="4400" b="1" dirty="0">
              <a:solidFill>
                <a:schemeClr val="bg1"/>
              </a:solidFill>
            </a:endParaRPr>
          </a:p>
          <a:p>
            <a:pPr algn="ctr"/>
            <a:r>
              <a:rPr lang="es-PE" sz="2400" b="1" dirty="0">
                <a:solidFill>
                  <a:schemeClr val="bg1"/>
                </a:solidFill>
              </a:rPr>
              <a:t>Oficina de Defensa nacional y Gestión del Riesgo de Desastres </a:t>
            </a:r>
          </a:p>
          <a:p>
            <a:pPr algn="ctr"/>
            <a:endParaRPr lang="es-PE" sz="3200" b="1" dirty="0">
              <a:solidFill>
                <a:schemeClr val="bg1"/>
              </a:solidFill>
            </a:endParaRPr>
          </a:p>
          <a:p>
            <a:pPr algn="ctr"/>
            <a:r>
              <a:rPr lang="es-PE" sz="4000" b="1" dirty="0">
                <a:solidFill>
                  <a:schemeClr val="bg1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778518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8820" y="252820"/>
            <a:ext cx="9129010" cy="544276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>
                <a:solidFill>
                  <a:srgbClr val="0070C0"/>
                </a:solidFill>
              </a:rPr>
              <a:t>Ficha de Índice de Seguridad en Institución Educativa - ITSE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5656" y="1582694"/>
            <a:ext cx="5860688" cy="489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97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6845" y="653680"/>
            <a:ext cx="5321991" cy="58972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440" y="557924"/>
            <a:ext cx="4603560" cy="5993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91997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2336" y="950494"/>
            <a:ext cx="9689432" cy="4957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6545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2944" y="1180532"/>
            <a:ext cx="4583056" cy="5340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141" y="1050878"/>
            <a:ext cx="4945751" cy="5470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16C3D35-168B-7C7E-6C1B-C00DFF4FD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6558" y="336489"/>
            <a:ext cx="8911687" cy="714389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</a:t>
            </a:r>
            <a:r>
              <a:rPr lang="en-US" sz="2700" b="1" dirty="0">
                <a:solidFill>
                  <a:srgbClr val="0070C0"/>
                </a:solidFill>
              </a:rPr>
              <a:t>.D. aprueban el Plan de GRD</a:t>
            </a:r>
          </a:p>
        </p:txBody>
      </p:sp>
    </p:spTree>
    <p:extLst>
      <p:ext uri="{BB962C8B-B14F-4D97-AF65-F5344CB8AC3E}">
        <p14:creationId xmlns:p14="http://schemas.microsoft.com/office/powerpoint/2010/main" val="3868474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2337" y="815811"/>
            <a:ext cx="9721516" cy="526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13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7137" y="850231"/>
            <a:ext cx="9240251" cy="502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45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3986" y="1530246"/>
            <a:ext cx="8923844" cy="496226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FB38C69-3E49-1CBC-5B1B-471AAD5E8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889" y="249356"/>
            <a:ext cx="9810723" cy="1280890"/>
          </a:xfrm>
        </p:spPr>
        <p:txBody>
          <a:bodyPr>
            <a:noAutofit/>
          </a:bodyPr>
          <a:lstStyle/>
          <a:p>
            <a:pPr algn="ctr"/>
            <a:r>
              <a:rPr lang="es-ES" sz="2400" b="1" dirty="0">
                <a:solidFill>
                  <a:srgbClr val="0070C0"/>
                </a:solidFill>
              </a:rPr>
              <a:t>Resolución de Secretaría de Gestión</a:t>
            </a:r>
            <a:br>
              <a:rPr lang="es-ES" sz="2400" b="1" dirty="0">
                <a:solidFill>
                  <a:srgbClr val="0070C0"/>
                </a:solidFill>
              </a:rPr>
            </a:br>
            <a:r>
              <a:rPr lang="es-ES" sz="2400" b="1" dirty="0">
                <a:solidFill>
                  <a:srgbClr val="0070C0"/>
                </a:solidFill>
              </a:rPr>
              <a:t>del Riesgo de Desastres</a:t>
            </a:r>
            <a:br>
              <a:rPr lang="es-ES" sz="2400" b="1" dirty="0">
                <a:solidFill>
                  <a:srgbClr val="0070C0"/>
                </a:solidFill>
              </a:rPr>
            </a:br>
            <a:r>
              <a:rPr lang="es-ES" sz="2400" b="1" dirty="0" err="1">
                <a:solidFill>
                  <a:srgbClr val="0070C0"/>
                </a:solidFill>
              </a:rPr>
              <a:t>N°</a:t>
            </a:r>
            <a:r>
              <a:rPr lang="es-ES" sz="2400" b="1" dirty="0">
                <a:solidFill>
                  <a:srgbClr val="0070C0"/>
                </a:solidFill>
              </a:rPr>
              <a:t> 001-2025-PCM/SGRD</a:t>
            </a:r>
            <a:endParaRPr 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292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C7DAB9-9AEB-1A63-662D-A8E3C01AA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997" y="373209"/>
            <a:ext cx="10013429" cy="1280890"/>
          </a:xfrm>
        </p:spPr>
        <p:txBody>
          <a:bodyPr>
            <a:normAutofit/>
          </a:bodyPr>
          <a:lstStyle/>
          <a:p>
            <a:pPr algn="ctr"/>
            <a:r>
              <a:rPr lang="es-PE" sz="3200" b="1" dirty="0">
                <a:solidFill>
                  <a:srgbClr val="0070C0"/>
                </a:solidFill>
              </a:rPr>
              <a:t>Reporte de los simulacros en la plataforma </a:t>
            </a:r>
            <a:br>
              <a:rPr lang="es-PE" sz="3200" b="1" dirty="0">
                <a:solidFill>
                  <a:srgbClr val="0070C0"/>
                </a:solidFill>
              </a:rPr>
            </a:br>
            <a:r>
              <a:rPr lang="es-PE" sz="3200" b="1" dirty="0">
                <a:solidFill>
                  <a:srgbClr val="0070C0"/>
                </a:solidFill>
              </a:rPr>
              <a:t>COES MINEDU 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42833C1-91CA-00D5-40C2-184BB930CF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339" t="8993" r="5536" b="8483"/>
          <a:stretch/>
        </p:blipFill>
        <p:spPr>
          <a:xfrm>
            <a:off x="2352831" y="1828443"/>
            <a:ext cx="5666907" cy="3117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F8E5CA1-6704-0613-D440-92BFEC436D7B}"/>
              </a:ext>
            </a:extLst>
          </p:cNvPr>
          <p:cNvSpPr txBox="1"/>
          <p:nvPr/>
        </p:nvSpPr>
        <p:spPr>
          <a:xfrm>
            <a:off x="2158584" y="5513059"/>
            <a:ext cx="68792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3200" b="1" dirty="0">
                <a:solidFill>
                  <a:srgbClr val="7030A0"/>
                </a:solidFill>
              </a:rPr>
              <a:t>https://www.coeseducacion.pe/</a:t>
            </a:r>
          </a:p>
        </p:txBody>
      </p:sp>
      <p:pic>
        <p:nvPicPr>
          <p:cNvPr id="1026" name="Picture 2" descr="COES Educación - Centro de Operaciones de Emergencia Sectorial">
            <a:extLst>
              <a:ext uri="{FF2B5EF4-FFF2-40B4-BE49-F238E27FC236}">
                <a16:creationId xmlns:a16="http://schemas.microsoft.com/office/drawing/2014/main" id="{7A561A4F-43D2-013B-BAC6-BA32983EC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1" y="1758102"/>
            <a:ext cx="1670898" cy="167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3E23570A-529E-2F01-54C3-F7799CD88D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2227765"/>
              </p:ext>
            </p:extLst>
          </p:nvPr>
        </p:nvGraphicFramePr>
        <p:xfrm>
          <a:off x="8148911" y="1124262"/>
          <a:ext cx="3522688" cy="4586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12844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75E757C-3F73-DD5B-D0F5-B77288202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422"/>
            <a:ext cx="12212014" cy="686925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827" y="2325050"/>
            <a:ext cx="6880729" cy="2576734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231A388-C3FD-03F0-4B54-47939C59AB5F}"/>
              </a:ext>
            </a:extLst>
          </p:cNvPr>
          <p:cNvGrpSpPr/>
          <p:nvPr/>
        </p:nvGrpSpPr>
        <p:grpSpPr>
          <a:xfrm>
            <a:off x="1610436" y="265791"/>
            <a:ext cx="8079475" cy="654504"/>
            <a:chOff x="0" y="0"/>
            <a:chExt cx="6172200" cy="375920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7588F1A0-AC81-7A6C-261D-205665081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48300" cy="375920"/>
            </a:xfrm>
            <a:prstGeom prst="rect">
              <a:avLst/>
            </a:prstGeom>
            <a:noFill/>
          </p:spPr>
        </p:pic>
        <p:pic>
          <p:nvPicPr>
            <p:cNvPr id="10" name="Imagen 9" descr="PREVAED">
              <a:extLst>
                <a:ext uri="{FF2B5EF4-FFF2-40B4-BE49-F238E27FC236}">
                  <a16:creationId xmlns:a16="http://schemas.microsoft.com/office/drawing/2014/main" id="{CF6FE276-5E94-ED44-1E12-8E5EE52C5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0" y="0"/>
              <a:ext cx="742950" cy="37592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61836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8879" y="310211"/>
            <a:ext cx="9675812" cy="1040917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solidFill>
                  <a:srgbClr val="0070C0"/>
                </a:solidFill>
              </a:rPr>
              <a:t>Programa de Reducción de Vulnerabilidad y Atención de Emergencias por Desastres - </a:t>
            </a:r>
            <a:r>
              <a:rPr lang="es-PE" sz="2800" b="1" dirty="0">
                <a:solidFill>
                  <a:srgbClr val="0070C0"/>
                </a:solidFill>
              </a:rPr>
              <a:t>PREVAED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08629" y="1624084"/>
            <a:ext cx="9976062" cy="4641036"/>
          </a:xfrm>
        </p:spPr>
        <p:txBody>
          <a:bodyPr>
            <a:noAutofit/>
          </a:bodyPr>
          <a:lstStyle/>
          <a:p>
            <a:pPr algn="just"/>
            <a:r>
              <a:rPr lang="es-MX" sz="2400" b="1" dirty="0">
                <a:solidFill>
                  <a:srgbClr val="7030A0"/>
                </a:solidFill>
              </a:rPr>
              <a:t>ESTRATEGIA: </a:t>
            </a:r>
            <a:r>
              <a:rPr lang="es-MX" sz="2400" dirty="0"/>
              <a:t>FORTALECIMIENTO DE CAPACIDADES EN GESTIÓN DEL RIESGO DE DESASTRES (Conformación de brigadas, elaboración del PGR)</a:t>
            </a:r>
          </a:p>
          <a:p>
            <a:pPr algn="just"/>
            <a:r>
              <a:rPr lang="es-MX" sz="2400" b="1" dirty="0">
                <a:solidFill>
                  <a:srgbClr val="7030A0"/>
                </a:solidFill>
              </a:rPr>
              <a:t>ESTRATEGIA: </a:t>
            </a:r>
            <a:r>
              <a:rPr lang="es-MX" sz="2400" dirty="0"/>
              <a:t>COMUNICACIÓN PARA EL DESARROLLO DE LA GESTIÓN DEL RIESGO DE DESASTRES ( difusión a través de diversos medios de comunicación, afiches, </a:t>
            </a:r>
            <a:r>
              <a:rPr lang="es-MX" sz="2400" dirty="0" err="1"/>
              <a:t>etc</a:t>
            </a:r>
            <a:r>
              <a:rPr lang="es-MX" sz="2400" dirty="0"/>
              <a:t>) </a:t>
            </a:r>
          </a:p>
          <a:p>
            <a:pPr algn="just"/>
            <a:r>
              <a:rPr lang="es-MX" sz="2400" b="1" dirty="0">
                <a:solidFill>
                  <a:srgbClr val="7030A0"/>
                </a:solidFill>
              </a:rPr>
              <a:t>ESTRATEGIA: </a:t>
            </a:r>
            <a:r>
              <a:rPr lang="es-MX" sz="2400" dirty="0">
                <a:solidFill>
                  <a:srgbClr val="7030A0"/>
                </a:solidFill>
              </a:rPr>
              <a:t> </a:t>
            </a:r>
            <a:r>
              <a:rPr lang="es-MX" sz="2400" dirty="0"/>
              <a:t>IMPLEMENTACIÓN DE DISPOSITIVOS DE SEGURIDAD</a:t>
            </a:r>
          </a:p>
          <a:p>
            <a:pPr algn="just"/>
            <a:r>
              <a:rPr lang="es-MX" sz="2400" b="1" dirty="0">
                <a:solidFill>
                  <a:srgbClr val="7030A0"/>
                </a:solidFill>
              </a:rPr>
              <a:t>ESTRATEGIA: </a:t>
            </a:r>
            <a:r>
              <a:rPr lang="es-MX" sz="2400" dirty="0"/>
              <a:t>LA GESTIÓN DE LAS EMERGENCIAS Y DESASTRES EN EL SECTOR( ficha EDANSE, SIMPAD) , Simulacros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1217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42449" y="624110"/>
            <a:ext cx="9662164" cy="686075"/>
          </a:xfrm>
        </p:spPr>
        <p:txBody>
          <a:bodyPr/>
          <a:lstStyle/>
          <a:p>
            <a:pPr algn="ctr"/>
            <a:r>
              <a:rPr lang="es-MX" b="1" dirty="0">
                <a:solidFill>
                  <a:srgbClr val="0070C0"/>
                </a:solidFill>
              </a:rPr>
              <a:t>R.M. N° 556-2024- MINEDU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3076" y="1468272"/>
            <a:ext cx="8338782" cy="4836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3214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0435" y="504966"/>
            <a:ext cx="10444341" cy="599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5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t="15630"/>
          <a:stretch/>
        </p:blipFill>
        <p:spPr>
          <a:xfrm>
            <a:off x="1289154" y="1034322"/>
            <a:ext cx="10560232" cy="5111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429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9733" y="1139253"/>
            <a:ext cx="10844740" cy="4931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3924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26557" y="276039"/>
            <a:ext cx="8911687" cy="83274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</a:t>
            </a:r>
            <a:r>
              <a:rPr lang="en-US" sz="2700" b="1" dirty="0">
                <a:solidFill>
                  <a:srgbClr val="0070C0"/>
                </a:solidFill>
              </a:rPr>
              <a:t>.D. conformación de las brigadas de educación Ambiental y GRD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4732" y="1526915"/>
            <a:ext cx="5321268" cy="4638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401" y="1526914"/>
            <a:ext cx="4686300" cy="4638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8029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63908" y="409798"/>
            <a:ext cx="9795735" cy="984287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/>
              <a:t>RSG N° 302-2019-MINEDU, Disposiciones para la implementación de la GRD en el sector educación </a:t>
            </a:r>
            <a:endParaRPr lang="en-US" sz="2800" b="1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3656" y="1690688"/>
            <a:ext cx="3588264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837D52B-A26D-CD25-9BA2-EE542CC7E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21" y="1690688"/>
            <a:ext cx="6592564" cy="4204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383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352A62-64D2-741E-8021-82D162213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3291" y="309693"/>
            <a:ext cx="9821460" cy="844926"/>
          </a:xfrm>
        </p:spPr>
        <p:txBody>
          <a:bodyPr>
            <a:normAutofit fontScale="90000"/>
          </a:bodyPr>
          <a:lstStyle/>
          <a:p>
            <a:pPr algn="ctr"/>
            <a:r>
              <a:rPr lang="es-PE" sz="3100" b="1" dirty="0">
                <a:solidFill>
                  <a:srgbClr val="0070C0"/>
                </a:solidFill>
              </a:rPr>
              <a:t>Informe ocular del estado de la infraestructura de la </a:t>
            </a:r>
            <a:r>
              <a:rPr lang="es-PE" sz="2800" b="1" dirty="0">
                <a:solidFill>
                  <a:srgbClr val="0070C0"/>
                </a:solidFill>
              </a:rPr>
              <a:t>IE - PGR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DFD4534-5025-B21F-BD27-D309D1324A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5" t="3499" r="8676"/>
          <a:stretch/>
        </p:blipFill>
        <p:spPr>
          <a:xfrm>
            <a:off x="4631647" y="1546692"/>
            <a:ext cx="2928706" cy="4452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A5C1F6E-D10C-C6A9-E18F-EE4D649973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6" r="5991"/>
          <a:stretch/>
        </p:blipFill>
        <p:spPr>
          <a:xfrm>
            <a:off x="1128573" y="1546693"/>
            <a:ext cx="2928706" cy="4621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71D410E-1604-76BA-2460-F90BD2E92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4" t="1888" r="8213"/>
          <a:stretch/>
        </p:blipFill>
        <p:spPr>
          <a:xfrm>
            <a:off x="8310171" y="1546692"/>
            <a:ext cx="2984580" cy="4164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1810933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253</TotalTime>
  <Words>233</Words>
  <Application>Microsoft Office PowerPoint</Application>
  <PresentationFormat>Panorámica</PresentationFormat>
  <Paragraphs>22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Espiral</vt:lpstr>
      <vt:lpstr>Presentación de PowerPoint</vt:lpstr>
      <vt:lpstr>Programa de Reducción de Vulnerabilidad y Atención de Emergencias por Desastres - PREVAED</vt:lpstr>
      <vt:lpstr>R.M. N° 556-2024- MINEDU</vt:lpstr>
      <vt:lpstr>Presentación de PowerPoint</vt:lpstr>
      <vt:lpstr>Presentación de PowerPoint</vt:lpstr>
      <vt:lpstr>Presentación de PowerPoint</vt:lpstr>
      <vt:lpstr>R.D. conformación de las brigadas de educación Ambiental y GRD</vt:lpstr>
      <vt:lpstr>RSG N° 302-2019-MINEDU, Disposiciones para la implementación de la GRD en el sector educación </vt:lpstr>
      <vt:lpstr>Informe ocular del estado de la infraestructura de la IE - PGR</vt:lpstr>
      <vt:lpstr>Ficha de Índice de Seguridad en Institución Educativa - ITSE</vt:lpstr>
      <vt:lpstr>Presentación de PowerPoint</vt:lpstr>
      <vt:lpstr>Presentación de PowerPoint</vt:lpstr>
      <vt:lpstr>R.D. aprueban el Plan de GRD</vt:lpstr>
      <vt:lpstr>Presentación de PowerPoint</vt:lpstr>
      <vt:lpstr>Presentación de PowerPoint</vt:lpstr>
      <vt:lpstr>Resolución de Secretaría de Gestión del Riesgo de Desastres N° 001-2025-PCM/SGRD</vt:lpstr>
      <vt:lpstr>Reporte de los simulacros en la plataforma  COES MINEDU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LP-12</dc:creator>
  <cp:lastModifiedBy>BETZI LUNA ASENCIOS</cp:lastModifiedBy>
  <cp:revision>37</cp:revision>
  <dcterms:created xsi:type="dcterms:W3CDTF">2025-02-21T14:50:11Z</dcterms:created>
  <dcterms:modified xsi:type="dcterms:W3CDTF">2025-02-25T01:01:37Z</dcterms:modified>
</cp:coreProperties>
</file>