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1848891"/>
            <a:ext cx="3038475" cy="3905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95375" y="2468016"/>
            <a:ext cx="10001250" cy="12266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4830"/>
              </a:lnSpc>
            </a:pPr>
            <a:r>
              <a:rPr sz="4200" b="0" i="0" u="none" dirty="0">
                <a:solidFill>
                  <a:srgbClr val="0F2A4A"/>
                </a:solidFill>
                <a:latin typeface="Poppins ExtraBold"/>
              </a:rPr>
              <a:t>VIII Concurso Nacional de </a:t>
            </a:r>
            <a:r>
              <a:rPr sz="4200" b="0" i="0" u="none" dirty="0" err="1">
                <a:solidFill>
                  <a:srgbClr val="0F2A4A"/>
                </a:solidFill>
                <a:latin typeface="Poppins ExtraBold"/>
              </a:rPr>
              <a:t>Proyectos</a:t>
            </a:r>
            <a:r>
              <a:rPr sz="4200" b="0" i="0" u="none" dirty="0">
                <a:solidFill>
                  <a:srgbClr val="0F2A4A"/>
                </a:solidFill>
                <a:latin typeface="Poppins ExtraBold"/>
              </a:rPr>
              <a:t> de </a:t>
            </a:r>
            <a:r>
              <a:rPr sz="4200" b="0" i="0" u="none" dirty="0" err="1">
                <a:solidFill>
                  <a:srgbClr val="0F2A4A"/>
                </a:solidFill>
                <a:latin typeface="Poppins ExtraBold"/>
              </a:rPr>
              <a:t>Innovación</a:t>
            </a:r>
            <a:r>
              <a:rPr sz="4200" b="0" i="0" u="none" dirty="0">
                <a:solidFill>
                  <a:srgbClr val="0F2A4A"/>
                </a:solidFill>
                <a:latin typeface="Poppins ExtraBold"/>
              </a:rPr>
              <a:t> </a:t>
            </a:r>
            <a:r>
              <a:rPr sz="4200" b="0" i="0" u="none" dirty="0" err="1">
                <a:solidFill>
                  <a:srgbClr val="0F2A4A"/>
                </a:solidFill>
                <a:latin typeface="Poppins ExtraBold"/>
              </a:rPr>
              <a:t>Educativa</a:t>
            </a:r>
            <a:endParaRPr sz="4200" b="0" i="0" u="none" dirty="0">
              <a:solidFill>
                <a:srgbClr val="0F2A4A"/>
              </a:solidFill>
              <a:latin typeface="Poppins Extra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7875" y="3999978"/>
            <a:ext cx="8096250" cy="6286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475"/>
              </a:lnSpc>
            </a:pPr>
            <a:r>
              <a:rPr lang="es-PE" sz="1650" b="0" i="0" u="none" noProof="0">
                <a:solidFill>
                  <a:srgbClr val="475569"/>
                </a:solidFill>
                <a:latin typeface="Lato"/>
              </a:rPr>
              <a:t>Promoviendo la excelencia, la equidad y la transformación pedagógica en las instituciones educativas públicas de Educación Básica.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550" y="4818608"/>
            <a:ext cx="133350" cy="1714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8200" y="4799558"/>
            <a:ext cx="3143250" cy="2095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50" b="1" i="0" u="none" dirty="0">
                <a:solidFill>
                  <a:srgbClr val="0F2A4A"/>
                </a:solidFill>
                <a:latin typeface="Lato"/>
              </a:rPr>
              <a:t>MINISTERIO DE EDUCACIÓN • FONDEP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A125F61-6AD6-36D0-5ABA-AB91FE088EB0}"/>
              </a:ext>
            </a:extLst>
          </p:cNvPr>
          <p:cNvSpPr txBox="1"/>
          <p:nvPr/>
        </p:nvSpPr>
        <p:spPr>
          <a:xfrm>
            <a:off x="3008670" y="3636421"/>
            <a:ext cx="61746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b="1" dirty="0"/>
              <a:t>Resolución de Gerencia Ejecutiva </a:t>
            </a:r>
            <a:r>
              <a:rPr lang="es-PE" b="1" dirty="0" err="1"/>
              <a:t>N°</a:t>
            </a:r>
            <a:r>
              <a:rPr lang="es-PE" b="1" dirty="0"/>
              <a:t> 008-2025-FONDEP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" y="476250"/>
            <a:ext cx="5600700" cy="5619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50" b="1" i="0" u="none">
                <a:solidFill>
                  <a:srgbClr val="0F2A4A"/>
                </a:solidFill>
                <a:latin typeface="Poppins"/>
              </a:rPr>
              <a:t>Finalidad y Objetivos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1500" y="1133475"/>
            <a:ext cx="5334000" cy="1905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0"/>
            <a:ext cx="59055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" y="2235993"/>
            <a:ext cx="5600700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1E3A8A"/>
                </a:solidFill>
                <a:latin typeface="Poppins SemiBold"/>
              </a:rPr>
              <a:t>Propósito Nacional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" y="2664618"/>
            <a:ext cx="5334000" cy="7286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0" i="0" u="none">
                <a:solidFill>
                  <a:srgbClr val="334155"/>
                </a:solidFill>
                <a:latin typeface="Lato"/>
              </a:rPr>
              <a:t>Financiar e impulsar proyectos innovadores ejecutados por docentes y directivos para eleva la calidad de aprendizaje y asegurar la equidad educativa en el Perú.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500" y="3545681"/>
            <a:ext cx="5600700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1E3A8A"/>
                </a:solidFill>
                <a:latin typeface="Poppins SemiBold"/>
              </a:rPr>
              <a:t>Objetivo General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3974306"/>
            <a:ext cx="5334000" cy="4857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0" i="0" u="none">
                <a:solidFill>
                  <a:srgbClr val="334155"/>
                </a:solidFill>
                <a:latin typeface="Lato"/>
              </a:rPr>
              <a:t>Instalar una cultura de innovación e investigación descentralizada que convierta a la escuela en referente territorial de cambio continuo.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500" y="4612481"/>
            <a:ext cx="5600700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1E3A8A"/>
                </a:solidFill>
                <a:latin typeface="Poppins SemiBold"/>
              </a:rPr>
              <a:t>Meta CNPIE 2026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500" y="5041106"/>
            <a:ext cx="5334000" cy="4857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0" i="0" u="none">
                <a:solidFill>
                  <a:srgbClr val="334155"/>
                </a:solidFill>
                <a:latin typeface="Lato"/>
              </a:rPr>
              <a:t>Seleccionar y cofinanciar </a:t>
            </a:r>
            <a:r>
              <a:rPr sz="1275" b="1" i="0" u="none">
                <a:solidFill>
                  <a:srgbClr val="334155"/>
                </a:solidFill>
                <a:latin typeface="Lato"/>
              </a:rPr>
              <a:t>625 proyectos ganadores</a:t>
            </a:r>
            <a:r>
              <a:rPr sz="1275" b="0" i="0" u="none">
                <a:solidFill>
                  <a:srgbClr val="334155"/>
                </a:solidFill>
                <a:latin typeface="Lato"/>
              </a:rPr>
              <a:t> a nivel nacional con asistencia técnica pedagógica y gestión financiera integral.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524125"/>
            <a:ext cx="3530649" cy="277177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749" y="2524125"/>
            <a:ext cx="3530649" cy="277177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9999" y="2524125"/>
            <a:ext cx="3530649" cy="277177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625" y="2819400"/>
            <a:ext cx="533400" cy="533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9625" y="3543300"/>
            <a:ext cx="2820352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F2A4A"/>
                </a:solidFill>
                <a:latin typeface="Poppins SemiBold"/>
              </a:rPr>
              <a:t>Instituciones Educativas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9625" y="3971925"/>
            <a:ext cx="3054399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Dirigido a IIEE públicas de Educación Básica Regular (EBR), Educación Básica Alternativa (EBA) y Educación Básica Especial (EBE) en todo el territorio nacional.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8874" y="2819400"/>
            <a:ext cx="533400" cy="53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68874" y="3543300"/>
            <a:ext cx="2480310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F2A4A"/>
                </a:solidFill>
                <a:latin typeface="Poppins SemiBold"/>
              </a:rPr>
              <a:t>Equipos Pedagógicos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8874" y="3971925"/>
            <a:ext cx="3054399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Participan directores, subdirectores y docentes (nombrados y contratados) organizados en comunidades de aprendizaje de manera colegiada.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8124" y="2819400"/>
            <a:ext cx="533400" cy="533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28124" y="3543300"/>
            <a:ext cx="2840355" cy="3143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0" i="0" u="none">
                <a:solidFill>
                  <a:srgbClr val="0F2A4A"/>
                </a:solidFill>
                <a:latin typeface="Poppins SemiBold"/>
              </a:rPr>
              <a:t>Gestión Descentralizada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28124" y="3971925"/>
            <a:ext cx="3054399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Articulación directa con UGEL, DRE y MINEDU para promover la sostenibilidad, el liderazgo local y la réplica territorial de soluciones.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212" y="2962275"/>
            <a:ext cx="276225" cy="24765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8412" y="2962275"/>
            <a:ext cx="314325" cy="24765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6711" y="2962275"/>
            <a:ext cx="276225" cy="2476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71500" y="476250"/>
            <a:ext cx="11601450" cy="5619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50" b="1" i="0" u="none">
                <a:solidFill>
                  <a:srgbClr val="0F2A4A"/>
                </a:solidFill>
                <a:latin typeface="Poppins"/>
              </a:rPr>
              <a:t>Alcance y Participantes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71500" y="1133475"/>
            <a:ext cx="11049000" cy="1905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519362"/>
            <a:ext cx="5429250" cy="12954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2519362"/>
            <a:ext cx="5429250" cy="12954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4005262"/>
            <a:ext cx="5429250" cy="129540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0" y="4005262"/>
            <a:ext cx="5429250" cy="1295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7725" y="2757487"/>
            <a:ext cx="5160645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1E3A8A"/>
                </a:solidFill>
                <a:latin typeface="Poppins SemiBold"/>
              </a:rPr>
              <a:t>1. Proyectos Consolidados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725" y="3119437"/>
            <a:ext cx="49149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Experiencias con más de 2 años de implementación exitosa. Se orientan a la sistematización, madurez pedagógica y socialización comunitaria.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67475" y="2757487"/>
            <a:ext cx="5160645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1E3A8A"/>
                </a:solidFill>
                <a:latin typeface="Poppins SemiBold"/>
              </a:rPr>
              <a:t>2. En Proceso de Implementación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67475" y="3119437"/>
            <a:ext cx="49149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Iniciativas activas que requieren fortalecimiento metodológico y subvención para consolidar sus resultados de aprendizaje.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7725" y="4243387"/>
            <a:ext cx="5160645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1E3A8A"/>
                </a:solidFill>
                <a:latin typeface="Poppins SemiBold"/>
              </a:rPr>
              <a:t>3. Proyectos Promisorios ¡NUEVO!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7725" y="4605337"/>
            <a:ext cx="49149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Propuestas emergentes que emprenden una ruta colegiada de mejora continua con acompañamiento técnico especializado del FONDEP.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67475" y="4243387"/>
            <a:ext cx="5160645" cy="2857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1E3A8A"/>
                </a:solidFill>
                <a:latin typeface="Poppins SemiBold"/>
              </a:rPr>
              <a:t>4. Investigación-Acción Participativa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67475" y="4605337"/>
            <a:ext cx="49149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475569"/>
                </a:solidFill>
                <a:latin typeface="Lato"/>
              </a:rPr>
              <a:t>Proyectos enfocados en la indagación crítica de la propia práctica docente para generar soluciones innovadoras fundamentadas.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" y="476250"/>
            <a:ext cx="11601450" cy="5619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50" b="1" i="0" u="none">
                <a:solidFill>
                  <a:srgbClr val="0F2A4A"/>
                </a:solidFill>
                <a:latin typeface="Poppins"/>
              </a:rPr>
              <a:t>Categorías de Postulación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71500" y="1133475"/>
            <a:ext cx="11049000" cy="1905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5" y="2101899"/>
            <a:ext cx="5381625" cy="3616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550" y="2101899"/>
            <a:ext cx="4981575" cy="7286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1" i="0" u="none">
                <a:solidFill>
                  <a:srgbClr val="0F2A4A"/>
                </a:solidFill>
                <a:latin typeface="Lato"/>
              </a:rPr>
              <a:t>Subvención Económica Diversificada:</a:t>
            </a:r>
            <a:r>
              <a:rPr sz="1275" b="0" i="0" u="none">
                <a:solidFill>
                  <a:srgbClr val="334155"/>
                </a:solidFill>
                <a:latin typeface="Lato"/>
              </a:rPr>
              <a:t> Financiamiento directo asignado a cada IE según su categoría para la adquisición de bienes y servicios.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550" y="3021062"/>
            <a:ext cx="4981575" cy="4857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1" i="0" u="none">
                <a:solidFill>
                  <a:srgbClr val="0F2A4A"/>
                </a:solidFill>
                <a:latin typeface="Lato"/>
              </a:rPr>
              <a:t>Asistencia Técnica Integral:</a:t>
            </a:r>
            <a:r>
              <a:rPr sz="1275" b="0" i="0" u="none">
                <a:solidFill>
                  <a:srgbClr val="334155"/>
                </a:solidFill>
                <a:latin typeface="Lato"/>
              </a:rPr>
              <a:t> Acompañamiento pedagógico y financiero especializado continuo durante todo el periodo 2026.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550" y="3697337"/>
            <a:ext cx="4981575" cy="4857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1" i="0" u="none">
                <a:solidFill>
                  <a:srgbClr val="0F2A4A"/>
                </a:solidFill>
                <a:latin typeface="Lato"/>
              </a:rPr>
              <a:t>Reconocimiento Oficial:</a:t>
            </a:r>
            <a:r>
              <a:rPr sz="1275" b="0" i="0" u="none">
                <a:solidFill>
                  <a:srgbClr val="334155"/>
                </a:solidFill>
                <a:latin typeface="Lato"/>
              </a:rPr>
              <a:t> Emisión de Resolución Ministerial (R.M.) y diplomas de reconocimiento a los integrantes del equipo.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550" y="4373612"/>
            <a:ext cx="4981575" cy="4857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912"/>
              </a:lnSpc>
            </a:pPr>
            <a:r>
              <a:rPr sz="1275" b="1" i="0" u="none">
                <a:solidFill>
                  <a:srgbClr val="0F2A4A"/>
                </a:solidFill>
                <a:latin typeface="Lato"/>
              </a:rPr>
              <a:t>Visibilidad en el Mapa de Innovación:</a:t>
            </a:r>
            <a:r>
              <a:rPr sz="1275" b="0" i="0" u="none">
                <a:solidFill>
                  <a:srgbClr val="334155"/>
                </a:solidFill>
                <a:latin typeface="Lato"/>
              </a:rPr>
              <a:t> Registro y publicación de las iniciativas consolidadas en el catálogo nacional del FONDEP.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2101899"/>
            <a:ext cx="5381625" cy="361622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116187"/>
            <a:ext cx="238125" cy="219075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3035349"/>
            <a:ext cx="266700" cy="21907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3711624"/>
            <a:ext cx="161925" cy="219075"/>
          </a:xfrm>
          <a:prstGeom prst="rect">
            <a:avLst/>
          </a:prstGeom>
        </p:spPr>
      </p:pic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00" y="4387899"/>
            <a:ext cx="209550" cy="2190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1500" y="476250"/>
            <a:ext cx="11601450" cy="5619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50" b="1" i="0" u="none">
                <a:solidFill>
                  <a:srgbClr val="0F2A4A"/>
                </a:solidFill>
                <a:latin typeface="Poppins"/>
              </a:rPr>
              <a:t>Beneficios e Incentivos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1500" y="1133475"/>
            <a:ext cx="11049000" cy="1905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314575"/>
            <a:ext cx="5381625" cy="319087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2314575"/>
            <a:ext cx="5381625" cy="319087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625" y="2990850"/>
            <a:ext cx="1333500" cy="304800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625" y="3629025"/>
            <a:ext cx="1333500" cy="304800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9625" y="4267200"/>
            <a:ext cx="1333500" cy="304800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625" y="4905375"/>
            <a:ext cx="13335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9625" y="2552700"/>
            <a:ext cx="5150643" cy="285750"/>
          </a:xfrm>
          <a:prstGeom prst="rect">
            <a:avLst/>
          </a:prstGeom>
          <a:noFill/>
        </p:spPr>
        <p:txBody>
          <a:bodyPr wrap="square" lIns="247650" tIns="0" rIns="0" bIns="0" anchor="t">
            <a:spAutoFit/>
          </a:bodyPr>
          <a:lstStyle/>
          <a:p>
            <a:pPr algn="l"/>
            <a:r>
              <a:rPr sz="1500" b="0" i="0" u="none">
                <a:solidFill>
                  <a:srgbClr val="0F2A4A"/>
                </a:solidFill>
                <a:latin typeface="Poppins SemiBold"/>
              </a:rPr>
              <a:t>Fases del Concurso 2026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05575" y="2886075"/>
            <a:ext cx="5090636" cy="333375"/>
          </a:xfrm>
          <a:prstGeom prst="rect">
            <a:avLst/>
          </a:prstGeom>
          <a:noFill/>
        </p:spPr>
        <p:txBody>
          <a:bodyPr wrap="square" lIns="228600" tIns="0" rIns="0" bIns="0" anchor="t">
            <a:spAutoFit/>
          </a:bodyPr>
          <a:lstStyle/>
          <a:p>
            <a:pPr algn="l"/>
            <a:r>
              <a:rPr sz="1800" b="0" i="0" u="none">
                <a:solidFill>
                  <a:srgbClr val="FEF08A"/>
                </a:solidFill>
                <a:latin typeface="Poppins SemiBold"/>
              </a:rPr>
              <a:t>Plataforma y Consultas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9625" y="2600325"/>
            <a:ext cx="171450" cy="190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95525" y="2990850"/>
            <a:ext cx="2857500" cy="361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i="0" u="none">
                <a:solidFill>
                  <a:srgbClr val="0F2A4A"/>
                </a:solidFill>
                <a:latin typeface="Lato"/>
              </a:rPr>
              <a:t>Inscripción y Asistencia Técnica</a:t>
            </a:r>
            <a:r>
              <a:rPr sz="1200" b="0" i="0" u="none">
                <a:solidFill>
                  <a:srgbClr val="000000"/>
                </a:solidFill>
                <a:latin typeface="Lato"/>
              </a:rPr>
              <a:t> </a:t>
            </a:r>
            <a:r>
              <a:rPr sz="1200" b="0" i="0" u="none">
                <a:solidFill>
                  <a:srgbClr val="64748B"/>
                </a:solidFill>
                <a:latin typeface="Lato"/>
              </a:rPr>
              <a:t>Registro de fichas y anexos en la plataforma RED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95525" y="3629025"/>
            <a:ext cx="2847975" cy="361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i="0" u="none">
                <a:solidFill>
                  <a:srgbClr val="0F2A4A"/>
                </a:solidFill>
                <a:latin typeface="Lato"/>
              </a:rPr>
              <a:t>Evaluación Regional y Nacional</a:t>
            </a:r>
            <a:r>
              <a:rPr sz="1200" b="0" i="0" u="none">
                <a:solidFill>
                  <a:srgbClr val="000000"/>
                </a:solidFill>
                <a:latin typeface="Lato"/>
              </a:rPr>
              <a:t> </a:t>
            </a:r>
            <a:r>
              <a:rPr sz="1200" b="0" i="0" u="none">
                <a:solidFill>
                  <a:srgbClr val="64748B"/>
                </a:solidFill>
                <a:latin typeface="Lato"/>
              </a:rPr>
              <a:t>Calificación rigurosa mediante rúbricas oficiales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95525" y="4267200"/>
            <a:ext cx="2409825" cy="361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i="0" u="none">
                <a:solidFill>
                  <a:srgbClr val="0F2A4A"/>
                </a:solidFill>
                <a:latin typeface="Lato"/>
              </a:rPr>
              <a:t>Publicación de Ganadores</a:t>
            </a:r>
            <a:r>
              <a:rPr sz="1200" b="0" i="0" u="none">
                <a:solidFill>
                  <a:srgbClr val="000000"/>
                </a:solidFill>
                <a:latin typeface="Lato"/>
              </a:rPr>
              <a:t> </a:t>
            </a:r>
            <a:r>
              <a:rPr sz="1200" b="0" i="0" u="none">
                <a:solidFill>
                  <a:srgbClr val="64748B"/>
                </a:solidFill>
                <a:latin typeface="Lato"/>
              </a:rPr>
              <a:t>Anuncio oficial de las 625 IIEE ganadoras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95525" y="4905375"/>
            <a:ext cx="2514600" cy="3619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i="0" u="none">
                <a:solidFill>
                  <a:srgbClr val="0F2A4A"/>
                </a:solidFill>
                <a:latin typeface="Lato"/>
              </a:rPr>
              <a:t>Acompañamiento y Monitoreo</a:t>
            </a:r>
            <a:r>
              <a:rPr sz="1200" b="0" i="0" u="none">
                <a:solidFill>
                  <a:srgbClr val="000000"/>
                </a:solidFill>
                <a:latin typeface="Lato"/>
              </a:rPr>
              <a:t> </a:t>
            </a:r>
            <a:r>
              <a:rPr sz="1200" b="0" i="0" u="none">
                <a:solidFill>
                  <a:srgbClr val="64748B"/>
                </a:solidFill>
                <a:latin typeface="Lato"/>
              </a:rPr>
              <a:t>Ejecución del proyecto y asistencia técnica</a:t>
            </a:r>
          </a:p>
        </p:txBody>
      </p:sp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05575" y="2933700"/>
            <a:ext cx="228600" cy="22860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5575" y="3409950"/>
            <a:ext cx="266700" cy="2095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924675" y="3414712"/>
            <a:ext cx="2419350" cy="200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75" b="0" i="0" u="none">
                <a:solidFill>
                  <a:srgbClr val="FFFFFF"/>
                </a:solidFill>
                <a:latin typeface="Lato"/>
              </a:rPr>
              <a:t>Registro: </a:t>
            </a:r>
            <a:r>
              <a:rPr sz="1275" b="1" i="0" u="none">
                <a:solidFill>
                  <a:srgbClr val="FFFFFF"/>
                </a:solidFill>
                <a:latin typeface="Lato"/>
              </a:rPr>
              <a:t>www.fondep.gob.pe/red</a:t>
            </a:r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5575" y="3790950"/>
            <a:ext cx="266700" cy="20955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924675" y="3795712"/>
            <a:ext cx="2619375" cy="200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75" b="0" i="0" u="none">
                <a:solidFill>
                  <a:srgbClr val="FFFFFF"/>
                </a:solidFill>
                <a:latin typeface="Lato"/>
              </a:rPr>
              <a:t>Central: (01) 615 5800 Anexo: 66841</a:t>
            </a:r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05575" y="4171950"/>
            <a:ext cx="266700" cy="2095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924675" y="4176712"/>
            <a:ext cx="2428875" cy="200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75" b="0" i="0" u="none">
                <a:solidFill>
                  <a:srgbClr val="FFFFFF"/>
                </a:solidFill>
                <a:latin typeface="Lato"/>
              </a:rPr>
              <a:t>Correo: secretaria@fondep.gob.pe</a:t>
            </a:r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05575" y="4552950"/>
            <a:ext cx="266700" cy="2095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924675" y="4557712"/>
            <a:ext cx="2305050" cy="200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75" b="0" i="0" u="none">
                <a:solidFill>
                  <a:srgbClr val="FFFFFF"/>
                </a:solidFill>
                <a:latin typeface="Lato"/>
              </a:rPr>
              <a:t>Redes Sociales: @PERUFONDEP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1500" y="476250"/>
            <a:ext cx="11601450" cy="5619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50" b="1" i="0" u="none">
                <a:solidFill>
                  <a:srgbClr val="0F2A4A"/>
                </a:solidFill>
                <a:latin typeface="Poppins"/>
              </a:rPr>
              <a:t>Cronograma y Contacto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71500" y="1133475"/>
            <a:ext cx="11049000" cy="1905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38262" y="3143250"/>
            <a:ext cx="9515475" cy="7715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1338262" y="3905250"/>
            <a:ext cx="9515475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1338262" y="3905250"/>
            <a:ext cx="9515475" cy="9525"/>
          </a:xfrm>
          <a:prstGeom prst="rect">
            <a:avLst/>
          </a:prstGeom>
          <a:solidFill>
            <a:srgbClr val="7575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262" y="3286125"/>
            <a:ext cx="857250" cy="476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3637" y="3293268"/>
            <a:ext cx="8420100" cy="1857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975" b="0" i="0" u="none">
                <a:solidFill>
                  <a:srgbClr val="334155"/>
                </a:solidFill>
                <a:latin typeface="Lato"/>
              </a:rPr>
              <a:t>https://www.proparco.fr/sites/proparco/files/styles/header_content/public/images/articles/2023-06-01-10-00-00/un-modele21.jpg.webp?itok=5-lQPDTR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3637" y="3526631"/>
            <a:ext cx="84201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334155"/>
                </a:solidFill>
                <a:latin typeface="Lato"/>
              </a:rPr>
              <a:t>Source: </a:t>
            </a:r>
            <a:r>
              <a:rPr sz="1200" b="0" i="0" u="none">
                <a:solidFill>
                  <a:srgbClr val="4F46E5"/>
                </a:solidFill>
                <a:latin typeface="Lato"/>
              </a:rPr>
              <a:t>www.proparco.fr</a:t>
            </a:r>
          </a:p>
        </p:txBody>
      </p:sp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262" y="4057650"/>
            <a:ext cx="857250" cy="476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33637" y="4064793"/>
            <a:ext cx="8420100" cy="1857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975" b="0" i="0" u="none">
                <a:solidFill>
                  <a:srgbClr val="334155"/>
                </a:solidFill>
                <a:latin typeface="Lato"/>
              </a:rPr>
              <a:t>https://news.microsoft.com/source/latam/wp-content/uploads/2025/05/marcela-vasquez-students-150.jpg.jpg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33637" y="4298156"/>
            <a:ext cx="84201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sz="1200" b="0" i="0" u="none">
                <a:solidFill>
                  <a:srgbClr val="334155"/>
                </a:solidFill>
                <a:latin typeface="Lato"/>
              </a:rPr>
              <a:t>Source: </a:t>
            </a:r>
            <a:r>
              <a:rPr sz="1200" b="0" i="0" u="none">
                <a:solidFill>
                  <a:srgbClr val="4F46E5"/>
                </a:solidFill>
                <a:latin typeface="Lato"/>
              </a:rPr>
              <a:t>news.microsoft.com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" y="476250"/>
            <a:ext cx="11601450" cy="5619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50" b="1" i="0" u="none">
                <a:solidFill>
                  <a:srgbClr val="0F2A4A"/>
                </a:solidFill>
                <a:latin typeface="Poppins"/>
              </a:rPr>
              <a:t>Image Sources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1500" y="1133475"/>
            <a:ext cx="11049000" cy="19050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534</Words>
  <Application>Microsoft Office PowerPoint</Application>
  <PresentationFormat>Panorámica</PresentationFormat>
  <Paragraphs>48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Calibri</vt:lpstr>
      <vt:lpstr>Lato</vt:lpstr>
      <vt:lpstr>Poppins</vt:lpstr>
      <vt:lpstr>Poppins ExtraBold</vt:lpstr>
      <vt:lpstr>Poppins SemiBold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USUARIO</dc:creator>
  <cp:keywords/>
  <dc:description>generated using python-pptx</dc:description>
  <cp:lastModifiedBy>USUARIO</cp:lastModifiedBy>
  <cp:revision>2</cp:revision>
  <dcterms:created xsi:type="dcterms:W3CDTF">2013-01-27T09:14:16Z</dcterms:created>
  <dcterms:modified xsi:type="dcterms:W3CDTF">2026-07-22T22:25:28Z</dcterms:modified>
  <cp:category/>
</cp:coreProperties>
</file>