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78" r:id="rId4"/>
    <p:sldId id="258" r:id="rId5"/>
    <p:sldId id="259" r:id="rId6"/>
    <p:sldId id="274" r:id="rId7"/>
    <p:sldId id="275" r:id="rId8"/>
    <p:sldId id="276" r:id="rId9"/>
    <p:sldId id="281" r:id="rId10"/>
    <p:sldId id="279" r:id="rId11"/>
    <p:sldId id="282" r:id="rId12"/>
    <p:sldId id="280" r:id="rId13"/>
    <p:sldId id="283" r:id="rId1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655" userDrawn="1">
          <p15:clr>
            <a:srgbClr val="747775"/>
          </p15:clr>
        </p15:guide>
        <p15:guide id="2" pos="2880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0" d="100"/>
          <a:sy n="90" d="100"/>
        </p:scale>
        <p:origin x="816" y="84"/>
      </p:cViewPr>
      <p:guideLst>
        <p:guide orient="horz" pos="165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7d519dd8e7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7d519dd8e7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673169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7d519dd8e7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7d519dd8e7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737236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7d519dd8e7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7d519dd8e7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101211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7d519dd8e7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7d519dd8e7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503593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37d519dd8e7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37d519dd8e7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37d519dd8e7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37d519dd8e7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656051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37d519dd8e7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37d519dd8e7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7d519dd8e7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7d519dd8e7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7d519dd8e7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7d519dd8e7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792043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7d519dd8e7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7d519dd8e7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500004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7d519dd8e7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7d519dd8e7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156559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7d519dd8e7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7d519dd8e7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76173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6.png"/><Relationship Id="rId7" Type="http://schemas.openxmlformats.org/officeDocument/2006/relationships/image" Target="../media/image2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6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562458" y="1615413"/>
            <a:ext cx="8103600" cy="124160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s-ES" sz="3600" dirty="0" smtClean="0">
                <a:solidFill>
                  <a:schemeClr val="lt1"/>
                </a:solidFill>
              </a:rPr>
              <a:t/>
            </a:r>
            <a:br>
              <a:rPr lang="es-ES" sz="3600" dirty="0" smtClean="0">
                <a:solidFill>
                  <a:schemeClr val="lt1"/>
                </a:solidFill>
              </a:rPr>
            </a:br>
            <a:r>
              <a:rPr lang="es-ES" sz="3600" dirty="0">
                <a:solidFill>
                  <a:schemeClr val="lt1"/>
                </a:solidFill>
              </a:rPr>
              <a:t/>
            </a:r>
            <a:br>
              <a:rPr lang="es-ES" sz="3600" dirty="0">
                <a:solidFill>
                  <a:schemeClr val="lt1"/>
                </a:solidFill>
              </a:rPr>
            </a:br>
            <a:r>
              <a:rPr lang="es-ES" sz="3600" dirty="0" smtClean="0">
                <a:solidFill>
                  <a:schemeClr val="lt1"/>
                </a:solidFill>
              </a:rPr>
              <a:t>GESTIÓN DEL RIESGO DE DESASTRES EN LAS INSTITUCIONES EDUCATIVAS</a:t>
            </a:r>
            <a:endParaRPr lang="es-ES" sz="3600" dirty="0">
              <a:solidFill>
                <a:schemeClr val="lt1"/>
              </a:solidFill>
            </a:endParaRPr>
          </a:p>
        </p:txBody>
      </p:sp>
      <p:pic>
        <p:nvPicPr>
          <p:cNvPr id="4" name="Imagen 3" descr="UGEL HUARAZ - UNIDAD DE GESTIÓN EDUCATIVA LOCAL HUARAZ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871" y="170424"/>
            <a:ext cx="1533465" cy="31603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" name="Grupo 5"/>
          <p:cNvGrpSpPr/>
          <p:nvPr/>
        </p:nvGrpSpPr>
        <p:grpSpPr>
          <a:xfrm>
            <a:off x="893164" y="199165"/>
            <a:ext cx="4401824" cy="289933"/>
            <a:chOff x="0" y="28574"/>
            <a:chExt cx="4362299" cy="371476"/>
          </a:xfrm>
        </p:grpSpPr>
        <p:pic>
          <p:nvPicPr>
            <p:cNvPr id="7" name="Imagen 6" descr="220px-Gran_Sello_de_la_República_del_Perú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38100"/>
              <a:ext cx="375920" cy="344169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</p:pic>
        <p:pic>
          <p:nvPicPr>
            <p:cNvPr id="8" name="Imagen 7" descr="Imagen1 - copia (2)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809750" y="38100"/>
              <a:ext cx="377190" cy="344169"/>
            </a:xfrm>
            <a:prstGeom prst="rect">
              <a:avLst/>
            </a:prstGeom>
            <a:noFill/>
            <a:ln w="25400">
              <a:solidFill>
                <a:srgbClr val="FFFFFF"/>
              </a:solidFill>
              <a:miter lim="800000"/>
              <a:headEnd/>
              <a:tailEnd/>
            </a:ln>
            <a:effectLst/>
          </p:spPr>
        </p:pic>
        <p:sp>
          <p:nvSpPr>
            <p:cNvPr id="9" name="Rectángulo 8"/>
            <p:cNvSpPr/>
            <p:nvPr/>
          </p:nvSpPr>
          <p:spPr>
            <a:xfrm>
              <a:off x="428626" y="28575"/>
              <a:ext cx="571500" cy="368093"/>
            </a:xfrm>
            <a:prstGeom prst="rect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000" kern="100">
                  <a:solidFill>
                    <a:srgbClr val="FFFFFF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PERU</a:t>
              </a: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1028700" y="28574"/>
              <a:ext cx="752475" cy="371476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Ministerio de Educación</a:t>
              </a: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2209800" y="28575"/>
              <a:ext cx="971549" cy="368093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Calibri"/>
                  <a:sym typeface="Times New Roman"/>
                </a:rPr>
                <a:t>Gobierno Regional de Ancash </a:t>
              </a: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3238349" y="38100"/>
              <a:ext cx="1123950" cy="361950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Calibri"/>
                  <a:sym typeface="Times New Roman"/>
                </a:rPr>
                <a:t>Dirección Regional de Educación de Ancash</a:t>
              </a:r>
            </a:p>
          </p:txBody>
        </p:sp>
      </p:grpSp>
      <p:pic>
        <p:nvPicPr>
          <p:cNvPr id="13" name="Imagen 12" descr="Dirección Genera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39177" y="206600"/>
            <a:ext cx="830580" cy="279859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54;p13"/>
          <p:cNvSpPr txBox="1">
            <a:spLocks/>
          </p:cNvSpPr>
          <p:nvPr/>
        </p:nvSpPr>
        <p:spPr>
          <a:xfrm>
            <a:off x="882531" y="2443458"/>
            <a:ext cx="8103600" cy="1427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 panose="020B0604020202020204"/>
              <a:buNone/>
              <a:defRPr sz="52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 panose="020B0604020202020204"/>
              <a:buNone/>
              <a:defRPr sz="52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 panose="020B0604020202020204"/>
              <a:buNone/>
              <a:defRPr sz="52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 panose="020B0604020202020204"/>
              <a:buNone/>
              <a:defRPr sz="52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 panose="020B0604020202020204"/>
              <a:buNone/>
              <a:defRPr sz="52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 panose="020B0604020202020204"/>
              <a:buNone/>
              <a:defRPr sz="52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 panose="020B0604020202020204"/>
              <a:buNone/>
              <a:defRPr sz="52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 panose="020B0604020202020204"/>
              <a:buNone/>
              <a:defRPr sz="52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 panose="020B0604020202020204"/>
              <a:buNone/>
              <a:defRPr sz="52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r>
              <a:rPr lang="es-ES" sz="3600" dirty="0" smtClean="0">
                <a:solidFill>
                  <a:schemeClr val="lt1"/>
                </a:solidFill>
              </a:rPr>
              <a:t/>
            </a:r>
            <a:br>
              <a:rPr lang="es-ES" sz="3600" dirty="0" smtClean="0">
                <a:solidFill>
                  <a:schemeClr val="lt1"/>
                </a:solidFill>
              </a:rPr>
            </a:br>
            <a:r>
              <a:rPr lang="es-ES" sz="3600" dirty="0" smtClean="0">
                <a:solidFill>
                  <a:schemeClr val="lt1"/>
                </a:solidFill>
              </a:rPr>
              <a:t/>
            </a:r>
            <a:br>
              <a:rPr lang="es-ES" sz="3600" dirty="0" smtClean="0">
                <a:solidFill>
                  <a:schemeClr val="lt1"/>
                </a:solidFill>
              </a:rPr>
            </a:br>
            <a:r>
              <a:rPr lang="es-ES" sz="3600" dirty="0" smtClean="0">
                <a:solidFill>
                  <a:schemeClr val="lt1"/>
                </a:solidFill>
              </a:rPr>
              <a:t>                            </a:t>
            </a:r>
            <a:r>
              <a:rPr lang="es-ES" sz="1200" dirty="0" smtClean="0">
                <a:solidFill>
                  <a:schemeClr val="tx1"/>
                </a:solidFill>
                <a:latin typeface="Algerian" panose="04020705040A02060702" pitchFamily="82" charset="0"/>
              </a:rPr>
              <a:t>Lic. Rodríguez Cruz Genaro S. </a:t>
            </a:r>
          </a:p>
          <a:p>
            <a:r>
              <a:rPr lang="es-ES" sz="1000" dirty="0" smtClean="0">
                <a:solidFill>
                  <a:srgbClr val="C00000"/>
                </a:solidFill>
              </a:rPr>
              <a:t>                                                                                                    Especialista en GRD-UGEL Huaraz</a:t>
            </a:r>
            <a:endParaRPr lang="es-ES" sz="1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/>
          <p:cNvGrpSpPr/>
          <p:nvPr/>
        </p:nvGrpSpPr>
        <p:grpSpPr>
          <a:xfrm>
            <a:off x="882531" y="199165"/>
            <a:ext cx="4401824" cy="343095"/>
            <a:chOff x="0" y="28574"/>
            <a:chExt cx="4362299" cy="371476"/>
          </a:xfrm>
        </p:grpSpPr>
        <p:pic>
          <p:nvPicPr>
            <p:cNvPr id="7" name="Imagen 6" descr="220px-Gran_Sello_de_la_República_del_Perú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38100"/>
              <a:ext cx="375920" cy="344169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</p:pic>
        <p:pic>
          <p:nvPicPr>
            <p:cNvPr id="8" name="Imagen 7" descr="Imagen1 - copia (2)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809750" y="38100"/>
              <a:ext cx="377190" cy="344169"/>
            </a:xfrm>
            <a:prstGeom prst="rect">
              <a:avLst/>
            </a:prstGeom>
            <a:noFill/>
            <a:ln w="25400">
              <a:solidFill>
                <a:srgbClr val="FFFFFF"/>
              </a:solidFill>
              <a:miter lim="800000"/>
              <a:headEnd/>
              <a:tailEnd/>
            </a:ln>
            <a:effectLst/>
          </p:spPr>
        </p:pic>
        <p:sp>
          <p:nvSpPr>
            <p:cNvPr id="9" name="Rectángulo 8"/>
            <p:cNvSpPr/>
            <p:nvPr/>
          </p:nvSpPr>
          <p:spPr>
            <a:xfrm>
              <a:off x="428626" y="28575"/>
              <a:ext cx="571500" cy="368093"/>
            </a:xfrm>
            <a:prstGeom prst="rect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000" kern="100">
                  <a:solidFill>
                    <a:srgbClr val="FFFFFF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PERU</a:t>
              </a: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1028700" y="28574"/>
              <a:ext cx="752475" cy="371476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Ministerio de Educación</a:t>
              </a: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2209800" y="28575"/>
              <a:ext cx="971549" cy="368093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Calibri"/>
                  <a:sym typeface="Times New Roman"/>
                </a:rPr>
                <a:t>Gobierno Regional de Ancash </a:t>
              </a: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3238349" y="38100"/>
              <a:ext cx="1123950" cy="361950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Calibri"/>
                  <a:sym typeface="Times New Roman"/>
                </a:rPr>
                <a:t>Dirección Regional de Educación de Ancash</a:t>
              </a:r>
            </a:p>
          </p:txBody>
        </p:sp>
      </p:grpSp>
      <p:pic>
        <p:nvPicPr>
          <p:cNvPr id="13" name="Imagen 12" descr="UGEL HUARAZ - UNIDAD DE GESTIÓN EDUCATIVA LOCAL HUARAZ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871" y="170423"/>
            <a:ext cx="1533465" cy="3687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 descr="Dirección Genera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39177" y="207963"/>
            <a:ext cx="830580" cy="3311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4156" y="1036756"/>
            <a:ext cx="6474513" cy="774259"/>
          </a:xfrm>
          <a:prstGeom prst="rect">
            <a:avLst/>
          </a:prstGeom>
        </p:spPr>
      </p:pic>
      <p:pic>
        <p:nvPicPr>
          <p:cNvPr id="22" name="Imagen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307454" y="1779343"/>
            <a:ext cx="5974598" cy="542591"/>
          </a:xfrm>
          <a:prstGeom prst="rect">
            <a:avLst/>
          </a:prstGeom>
        </p:spPr>
      </p:pic>
      <p:sp>
        <p:nvSpPr>
          <p:cNvPr id="15" name="Rectángulo 14"/>
          <p:cNvSpPr/>
          <p:nvPr/>
        </p:nvSpPr>
        <p:spPr>
          <a:xfrm>
            <a:off x="542261" y="2169041"/>
            <a:ext cx="7655441" cy="2463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tabLst>
                <a:tab pos="3367405" algn="l"/>
              </a:tabLst>
            </a:pPr>
            <a:r>
              <a:rPr lang="es-ES" sz="1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sz="18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</a:t>
            </a:r>
            <a:r>
              <a:rPr lang="es-ES" sz="1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Qué verifica la Inspección Técnico </a:t>
            </a:r>
            <a:r>
              <a:rPr lang="es-ES" sz="18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Ocular</a:t>
            </a:r>
            <a:r>
              <a:rPr lang="en-US" sz="18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"/>
              <a:tabLst>
                <a:tab pos="3367405" algn="l"/>
              </a:tabLst>
            </a:pPr>
            <a:r>
              <a:rPr lang="es-E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infraestructura de aulas  (</a:t>
            </a:r>
            <a:r>
              <a:rPr lang="es-ES" sz="1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techos</a:t>
            </a:r>
            <a:r>
              <a:rPr lang="es-E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puertas, ventanas, columnas, pisos, paredes, </a:t>
            </a:r>
            <a:r>
              <a:rPr lang="es-ES" sz="1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baños, etc</a:t>
            </a:r>
            <a:r>
              <a:rPr lang="es-E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"/>
              <a:tabLst>
                <a:tab pos="3367405" algn="l"/>
              </a:tabLst>
            </a:pPr>
            <a:r>
              <a:rPr lang="es-E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infraestructura deportiva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"/>
              <a:tabLst>
                <a:tab pos="3367405" algn="l"/>
              </a:tabLst>
            </a:pPr>
            <a:r>
              <a:rPr lang="es-E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Seguridad (Señales de seguridad, </a:t>
            </a:r>
            <a:r>
              <a:rPr lang="es-ES" sz="1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contra incendios, cerco </a:t>
            </a:r>
            <a:r>
              <a:rPr lang="es-E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perimétrico)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"/>
              <a:tabLst>
                <a:tab pos="3367405" algn="l"/>
              </a:tabLst>
            </a:pPr>
            <a:r>
              <a:rPr lang="es-E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Medio ambiente (si se controla la higiene, aseo y salubridad) si el local está fumigado.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"/>
              <a:tabLst>
                <a:tab pos="3367405" algn="l"/>
              </a:tabLst>
            </a:pPr>
            <a:r>
              <a:rPr lang="es-E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Docentes y población estudiantil (Docentes completos, aforo en las aulas)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73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/>
          <p:cNvGrpSpPr/>
          <p:nvPr/>
        </p:nvGrpSpPr>
        <p:grpSpPr>
          <a:xfrm>
            <a:off x="882531" y="199165"/>
            <a:ext cx="4401824" cy="343095"/>
            <a:chOff x="0" y="28574"/>
            <a:chExt cx="4362299" cy="371476"/>
          </a:xfrm>
        </p:grpSpPr>
        <p:pic>
          <p:nvPicPr>
            <p:cNvPr id="7" name="Imagen 6" descr="220px-Gran_Sello_de_la_República_del_Perú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38100"/>
              <a:ext cx="375920" cy="344169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</p:pic>
        <p:pic>
          <p:nvPicPr>
            <p:cNvPr id="8" name="Imagen 7" descr="Imagen1 - copia (2)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809750" y="38100"/>
              <a:ext cx="377190" cy="344169"/>
            </a:xfrm>
            <a:prstGeom prst="rect">
              <a:avLst/>
            </a:prstGeom>
            <a:noFill/>
            <a:ln w="25400">
              <a:solidFill>
                <a:srgbClr val="FFFFFF"/>
              </a:solidFill>
              <a:miter lim="800000"/>
              <a:headEnd/>
              <a:tailEnd/>
            </a:ln>
            <a:effectLst/>
          </p:spPr>
        </p:pic>
        <p:sp>
          <p:nvSpPr>
            <p:cNvPr id="9" name="Rectángulo 8"/>
            <p:cNvSpPr/>
            <p:nvPr/>
          </p:nvSpPr>
          <p:spPr>
            <a:xfrm>
              <a:off x="428626" y="28575"/>
              <a:ext cx="571500" cy="368093"/>
            </a:xfrm>
            <a:prstGeom prst="rect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000" kern="100">
                  <a:solidFill>
                    <a:srgbClr val="FFFFFF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PERU</a:t>
              </a: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1028700" y="28574"/>
              <a:ext cx="752475" cy="371476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Ministerio de Educación</a:t>
              </a: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2209800" y="28575"/>
              <a:ext cx="971549" cy="368093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Calibri"/>
                  <a:sym typeface="Times New Roman"/>
                </a:rPr>
                <a:t>Gobierno Regional de Ancash </a:t>
              </a: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3238349" y="38100"/>
              <a:ext cx="1123950" cy="361950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Calibri"/>
                  <a:sym typeface="Times New Roman"/>
                </a:rPr>
                <a:t>Dirección Regional de Educación de Ancash</a:t>
              </a:r>
            </a:p>
          </p:txBody>
        </p:sp>
      </p:grpSp>
      <p:pic>
        <p:nvPicPr>
          <p:cNvPr id="13" name="Imagen 12" descr="UGEL HUARAZ - UNIDAD DE GESTIÓN EDUCATIVA LOCAL HUARAZ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871" y="170423"/>
            <a:ext cx="1533465" cy="3687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 descr="Dirección Genera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39177" y="207963"/>
            <a:ext cx="830580" cy="331173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Rectángulo 17"/>
          <p:cNvSpPr/>
          <p:nvPr/>
        </p:nvSpPr>
        <p:spPr>
          <a:xfrm>
            <a:off x="340467" y="1729212"/>
            <a:ext cx="6877455" cy="517065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1200"/>
              </a:spcAft>
              <a:buClr>
                <a:srgbClr val="595959"/>
              </a:buClr>
              <a:buSzPts val="1800"/>
            </a:pPr>
            <a:r>
              <a:rPr lang="es-ES" sz="1200" b="1" dirty="0">
                <a:solidFill>
                  <a:srgbClr val="595959"/>
                </a:solidFill>
              </a:rPr>
              <a:t>Es la </a:t>
            </a:r>
            <a:r>
              <a:rPr lang="es-ES" sz="1200" b="1" dirty="0" smtClean="0">
                <a:solidFill>
                  <a:srgbClr val="595959"/>
                </a:solidFill>
              </a:rPr>
              <a:t>ficha Índice </a:t>
            </a:r>
            <a:r>
              <a:rPr lang="es-ES" sz="1200" b="1" dirty="0">
                <a:solidFill>
                  <a:srgbClr val="595959"/>
                </a:solidFill>
              </a:rPr>
              <a:t>de Seguridad en Institución Educativa (ISIE), una herramienta utilizada en el ámbito educativo para evaluar las condiciones de seguridad de los locales educativos</a:t>
            </a:r>
            <a:r>
              <a:rPr lang="es-ES" sz="1200" dirty="0">
                <a:solidFill>
                  <a:srgbClr val="595959"/>
                </a:solidFill>
              </a:rPr>
              <a:t>.</a:t>
            </a:r>
          </a:p>
        </p:txBody>
      </p:sp>
      <p:pic>
        <p:nvPicPr>
          <p:cNvPr id="19" name="Imagen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35159" y="2436175"/>
            <a:ext cx="3778872" cy="16512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Rectángulo 1"/>
          <p:cNvSpPr/>
          <p:nvPr/>
        </p:nvSpPr>
        <p:spPr>
          <a:xfrm>
            <a:off x="0" y="1133947"/>
            <a:ext cx="3079689" cy="4053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algn="ctr">
              <a:lnSpc>
                <a:spcPct val="107000"/>
              </a:lnSpc>
              <a:spcBef>
                <a:spcPts val="395"/>
              </a:spcBef>
            </a:pPr>
            <a:r>
              <a:rPr lang="es-ES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¿Qué es la ficha ISIE?</a:t>
            </a:r>
            <a:endParaRPr lang="en-US" sz="2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649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/>
          <p:cNvGrpSpPr/>
          <p:nvPr/>
        </p:nvGrpSpPr>
        <p:grpSpPr>
          <a:xfrm>
            <a:off x="882531" y="199165"/>
            <a:ext cx="4401824" cy="343095"/>
            <a:chOff x="0" y="28574"/>
            <a:chExt cx="4362299" cy="371476"/>
          </a:xfrm>
        </p:grpSpPr>
        <p:pic>
          <p:nvPicPr>
            <p:cNvPr id="7" name="Imagen 6" descr="220px-Gran_Sello_de_la_República_del_Perú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38100"/>
              <a:ext cx="375920" cy="344169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</p:pic>
        <p:pic>
          <p:nvPicPr>
            <p:cNvPr id="8" name="Imagen 7" descr="Imagen1 - copia (2)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809750" y="38100"/>
              <a:ext cx="377190" cy="344169"/>
            </a:xfrm>
            <a:prstGeom prst="rect">
              <a:avLst/>
            </a:prstGeom>
            <a:noFill/>
            <a:ln w="25400">
              <a:solidFill>
                <a:srgbClr val="FFFFFF"/>
              </a:solidFill>
              <a:miter lim="800000"/>
              <a:headEnd/>
              <a:tailEnd/>
            </a:ln>
            <a:effectLst/>
          </p:spPr>
        </p:pic>
        <p:sp>
          <p:nvSpPr>
            <p:cNvPr id="9" name="Rectángulo 8"/>
            <p:cNvSpPr/>
            <p:nvPr/>
          </p:nvSpPr>
          <p:spPr>
            <a:xfrm>
              <a:off x="428626" y="28575"/>
              <a:ext cx="571500" cy="368093"/>
            </a:xfrm>
            <a:prstGeom prst="rect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000" kern="100">
                  <a:solidFill>
                    <a:srgbClr val="FFFFFF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PERU</a:t>
              </a: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1028700" y="28574"/>
              <a:ext cx="752475" cy="371476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Ministerio de Educación</a:t>
              </a: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2209800" y="28575"/>
              <a:ext cx="971549" cy="368093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Calibri"/>
                  <a:sym typeface="Times New Roman"/>
                </a:rPr>
                <a:t>Gobierno Regional de Ancash </a:t>
              </a: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3238349" y="38100"/>
              <a:ext cx="1123950" cy="361950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Calibri"/>
                  <a:sym typeface="Times New Roman"/>
                </a:rPr>
                <a:t>Dirección Regional de Educación de Ancash</a:t>
              </a:r>
            </a:p>
          </p:txBody>
        </p:sp>
      </p:grpSp>
      <p:pic>
        <p:nvPicPr>
          <p:cNvPr id="13" name="Imagen 12" descr="UGEL HUARAZ - UNIDAD DE GESTIÓN EDUCATIVA LOCAL HUARAZ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871" y="170423"/>
            <a:ext cx="1533465" cy="3687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 descr="Dirección Genera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39177" y="207963"/>
            <a:ext cx="830580" cy="33117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ángulo 2"/>
          <p:cNvSpPr/>
          <p:nvPr/>
        </p:nvSpPr>
        <p:spPr>
          <a:xfrm>
            <a:off x="330463" y="1220642"/>
            <a:ext cx="4756430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s-ES" sz="2800" b="1" dirty="0"/>
              <a:t>Para qué sirve la ficha ISIE</a:t>
            </a:r>
            <a:endParaRPr lang="en-US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4420" y="1923194"/>
            <a:ext cx="6892533" cy="254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8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/>
          <p:cNvGrpSpPr/>
          <p:nvPr/>
        </p:nvGrpSpPr>
        <p:grpSpPr>
          <a:xfrm>
            <a:off x="882531" y="199165"/>
            <a:ext cx="4401824" cy="343095"/>
            <a:chOff x="0" y="28574"/>
            <a:chExt cx="4362299" cy="371476"/>
          </a:xfrm>
        </p:grpSpPr>
        <p:pic>
          <p:nvPicPr>
            <p:cNvPr id="7" name="Imagen 6" descr="220px-Gran_Sello_de_la_República_del_Perú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38100"/>
              <a:ext cx="375920" cy="344169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</p:pic>
        <p:pic>
          <p:nvPicPr>
            <p:cNvPr id="8" name="Imagen 7" descr="Imagen1 - copia (2)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809750" y="38100"/>
              <a:ext cx="377190" cy="344169"/>
            </a:xfrm>
            <a:prstGeom prst="rect">
              <a:avLst/>
            </a:prstGeom>
            <a:noFill/>
            <a:ln w="25400">
              <a:solidFill>
                <a:srgbClr val="FFFFFF"/>
              </a:solidFill>
              <a:miter lim="800000"/>
              <a:headEnd/>
              <a:tailEnd/>
            </a:ln>
            <a:effectLst/>
          </p:spPr>
        </p:pic>
        <p:sp>
          <p:nvSpPr>
            <p:cNvPr id="9" name="Rectángulo 8"/>
            <p:cNvSpPr/>
            <p:nvPr/>
          </p:nvSpPr>
          <p:spPr>
            <a:xfrm>
              <a:off x="428626" y="28575"/>
              <a:ext cx="571500" cy="368093"/>
            </a:xfrm>
            <a:prstGeom prst="rect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000" kern="100">
                  <a:solidFill>
                    <a:srgbClr val="FFFFFF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PERU</a:t>
              </a: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1028700" y="28574"/>
              <a:ext cx="752475" cy="371476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Ministerio de Educación</a:t>
              </a: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2209800" y="28575"/>
              <a:ext cx="971549" cy="368093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Calibri"/>
                  <a:sym typeface="Times New Roman"/>
                </a:rPr>
                <a:t>Gobierno Regional de Ancash </a:t>
              </a: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3238349" y="38100"/>
              <a:ext cx="1123950" cy="361950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Calibri"/>
                  <a:sym typeface="Times New Roman"/>
                </a:rPr>
                <a:t>Dirección Regional de Educación de Ancash</a:t>
              </a:r>
            </a:p>
          </p:txBody>
        </p:sp>
      </p:grpSp>
      <p:pic>
        <p:nvPicPr>
          <p:cNvPr id="13" name="Imagen 12" descr="UGEL HUARAZ - UNIDAD DE GESTIÓN EDUCATIVA LOCAL HUARAZ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871" y="170423"/>
            <a:ext cx="1533465" cy="3687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 descr="Dirección Genera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39177" y="207963"/>
            <a:ext cx="830580" cy="3311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16454" y="1702340"/>
            <a:ext cx="6511092" cy="2762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3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/>
          <p:cNvGrpSpPr/>
          <p:nvPr/>
        </p:nvGrpSpPr>
        <p:grpSpPr>
          <a:xfrm>
            <a:off x="882531" y="199165"/>
            <a:ext cx="4401824" cy="343095"/>
            <a:chOff x="0" y="28574"/>
            <a:chExt cx="4362299" cy="371476"/>
          </a:xfrm>
        </p:grpSpPr>
        <p:pic>
          <p:nvPicPr>
            <p:cNvPr id="7" name="Imagen 6" descr="220px-Gran_Sello_de_la_República_del_Perú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38100"/>
              <a:ext cx="375920" cy="344169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</p:pic>
        <p:pic>
          <p:nvPicPr>
            <p:cNvPr id="8" name="Imagen 7" descr="Imagen1 - copia (2)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809750" y="38100"/>
              <a:ext cx="377190" cy="344169"/>
            </a:xfrm>
            <a:prstGeom prst="rect">
              <a:avLst/>
            </a:prstGeom>
            <a:noFill/>
            <a:ln w="25400">
              <a:solidFill>
                <a:srgbClr val="FFFFFF"/>
              </a:solidFill>
              <a:miter lim="800000"/>
              <a:headEnd/>
              <a:tailEnd/>
            </a:ln>
            <a:effectLst/>
          </p:spPr>
        </p:pic>
        <p:sp>
          <p:nvSpPr>
            <p:cNvPr id="9" name="Rectángulo 8"/>
            <p:cNvSpPr/>
            <p:nvPr/>
          </p:nvSpPr>
          <p:spPr>
            <a:xfrm>
              <a:off x="428626" y="28575"/>
              <a:ext cx="571500" cy="368093"/>
            </a:xfrm>
            <a:prstGeom prst="rect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000" kern="100">
                  <a:solidFill>
                    <a:srgbClr val="FFFFFF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PERU</a:t>
              </a: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1028700" y="28574"/>
              <a:ext cx="752475" cy="371476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Ministerio de Educación</a:t>
              </a: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2209800" y="28575"/>
              <a:ext cx="971549" cy="368093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Calibri"/>
                  <a:sym typeface="Times New Roman"/>
                </a:rPr>
                <a:t>Gobierno Regional de Ancash </a:t>
              </a: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3238349" y="38100"/>
              <a:ext cx="1123950" cy="361950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Calibri"/>
                  <a:sym typeface="Times New Roman"/>
                </a:rPr>
                <a:t>Dirección Regional de Educación de Ancash</a:t>
              </a:r>
            </a:p>
          </p:txBody>
        </p:sp>
      </p:grpSp>
      <p:pic>
        <p:nvPicPr>
          <p:cNvPr id="13" name="Imagen 12" descr="Dirección General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39177" y="207963"/>
            <a:ext cx="830580" cy="331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 descr="UGEL HUARAZ - UNIDAD DE GESTIÓN EDUCATIVA LOCAL HUARAZ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871" y="170423"/>
            <a:ext cx="1533465" cy="3687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5715" y="924385"/>
            <a:ext cx="2514130" cy="1032006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89284" y="1073432"/>
            <a:ext cx="1989989" cy="60605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26931" y="988342"/>
            <a:ext cx="3540685" cy="904092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1557" y="1956391"/>
            <a:ext cx="2269426" cy="2576698"/>
          </a:xfrm>
          <a:prstGeom prst="rect">
            <a:avLst/>
          </a:prstGeom>
        </p:spPr>
      </p:pic>
      <p:grpSp>
        <p:nvGrpSpPr>
          <p:cNvPr id="23" name="Group 23"/>
          <p:cNvGrpSpPr/>
          <p:nvPr/>
        </p:nvGrpSpPr>
        <p:grpSpPr>
          <a:xfrm>
            <a:off x="3463162" y="2354940"/>
            <a:ext cx="1259086" cy="456354"/>
            <a:chOff x="0" y="0"/>
            <a:chExt cx="1429906" cy="5334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429907" cy="533400"/>
            </a:xfrm>
            <a:custGeom>
              <a:avLst/>
              <a:gdLst/>
              <a:ahLst/>
              <a:cxnLst/>
              <a:rect l="l" t="t" r="r" b="b"/>
              <a:pathLst>
                <a:path w="1429907" h="533400">
                  <a:moveTo>
                    <a:pt x="273050" y="0"/>
                  </a:moveTo>
                  <a:lnTo>
                    <a:pt x="0" y="266700"/>
                  </a:lnTo>
                  <a:lnTo>
                    <a:pt x="273050" y="533400"/>
                  </a:lnTo>
                  <a:lnTo>
                    <a:pt x="273050" y="400050"/>
                  </a:lnTo>
                  <a:lnTo>
                    <a:pt x="1156857" y="400050"/>
                  </a:lnTo>
                  <a:lnTo>
                    <a:pt x="1156857" y="533400"/>
                  </a:lnTo>
                  <a:lnTo>
                    <a:pt x="1429907" y="266700"/>
                  </a:lnTo>
                  <a:lnTo>
                    <a:pt x="1156857" y="0"/>
                  </a:lnTo>
                  <a:lnTo>
                    <a:pt x="1156857" y="133350"/>
                  </a:lnTo>
                  <a:lnTo>
                    <a:pt x="273050" y="133350"/>
                  </a:lnTo>
                  <a:lnTo>
                    <a:pt x="273050" y="0"/>
                  </a:lnTo>
                  <a:close/>
                </a:path>
              </a:pathLst>
            </a:custGeom>
            <a:solidFill>
              <a:srgbClr val="FF3131"/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101600" y="139700"/>
              <a:ext cx="1226706" cy="2540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11"/>
                </a:lnSpc>
              </a:pPr>
              <a:endParaRPr/>
            </a:p>
          </p:txBody>
        </p:sp>
      </p:grpSp>
      <p:pic>
        <p:nvPicPr>
          <p:cNvPr id="21" name="Imagen 2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85410" y="1820644"/>
            <a:ext cx="381865" cy="755103"/>
          </a:xfrm>
          <a:prstGeom prst="rect">
            <a:avLst/>
          </a:prstGeom>
        </p:spPr>
      </p:pic>
      <p:pic>
        <p:nvPicPr>
          <p:cNvPr id="22" name="Imagen 2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89285" y="3110043"/>
            <a:ext cx="1989989" cy="440554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612332" y="1892434"/>
            <a:ext cx="3150628" cy="28177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1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indent="0">
              <a:buNone/>
            </a:pPr>
            <a:r>
              <a:rPr lang="es-ES" sz="1200" dirty="0" smtClean="0">
                <a:solidFill>
                  <a:srgbClr val="231F20"/>
                </a:solidFill>
                <a:latin typeface="ArialMT"/>
              </a:rPr>
              <a:t>                                                                                                                           </a:t>
            </a:r>
            <a:r>
              <a:rPr lang="es-ES" sz="1200" b="1" dirty="0" smtClean="0">
                <a:solidFill>
                  <a:srgbClr val="C00000"/>
                </a:solidFill>
                <a:latin typeface="ArialMT"/>
              </a:rPr>
              <a:t>Decreto </a:t>
            </a:r>
            <a:r>
              <a:rPr lang="es-ES" sz="1200" b="1" dirty="0">
                <a:solidFill>
                  <a:srgbClr val="C00000"/>
                </a:solidFill>
                <a:latin typeface="ArialMT"/>
              </a:rPr>
              <a:t>Supremo, por peligro inminente </a:t>
            </a:r>
            <a:endParaRPr lang="es-ES" sz="1200" b="1" dirty="0" smtClean="0">
              <a:solidFill>
                <a:srgbClr val="C00000"/>
              </a:solidFill>
              <a:latin typeface="ArialMT"/>
            </a:endParaRPr>
          </a:p>
          <a:p>
            <a:pPr marL="114300" indent="0">
              <a:buNone/>
            </a:pPr>
            <a:r>
              <a:rPr lang="es-ES" sz="1200" b="1" dirty="0">
                <a:solidFill>
                  <a:srgbClr val="C00000"/>
                </a:solidFill>
                <a:latin typeface="ArialMT"/>
              </a:rPr>
              <a:t> </a:t>
            </a:r>
            <a:r>
              <a:rPr lang="es-ES" sz="1200" b="1" dirty="0" smtClean="0">
                <a:solidFill>
                  <a:srgbClr val="C00000"/>
                </a:solidFill>
                <a:latin typeface="ArialMT"/>
              </a:rPr>
              <a:t>                                                                                                                           ante intensas </a:t>
            </a:r>
            <a:r>
              <a:rPr lang="es-ES" sz="1200" b="1" dirty="0">
                <a:solidFill>
                  <a:srgbClr val="C00000"/>
                </a:solidFill>
                <a:latin typeface="ArialMT"/>
              </a:rPr>
              <a:t>precipitaciones pluviales </a:t>
            </a:r>
            <a:endParaRPr lang="es-ES" sz="1200" b="1" dirty="0" smtClean="0">
              <a:solidFill>
                <a:srgbClr val="C00000"/>
              </a:solidFill>
              <a:latin typeface="ArialMT"/>
            </a:endParaRPr>
          </a:p>
          <a:p>
            <a:pPr marL="114300" indent="0">
              <a:buNone/>
            </a:pPr>
            <a:r>
              <a:rPr lang="es-ES" sz="1200" b="1" dirty="0">
                <a:solidFill>
                  <a:srgbClr val="C00000"/>
                </a:solidFill>
                <a:latin typeface="ArialMT"/>
              </a:rPr>
              <a:t> </a:t>
            </a:r>
            <a:r>
              <a:rPr lang="es-ES" sz="1200" b="1" dirty="0" smtClean="0">
                <a:solidFill>
                  <a:srgbClr val="C00000"/>
                </a:solidFill>
                <a:latin typeface="ArialMT"/>
              </a:rPr>
              <a:t>                                                                                                                                  asociadas al Fenómeno </a:t>
            </a:r>
            <a:r>
              <a:rPr lang="en-US" sz="1200" b="1" dirty="0" smtClean="0">
                <a:solidFill>
                  <a:srgbClr val="C00000"/>
                </a:solidFill>
                <a:latin typeface="ArialMT"/>
              </a:rPr>
              <a:t>El </a:t>
            </a:r>
            <a:r>
              <a:rPr lang="en-US" sz="1200" b="1" dirty="0">
                <a:solidFill>
                  <a:srgbClr val="C00000"/>
                </a:solidFill>
                <a:latin typeface="ArialMT"/>
              </a:rPr>
              <a:t>Niño </a:t>
            </a:r>
            <a:endParaRPr lang="en-US" sz="1200" b="1" dirty="0" smtClean="0">
              <a:solidFill>
                <a:srgbClr val="C00000"/>
              </a:solidFill>
              <a:latin typeface="ArialMT"/>
            </a:endParaRPr>
          </a:p>
          <a:p>
            <a:pPr marL="114300" indent="0">
              <a:buNone/>
            </a:pPr>
            <a:r>
              <a:rPr lang="en-US" sz="1200" b="1" dirty="0">
                <a:solidFill>
                  <a:srgbClr val="C00000"/>
                </a:solidFill>
                <a:latin typeface="ArialMT"/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  <a:latin typeface="ArialMT"/>
              </a:rPr>
              <a:t>                                                                                                                                                    2026 </a:t>
            </a:r>
            <a:r>
              <a:rPr lang="en-US" sz="1200" b="1" dirty="0">
                <a:solidFill>
                  <a:srgbClr val="C00000"/>
                </a:solidFill>
                <a:latin typeface="ArialMT"/>
              </a:rPr>
              <a:t>- 2027</a:t>
            </a:r>
            <a:r>
              <a:rPr lang="en-US" sz="1200" b="1" dirty="0" smtClean="0">
                <a:solidFill>
                  <a:srgbClr val="C00000"/>
                </a:solidFill>
                <a:latin typeface="ArialMT"/>
              </a:rPr>
              <a:t>,</a:t>
            </a:r>
            <a:r>
              <a:rPr lang="es-ES" sz="1200" b="1" dirty="0">
                <a:solidFill>
                  <a:srgbClr val="C00000"/>
                </a:solidFill>
                <a:latin typeface="ArialMT"/>
              </a:rPr>
              <a:t> </a:t>
            </a:r>
            <a:endParaRPr lang="es-ES" sz="1200" b="1" dirty="0" smtClean="0">
              <a:solidFill>
                <a:srgbClr val="C00000"/>
              </a:solidFill>
              <a:latin typeface="ArialMT"/>
            </a:endParaRPr>
          </a:p>
          <a:p>
            <a:pPr marL="114300" indent="0">
              <a:buNone/>
            </a:pPr>
            <a:endParaRPr lang="es-ES" sz="1200" b="1" dirty="0" smtClean="0">
              <a:solidFill>
                <a:srgbClr val="C00000"/>
              </a:solidFill>
              <a:latin typeface="ArialMT"/>
            </a:endParaRPr>
          </a:p>
          <a:p>
            <a:pPr marL="114300" indent="0">
              <a:buNone/>
            </a:pPr>
            <a:endParaRPr lang="es-ES" sz="1200" b="1" dirty="0" smtClean="0">
              <a:solidFill>
                <a:srgbClr val="C00000"/>
              </a:solidFill>
              <a:latin typeface="ArialMT"/>
            </a:endParaRPr>
          </a:p>
          <a:p>
            <a:pPr marL="114300" indent="0">
              <a:buNone/>
            </a:pPr>
            <a:endParaRPr lang="es-ES" sz="1200" b="1" dirty="0">
              <a:solidFill>
                <a:srgbClr val="C00000"/>
              </a:solidFill>
              <a:latin typeface="ArialMT"/>
            </a:endParaRPr>
          </a:p>
          <a:p>
            <a:pPr marL="114300" indent="0">
              <a:buNone/>
            </a:pPr>
            <a:endParaRPr lang="es-ES" sz="1200" b="1" dirty="0" smtClean="0">
              <a:solidFill>
                <a:srgbClr val="C00000"/>
              </a:solidFill>
              <a:latin typeface="ArialMT"/>
            </a:endParaRPr>
          </a:p>
          <a:p>
            <a:pPr marL="114300" indent="0">
              <a:buNone/>
            </a:pPr>
            <a:endParaRPr lang="es-ES" sz="1200" b="1" dirty="0">
              <a:solidFill>
                <a:srgbClr val="C00000"/>
              </a:solidFill>
              <a:latin typeface="ArialMT"/>
            </a:endParaRPr>
          </a:p>
          <a:p>
            <a:pPr marL="114300" indent="0">
              <a:buNone/>
            </a:pPr>
            <a:r>
              <a:rPr lang="es-ES" sz="1200" b="1" dirty="0" smtClean="0">
                <a:solidFill>
                  <a:schemeClr val="tx1"/>
                </a:solidFill>
                <a:latin typeface="ArialMT"/>
              </a:rPr>
              <a:t>                                                                                                                                        </a:t>
            </a:r>
            <a:r>
              <a:rPr lang="es-ES" sz="1000" b="1" dirty="0" smtClean="0">
                <a:solidFill>
                  <a:schemeClr val="tx1"/>
                </a:solidFill>
                <a:latin typeface="ArialMT"/>
              </a:rPr>
              <a:t>Dado </a:t>
            </a:r>
            <a:r>
              <a:rPr lang="es-ES" sz="1000" b="1" dirty="0">
                <a:solidFill>
                  <a:schemeClr val="tx1"/>
                </a:solidFill>
                <a:latin typeface="ArialMT"/>
              </a:rPr>
              <a:t>en la Casa de Gobierno, en Lima</a:t>
            </a:r>
            <a:r>
              <a:rPr lang="es-ES" sz="1000" b="1" dirty="0" smtClean="0">
                <a:solidFill>
                  <a:schemeClr val="tx1"/>
                </a:solidFill>
                <a:latin typeface="ArialMT"/>
              </a:rPr>
              <a:t>,</a:t>
            </a:r>
          </a:p>
          <a:p>
            <a:pPr marL="114300" indent="0">
              <a:buNone/>
            </a:pPr>
            <a:r>
              <a:rPr lang="es-ES" sz="1000" b="1" dirty="0">
                <a:solidFill>
                  <a:schemeClr val="tx1"/>
                </a:solidFill>
                <a:latin typeface="ArialMT"/>
              </a:rPr>
              <a:t> </a:t>
            </a:r>
            <a:r>
              <a:rPr lang="es-ES" sz="1000" b="1" dirty="0" smtClean="0">
                <a:solidFill>
                  <a:schemeClr val="tx1"/>
                </a:solidFill>
                <a:latin typeface="ArialMT"/>
              </a:rPr>
              <a:t>                                                                                                                                                                       </a:t>
            </a:r>
            <a:r>
              <a:rPr lang="es-ES" sz="1000" b="1" dirty="0">
                <a:solidFill>
                  <a:schemeClr val="tx1"/>
                </a:solidFill>
                <a:latin typeface="ArialMT"/>
              </a:rPr>
              <a:t>al primer </a:t>
            </a:r>
            <a:r>
              <a:rPr lang="es-ES" sz="1000" b="1" dirty="0" smtClean="0">
                <a:solidFill>
                  <a:schemeClr val="tx1"/>
                </a:solidFill>
                <a:latin typeface="ArialMT"/>
              </a:rPr>
              <a:t>día del </a:t>
            </a:r>
            <a:r>
              <a:rPr lang="es-ES" sz="1000" b="1" dirty="0">
                <a:solidFill>
                  <a:schemeClr val="tx1"/>
                </a:solidFill>
                <a:latin typeface="ArialMT"/>
              </a:rPr>
              <a:t>mes de julio del </a:t>
            </a:r>
            <a:r>
              <a:rPr lang="es-ES" sz="1000" b="1" dirty="0" smtClean="0">
                <a:solidFill>
                  <a:schemeClr val="tx1"/>
                </a:solidFill>
                <a:latin typeface="ArialMT"/>
              </a:rPr>
              <a:t>año</a:t>
            </a:r>
          </a:p>
          <a:p>
            <a:pPr marL="114300" indent="0">
              <a:buNone/>
            </a:pPr>
            <a:r>
              <a:rPr lang="es-ES" sz="1000" b="1" dirty="0">
                <a:solidFill>
                  <a:schemeClr val="tx1"/>
                </a:solidFill>
                <a:latin typeface="ArialMT"/>
              </a:rPr>
              <a:t> </a:t>
            </a:r>
            <a:r>
              <a:rPr lang="es-ES" sz="1000" b="1" dirty="0" smtClean="0">
                <a:solidFill>
                  <a:schemeClr val="tx1"/>
                </a:solidFill>
                <a:latin typeface="ArialMT"/>
              </a:rPr>
              <a:t>                                                                                                                                                                       </a:t>
            </a:r>
            <a:r>
              <a:rPr lang="es-ES" sz="1000" b="1" dirty="0">
                <a:solidFill>
                  <a:schemeClr val="tx1"/>
                </a:solidFill>
                <a:latin typeface="ArialMT"/>
              </a:rPr>
              <a:t>dos mil veintiséis.</a:t>
            </a:r>
            <a:endParaRPr sz="1000" b="1" dirty="0">
              <a:solidFill>
                <a:schemeClr val="tx1"/>
              </a:solidFill>
            </a:endParaRPr>
          </a:p>
        </p:txBody>
      </p:sp>
      <p:grpSp>
        <p:nvGrpSpPr>
          <p:cNvPr id="6" name="Grupo 5"/>
          <p:cNvGrpSpPr/>
          <p:nvPr/>
        </p:nvGrpSpPr>
        <p:grpSpPr>
          <a:xfrm>
            <a:off x="882531" y="199165"/>
            <a:ext cx="4401824" cy="343095"/>
            <a:chOff x="0" y="28574"/>
            <a:chExt cx="4362299" cy="371476"/>
          </a:xfrm>
        </p:grpSpPr>
        <p:pic>
          <p:nvPicPr>
            <p:cNvPr id="7" name="Imagen 6" descr="220px-Gran_Sello_de_la_República_del_Perú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38100"/>
              <a:ext cx="375920" cy="344169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</p:pic>
        <p:pic>
          <p:nvPicPr>
            <p:cNvPr id="8" name="Imagen 7" descr="Imagen1 - copia (2)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809750" y="38100"/>
              <a:ext cx="377190" cy="344169"/>
            </a:xfrm>
            <a:prstGeom prst="rect">
              <a:avLst/>
            </a:prstGeom>
            <a:noFill/>
            <a:ln w="25400">
              <a:solidFill>
                <a:srgbClr val="FFFFFF"/>
              </a:solidFill>
              <a:miter lim="800000"/>
              <a:headEnd/>
              <a:tailEnd/>
            </a:ln>
            <a:effectLst/>
          </p:spPr>
        </p:pic>
        <p:sp>
          <p:nvSpPr>
            <p:cNvPr id="9" name="Rectángulo 8"/>
            <p:cNvSpPr/>
            <p:nvPr/>
          </p:nvSpPr>
          <p:spPr>
            <a:xfrm>
              <a:off x="428626" y="28575"/>
              <a:ext cx="571500" cy="368093"/>
            </a:xfrm>
            <a:prstGeom prst="rect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000" kern="100">
                  <a:solidFill>
                    <a:srgbClr val="FFFFFF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PERU</a:t>
              </a: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1028700" y="28574"/>
              <a:ext cx="752475" cy="371476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Ministerio de Educación</a:t>
              </a: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2209800" y="28575"/>
              <a:ext cx="971549" cy="368093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Calibri"/>
                  <a:sym typeface="Times New Roman"/>
                </a:rPr>
                <a:t>Gobierno Regional de Ancash </a:t>
              </a: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3238349" y="38100"/>
              <a:ext cx="1123950" cy="361950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Calibri"/>
                  <a:sym typeface="Times New Roman"/>
                </a:rPr>
                <a:t>Dirección Regional de Educación de Ancash</a:t>
              </a:r>
            </a:p>
          </p:txBody>
        </p:sp>
      </p:grpSp>
      <p:pic>
        <p:nvPicPr>
          <p:cNvPr id="13" name="Imagen 12" descr="Dirección General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39177" y="207963"/>
            <a:ext cx="830580" cy="331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 descr="UGEL HUARAZ - UNIDAD DE GESTIÓN EDUCATIVA LOCAL HUARAZ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871" y="170423"/>
            <a:ext cx="1533465" cy="3687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🚨 Decreto Supremo Nº 097-2026-PCM que declara el Estado de Emergencia, por  60 días, en 796 distritos de los departamentos de Amazonas, Áncash,  Apurímac, Arequipa, Ayacucho, Cajamarca, Huancavelica, Huánuco, Ica, Junín,  La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84" y="1052624"/>
            <a:ext cx="5118587" cy="329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438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1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>
              <a:spcAft>
                <a:spcPts val="1200"/>
              </a:spcAft>
              <a:buNone/>
            </a:pPr>
            <a:endParaRPr lang="es-ES" dirty="0"/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 dirty="0"/>
          </a:p>
        </p:txBody>
      </p:sp>
      <p:grpSp>
        <p:nvGrpSpPr>
          <p:cNvPr id="6" name="Grupo 5"/>
          <p:cNvGrpSpPr/>
          <p:nvPr/>
        </p:nvGrpSpPr>
        <p:grpSpPr>
          <a:xfrm>
            <a:off x="882531" y="199166"/>
            <a:ext cx="4401824" cy="287294"/>
            <a:chOff x="0" y="28574"/>
            <a:chExt cx="4362299" cy="371476"/>
          </a:xfrm>
        </p:grpSpPr>
        <p:pic>
          <p:nvPicPr>
            <p:cNvPr id="7" name="Imagen 6" descr="220px-Gran_Sello_de_la_República_del_Perú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38100"/>
              <a:ext cx="375920" cy="344169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</p:pic>
        <p:pic>
          <p:nvPicPr>
            <p:cNvPr id="8" name="Imagen 7" descr="Imagen1 - copia (2)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809750" y="38100"/>
              <a:ext cx="377190" cy="344169"/>
            </a:xfrm>
            <a:prstGeom prst="rect">
              <a:avLst/>
            </a:prstGeom>
            <a:noFill/>
            <a:ln w="25400">
              <a:solidFill>
                <a:srgbClr val="FFFFFF"/>
              </a:solidFill>
              <a:miter lim="800000"/>
              <a:headEnd/>
              <a:tailEnd/>
            </a:ln>
            <a:effectLst/>
          </p:spPr>
        </p:pic>
        <p:sp>
          <p:nvSpPr>
            <p:cNvPr id="9" name="Rectángulo 8"/>
            <p:cNvSpPr/>
            <p:nvPr/>
          </p:nvSpPr>
          <p:spPr>
            <a:xfrm>
              <a:off x="428626" y="28575"/>
              <a:ext cx="571500" cy="368093"/>
            </a:xfrm>
            <a:prstGeom prst="rect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000" kern="100">
                  <a:solidFill>
                    <a:srgbClr val="FFFFFF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PERU</a:t>
              </a: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1028700" y="28574"/>
              <a:ext cx="752475" cy="371476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Ministerio de Educación</a:t>
              </a: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2209800" y="28575"/>
              <a:ext cx="971549" cy="368093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Calibri"/>
                  <a:sym typeface="Times New Roman"/>
                </a:rPr>
                <a:t>Gobierno Regional de Ancash </a:t>
              </a: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3238349" y="38100"/>
              <a:ext cx="1123950" cy="361950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Calibri"/>
                  <a:sym typeface="Times New Roman"/>
                </a:rPr>
                <a:t>Dirección Regional de Educación de Ancash</a:t>
              </a:r>
            </a:p>
          </p:txBody>
        </p:sp>
      </p:grpSp>
      <p:pic>
        <p:nvPicPr>
          <p:cNvPr id="13" name="Imagen 12" descr="UGEL HUARAZ - UNIDAD DE GESTIÓN EDUCATIVA LOCAL HUARAZ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871" y="202702"/>
            <a:ext cx="1533465" cy="2863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 descr="Dirección Genera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39177" y="212141"/>
            <a:ext cx="722590" cy="260568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ectángulo 15"/>
          <p:cNvSpPr/>
          <p:nvPr/>
        </p:nvSpPr>
        <p:spPr>
          <a:xfrm>
            <a:off x="1" y="732752"/>
            <a:ext cx="9143999" cy="4410748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just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D.S</a:t>
            </a:r>
            <a:r>
              <a:rPr kumimoji="0" lang="es-E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. Nº 097-2026-PCM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1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-BoldMT"/>
                <a:ea typeface="Calibri" panose="020F0502020204030204" pitchFamily="34" charset="0"/>
                <a:cs typeface="Arial-BoldMT"/>
              </a:rPr>
              <a:t>Artículo 1.- Declaratoria del Estado de Emergencia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MT"/>
                <a:ea typeface="Calibri" panose="020F0502020204030204" pitchFamily="34" charset="0"/>
                <a:cs typeface="ArialMT"/>
              </a:rPr>
              <a:t>Declarar el Estado de Emergencia en varios distritos de algunas provincias de los departamentos de Amazonas, Áncash,…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MT"/>
                <a:ea typeface="Calibri" panose="020F0502020204030204" pitchFamily="34" charset="0"/>
                <a:cs typeface="ArialMT"/>
              </a:rPr>
              <a:t> 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1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-BoldMT"/>
                <a:ea typeface="Calibri" panose="020F0502020204030204" pitchFamily="34" charset="0"/>
                <a:cs typeface="Arial-BoldMT"/>
              </a:rPr>
              <a:t>Artículo 2.- Acciones a ejecutar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1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MT"/>
                <a:ea typeface="Calibri" panose="020F0502020204030204" pitchFamily="34" charset="0"/>
                <a:cs typeface="ArialMT"/>
              </a:rPr>
              <a:t>Los Gobiernos Regionales</a:t>
            </a:r>
            <a:r>
              <a:rPr kumimoji="0" lang="es-ES" sz="11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MT"/>
                <a:ea typeface="Calibri" panose="020F0502020204030204" pitchFamily="34" charset="0"/>
                <a:cs typeface="ArialMT"/>
              </a:rPr>
              <a:t> de Amazonas, Áncash,..</a:t>
            </a:r>
            <a:r>
              <a:rPr kumimoji="0" lang="es-ES" sz="1100" b="1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MT"/>
                <a:ea typeface="Calibri" panose="020F0502020204030204" pitchFamily="34" charset="0"/>
                <a:cs typeface="ArialMT"/>
              </a:rPr>
              <a:t>y los gobiernos locales</a:t>
            </a:r>
            <a:r>
              <a:rPr kumimoji="0" lang="es-ES" sz="11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MT"/>
                <a:ea typeface="Calibri" panose="020F0502020204030204" pitchFamily="34" charset="0"/>
                <a:cs typeface="ArialMT"/>
              </a:rPr>
              <a:t> comprendidos, con la coordinación técnica y seguimiento del Instituto Nacional de Defensa Civil (INDECI) y la participación del Ministerio de Salud, del Ministerio de Educación, del Ministerio de Desarrollo Agrario y Riego, del Ministerio de Vivienda, Construcción y Saneamiento, del Ministerio de Defensa, del Ministerio del Interior, del Ministerio de Transportes y Comunicaciones, del Ministerio de Energía y Minas, del Ministerio de la Mujer y Poblaciones Vulnerables y del Ministerio de Desarrollo e Inclusión Social </a:t>
            </a:r>
            <a:r>
              <a:rPr kumimoji="0" lang="es-ES" sz="1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MT"/>
                <a:ea typeface="Calibri" panose="020F0502020204030204" pitchFamily="34" charset="0"/>
                <a:cs typeface="ArialMT"/>
              </a:rPr>
              <a:t>y demás instituciones públicas y privadas involucradas</a:t>
            </a:r>
            <a:r>
              <a:rPr kumimoji="0" lang="es-ES" sz="1100" b="1" i="0" u="none" strike="noStrike" kern="0" cap="none" spc="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ArialMT"/>
                <a:ea typeface="Calibri" panose="020F0502020204030204" pitchFamily="34" charset="0"/>
                <a:cs typeface="ArialMT"/>
              </a:rPr>
              <a:t>; ejecutarán las medidas y acciones de excepción, inmediatas y necesarias, de reducción del Muy Alto Riesgo existente, así como de respuesta y rehabilitación que correspondan.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1" i="0" u="none" strike="noStrike" kern="0" cap="none" spc="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ArialMT"/>
                <a:ea typeface="Calibri" panose="020F0502020204030204" pitchFamily="34" charset="0"/>
                <a:cs typeface="ArialMT"/>
              </a:rPr>
              <a:t> 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MT"/>
                <a:ea typeface="Calibri" panose="020F0502020204030204" pitchFamily="34" charset="0"/>
                <a:cs typeface="ArialMT"/>
              </a:rPr>
              <a:t> 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1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-BoldMT"/>
                <a:ea typeface="Calibri" panose="020F0502020204030204" pitchFamily="34" charset="0"/>
                <a:cs typeface="Arial-BoldMT"/>
              </a:rPr>
              <a:t>Artículo 3.- Financiamiento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MT"/>
                <a:ea typeface="Calibri" panose="020F0502020204030204" pitchFamily="34" charset="0"/>
                <a:cs typeface="ArialMT"/>
              </a:rPr>
              <a:t>La implementación de las acciones previstas en el presente decreto supremo se financia con cargo al presupuesto institucional de los pliegos involucrados, sin demandar recursos adicionales al Tesoro Público.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/>
          <p:cNvGrpSpPr/>
          <p:nvPr/>
        </p:nvGrpSpPr>
        <p:grpSpPr>
          <a:xfrm>
            <a:off x="882531" y="199165"/>
            <a:ext cx="4401824" cy="343095"/>
            <a:chOff x="0" y="28574"/>
            <a:chExt cx="4362299" cy="371476"/>
          </a:xfrm>
        </p:grpSpPr>
        <p:pic>
          <p:nvPicPr>
            <p:cNvPr id="7" name="Imagen 6" descr="220px-Gran_Sello_de_la_República_del_Perú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38100"/>
              <a:ext cx="375920" cy="344169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</p:pic>
        <p:pic>
          <p:nvPicPr>
            <p:cNvPr id="8" name="Imagen 7" descr="Imagen1 - copia (2)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809750" y="38100"/>
              <a:ext cx="377190" cy="344169"/>
            </a:xfrm>
            <a:prstGeom prst="rect">
              <a:avLst/>
            </a:prstGeom>
            <a:noFill/>
            <a:ln w="25400">
              <a:solidFill>
                <a:srgbClr val="FFFFFF"/>
              </a:solidFill>
              <a:miter lim="800000"/>
              <a:headEnd/>
              <a:tailEnd/>
            </a:ln>
            <a:effectLst/>
          </p:spPr>
        </p:pic>
        <p:sp>
          <p:nvSpPr>
            <p:cNvPr id="9" name="Rectángulo 8"/>
            <p:cNvSpPr/>
            <p:nvPr/>
          </p:nvSpPr>
          <p:spPr>
            <a:xfrm>
              <a:off x="428626" y="28575"/>
              <a:ext cx="571500" cy="368093"/>
            </a:xfrm>
            <a:prstGeom prst="rect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000" kern="100">
                  <a:solidFill>
                    <a:srgbClr val="FFFFFF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PERU</a:t>
              </a: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1028700" y="28574"/>
              <a:ext cx="752475" cy="371476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Ministerio de Educación</a:t>
              </a: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2209800" y="28575"/>
              <a:ext cx="971549" cy="368093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Calibri"/>
                  <a:sym typeface="Times New Roman"/>
                </a:rPr>
                <a:t>Gobierno Regional de Ancash </a:t>
              </a: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3238349" y="38100"/>
              <a:ext cx="1123950" cy="361950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Calibri"/>
                  <a:sym typeface="Times New Roman"/>
                </a:rPr>
                <a:t>Dirección Regional de Educación de Ancash</a:t>
              </a:r>
            </a:p>
          </p:txBody>
        </p:sp>
      </p:grpSp>
      <p:pic>
        <p:nvPicPr>
          <p:cNvPr id="13" name="Imagen 12" descr="UGEL HUARAZ - UNIDAD DE GESTIÓN EDUCATIVA LOCAL HUARAZ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871" y="170423"/>
            <a:ext cx="1533465" cy="3687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 descr="Dirección Genera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39177" y="207963"/>
            <a:ext cx="830580" cy="3311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61856" y="1108753"/>
            <a:ext cx="6935846" cy="34526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/>
          <p:cNvGrpSpPr/>
          <p:nvPr/>
        </p:nvGrpSpPr>
        <p:grpSpPr>
          <a:xfrm>
            <a:off x="882531" y="199165"/>
            <a:ext cx="4401824" cy="343095"/>
            <a:chOff x="0" y="28574"/>
            <a:chExt cx="4362299" cy="371476"/>
          </a:xfrm>
        </p:grpSpPr>
        <p:pic>
          <p:nvPicPr>
            <p:cNvPr id="7" name="Imagen 6" descr="220px-Gran_Sello_de_la_República_del_Perú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38100"/>
              <a:ext cx="375920" cy="344169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</p:pic>
        <p:pic>
          <p:nvPicPr>
            <p:cNvPr id="8" name="Imagen 7" descr="Imagen1 - copia (2)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809750" y="38100"/>
              <a:ext cx="377190" cy="344169"/>
            </a:xfrm>
            <a:prstGeom prst="rect">
              <a:avLst/>
            </a:prstGeom>
            <a:noFill/>
            <a:ln w="25400">
              <a:solidFill>
                <a:srgbClr val="FFFFFF"/>
              </a:solidFill>
              <a:miter lim="800000"/>
              <a:headEnd/>
              <a:tailEnd/>
            </a:ln>
            <a:effectLst/>
          </p:spPr>
        </p:pic>
        <p:sp>
          <p:nvSpPr>
            <p:cNvPr id="9" name="Rectángulo 8"/>
            <p:cNvSpPr/>
            <p:nvPr/>
          </p:nvSpPr>
          <p:spPr>
            <a:xfrm>
              <a:off x="428626" y="28575"/>
              <a:ext cx="571500" cy="368093"/>
            </a:xfrm>
            <a:prstGeom prst="rect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000" kern="100">
                  <a:solidFill>
                    <a:srgbClr val="FFFFFF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PERU</a:t>
              </a: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1028700" y="28574"/>
              <a:ext cx="752475" cy="371476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Ministerio de Educación</a:t>
              </a: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2209800" y="28575"/>
              <a:ext cx="971549" cy="368093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Calibri"/>
                  <a:sym typeface="Times New Roman"/>
                </a:rPr>
                <a:t>Gobierno Regional de Ancash </a:t>
              </a: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3238349" y="38100"/>
              <a:ext cx="1123950" cy="361950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Calibri"/>
                  <a:sym typeface="Times New Roman"/>
                </a:rPr>
                <a:t>Dirección Regional de Educación de Ancash</a:t>
              </a:r>
            </a:p>
          </p:txBody>
        </p:sp>
      </p:grpSp>
      <p:pic>
        <p:nvPicPr>
          <p:cNvPr id="13" name="Imagen 12" descr="UGEL HUARAZ - UNIDAD DE GESTIÓN EDUCATIVA LOCAL HUARAZ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871" y="170423"/>
            <a:ext cx="1533465" cy="3687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 descr="Dirección Genera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39177" y="207963"/>
            <a:ext cx="830580" cy="33117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ángulo 2"/>
          <p:cNvSpPr/>
          <p:nvPr/>
        </p:nvSpPr>
        <p:spPr>
          <a:xfrm>
            <a:off x="586539" y="1035262"/>
            <a:ext cx="8261497" cy="3271088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457200" algn="ctr">
              <a:lnSpc>
                <a:spcPct val="107000"/>
              </a:lnSpc>
              <a:spcBef>
                <a:spcPts val="395"/>
              </a:spcBef>
            </a:pPr>
            <a:r>
              <a:rPr lang="es-ES" sz="11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CONTINUIDAD DEL APRENDIZAJE CON LOS ESTUDIANTES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07000"/>
              </a:lnSpc>
              <a:spcBef>
                <a:spcPts val="395"/>
              </a:spcBef>
            </a:pPr>
            <a:r>
              <a:rPr lang="es-ES" sz="11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07000"/>
              </a:lnSpc>
              <a:spcBef>
                <a:spcPts val="395"/>
              </a:spcBef>
            </a:pPr>
            <a:r>
              <a:rPr lang="es-ES" sz="11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 acuerdo con la declaratoria del Estado de Emergencia, en el departamento de Ancash y considerando la provincia de Huaraz y los distritos en emergencia, DS. Nº 097-2026-PCM, distritos en declarados en emergencia: Cochabamba. Huanchay, Pampas Grande y Pira.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tabLst>
                <a:tab pos="1448435" algn="l"/>
              </a:tabLst>
            </a:pPr>
            <a:r>
              <a:rPr lang="es-ES" sz="11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395"/>
              </a:spcBef>
            </a:pPr>
            <a:r>
              <a:rPr lang="es-ES" sz="11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Acciones</a:t>
            </a:r>
            <a:r>
              <a:rPr lang="es-ES" sz="11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s-ES" sz="11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395"/>
              </a:spcBef>
              <a:buSzPts val="1200"/>
              <a:buFont typeface="Calibri" panose="020F0502020204030204" pitchFamily="34" charset="0"/>
              <a:buChar char="-"/>
            </a:pPr>
            <a:r>
              <a:rPr lang="es-ES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Realizar reuniones de coordinación con los Directores, Docentes y Autoridades para la gestión de instalaciones de paneles solares en las II.EE. de los distritos declaradas en emergencia, </a:t>
            </a:r>
            <a:r>
              <a:rPr lang="es-ES" sz="11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para garantizar el uso de los medios tecnológicos y dispositivos de comunicación en las II.E.</a:t>
            </a:r>
            <a:r>
              <a:rPr lang="es-ES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(Computadora, laptop, impresora, recarga de celulares, etc.)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395"/>
              </a:spcBef>
              <a:buSzPts val="1200"/>
              <a:buFont typeface="Calibri" panose="020F0502020204030204" pitchFamily="34" charset="0"/>
              <a:buChar char="-"/>
            </a:pPr>
            <a:r>
              <a:rPr lang="es-ES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Realizar trabajos remotos si es necesario con dictado de clases de aprendizaje vía zoom.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395"/>
              </a:spcBef>
              <a:buSzPts val="1200"/>
              <a:buFont typeface="Calibri" panose="020F0502020204030204" pitchFamily="34" charset="0"/>
              <a:buChar char="-"/>
            </a:pPr>
            <a:r>
              <a:rPr lang="es-ES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Garantizar que los estudiantes cuenten con celulares y conectividad para trabajos vía zoom.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395"/>
              </a:spcBef>
              <a:buSzPts val="1200"/>
              <a:buFont typeface="Calibri" panose="020F0502020204030204" pitchFamily="34" charset="0"/>
              <a:buChar char="-"/>
            </a:pPr>
            <a:r>
              <a:rPr lang="es-ES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Uso por cada estudiante de las Tablet con conectividad y su material digital.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395"/>
              </a:spcBef>
              <a:buSzPts val="1200"/>
              <a:buFont typeface="Calibri" panose="020F0502020204030204" pitchFamily="34" charset="0"/>
              <a:buChar char="-"/>
            </a:pPr>
            <a:r>
              <a:rPr lang="es-ES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Realizar spot publicitario de sensibilización para los padres de familia mediante protocolos de emergencia.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395"/>
              </a:spcBef>
              <a:buSzPts val="1200"/>
              <a:buFont typeface="Calibri" panose="020F0502020204030204" pitchFamily="34" charset="0"/>
              <a:buChar char="-"/>
            </a:pPr>
            <a:r>
              <a:rPr lang="es-ES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Instalar aplicativo de alerta temprana ante fenómenos naturales </a:t>
            </a:r>
            <a:r>
              <a:rPr lang="es-ES" sz="11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(El EMSS </a:t>
            </a:r>
            <a:r>
              <a:rPr lang="es-ES" sz="11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 la UGEL </a:t>
            </a:r>
            <a:r>
              <a:rPr lang="es-ES" sz="11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 coordinación </a:t>
            </a:r>
            <a:r>
              <a:rPr lang="es-ES" sz="11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 las II.EE</a:t>
            </a:r>
            <a:r>
              <a:rPr lang="es-ES" sz="11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56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/>
          <p:cNvGrpSpPr/>
          <p:nvPr/>
        </p:nvGrpSpPr>
        <p:grpSpPr>
          <a:xfrm>
            <a:off x="882531" y="199165"/>
            <a:ext cx="4401824" cy="343095"/>
            <a:chOff x="0" y="28574"/>
            <a:chExt cx="4362299" cy="371476"/>
          </a:xfrm>
        </p:grpSpPr>
        <p:pic>
          <p:nvPicPr>
            <p:cNvPr id="7" name="Imagen 6" descr="220px-Gran_Sello_de_la_República_del_Perú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38100"/>
              <a:ext cx="375920" cy="344169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</p:pic>
        <p:pic>
          <p:nvPicPr>
            <p:cNvPr id="8" name="Imagen 7" descr="Imagen1 - copia (2)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809750" y="38100"/>
              <a:ext cx="377190" cy="344169"/>
            </a:xfrm>
            <a:prstGeom prst="rect">
              <a:avLst/>
            </a:prstGeom>
            <a:noFill/>
            <a:ln w="25400">
              <a:solidFill>
                <a:srgbClr val="FFFFFF"/>
              </a:solidFill>
              <a:miter lim="800000"/>
              <a:headEnd/>
              <a:tailEnd/>
            </a:ln>
            <a:effectLst/>
          </p:spPr>
        </p:pic>
        <p:sp>
          <p:nvSpPr>
            <p:cNvPr id="9" name="Rectángulo 8"/>
            <p:cNvSpPr/>
            <p:nvPr/>
          </p:nvSpPr>
          <p:spPr>
            <a:xfrm>
              <a:off x="428626" y="28575"/>
              <a:ext cx="571500" cy="368093"/>
            </a:xfrm>
            <a:prstGeom prst="rect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000" kern="100">
                  <a:solidFill>
                    <a:srgbClr val="FFFFFF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PERU</a:t>
              </a: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1028700" y="28574"/>
              <a:ext cx="752475" cy="371476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Ministerio de Educación</a:t>
              </a: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2209800" y="28575"/>
              <a:ext cx="971549" cy="368093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Calibri"/>
                  <a:sym typeface="Times New Roman"/>
                </a:rPr>
                <a:t>Gobierno Regional de Ancash </a:t>
              </a: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3238349" y="38100"/>
              <a:ext cx="1123950" cy="361950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Calibri"/>
                  <a:sym typeface="Times New Roman"/>
                </a:rPr>
                <a:t>Dirección Regional de Educación de Ancash</a:t>
              </a:r>
            </a:p>
          </p:txBody>
        </p:sp>
      </p:grpSp>
      <p:pic>
        <p:nvPicPr>
          <p:cNvPr id="13" name="Imagen 12" descr="UGEL HUARAZ - UNIDAD DE GESTIÓN EDUCATIVA LOCAL HUARAZ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871" y="170423"/>
            <a:ext cx="1533465" cy="3687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 descr="Dirección Genera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39177" y="207963"/>
            <a:ext cx="830580" cy="33117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ángulo 14"/>
          <p:cNvSpPr/>
          <p:nvPr/>
        </p:nvSpPr>
        <p:spPr>
          <a:xfrm>
            <a:off x="297712" y="1113383"/>
            <a:ext cx="8591107" cy="477749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s-ES" sz="1200" b="1" dirty="0" smtClean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s-ES" sz="1200" b="1" dirty="0"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s-ES" sz="1200" b="1" dirty="0" smtClean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ES" sz="1200" b="1" dirty="0" smtClean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ACTIVAR </a:t>
            </a:r>
            <a:r>
              <a:rPr lang="es-ES" sz="1200" b="1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PLAN DE GESTION DEL RIESGO DE DESASTRES Y ACCIONES DE CONTINGENCIA </a:t>
            </a:r>
            <a:endParaRPr lang="en-US" sz="1100" dirty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es-ES" sz="11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ES" sz="11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ES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297712" y="1616243"/>
            <a:ext cx="2877073" cy="2593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s-ES" sz="1200" b="1" dirty="0" smtClean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s-ES" sz="1200" b="1" dirty="0"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s-ES" sz="1200" b="1" dirty="0" smtClean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ES" sz="1200" b="1" dirty="0" smtClean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ACCIONES </a:t>
            </a:r>
            <a:r>
              <a:rPr lang="es-ES" sz="1200" b="1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</a:t>
            </a:r>
            <a:r>
              <a:rPr lang="es-ES" sz="1200" b="1" dirty="0" smtClean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CONTINGENCIA: </a:t>
            </a:r>
            <a:endParaRPr lang="en-US" sz="1100" dirty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es-ES" sz="11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ES" sz="11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ES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Rectángulo 18"/>
          <p:cNvSpPr/>
          <p:nvPr/>
        </p:nvSpPr>
        <p:spPr>
          <a:xfrm>
            <a:off x="85060" y="1988288"/>
            <a:ext cx="8931349" cy="2679405"/>
          </a:xfrm>
          <a:prstGeom prst="rect">
            <a:avLst/>
          </a:prstGeom>
          <a:solidFill>
            <a:schemeClr val="tx2"/>
          </a:solidFill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630555">
              <a:lnSpc>
                <a:spcPct val="102000"/>
              </a:lnSpc>
              <a:spcAft>
                <a:spcPts val="0"/>
              </a:spcAft>
            </a:pPr>
            <a:endParaRPr lang="es-ES" sz="1100" b="1" dirty="0">
              <a:solidFill>
                <a:srgbClr val="0070C0"/>
              </a:solidFill>
              <a:latin typeface="Arial" panose="020B0604020202020204" pitchFamily="34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marL="630555">
              <a:lnSpc>
                <a:spcPct val="102000"/>
              </a:lnSpc>
              <a:spcAft>
                <a:spcPts val="0"/>
              </a:spcAft>
            </a:pPr>
            <a:r>
              <a:rPr lang="es-ES" sz="11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FRENTE ALLUVIAS </a:t>
            </a:r>
            <a:r>
              <a:rPr lang="es-ES" sz="11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INTENSAS, MOVIMIENTOS EN MASA (HUAICO, DESLIZAMIENTOS, REPTACIÓN, CAÍDA DE ROCAS, ETC.):</a:t>
            </a:r>
            <a:endParaRPr lang="en-US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335"/>
              </a:spcBef>
              <a:spcAft>
                <a:spcPts val="0"/>
              </a:spcAft>
            </a:pPr>
            <a:r>
              <a:rPr lang="es-ES" sz="1100" b="1" dirty="0">
                <a:effectLst/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 </a:t>
            </a:r>
            <a:endParaRPr lang="en-US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985" algn="just">
              <a:lnSpc>
                <a:spcPct val="150000"/>
              </a:lnSpc>
              <a:spcAft>
                <a:spcPts val="0"/>
              </a:spcAft>
              <a:tabLst>
                <a:tab pos="2409825" algn="l"/>
              </a:tabLst>
            </a:pPr>
            <a:r>
              <a:rPr lang="es-PE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s-PE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Preparación</a:t>
            </a:r>
            <a:r>
              <a:rPr lang="es-PE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1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335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ES" sz="1100" dirty="0">
                <a:effectLst/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Identifica si el local educativo está ubicado en un lugar donde han ocurrido peligros de movimientos en masa , en terreno inestable o en zona inundable.</a:t>
            </a:r>
            <a:endParaRPr lang="en-US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335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ES" sz="1100" dirty="0">
                <a:effectLst/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En coordinación con las autoridades de tu localidad </a:t>
            </a:r>
            <a:r>
              <a:rPr lang="es-ES" sz="1100" b="1" dirty="0">
                <a:effectLst/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establece un sistema de  vigilancia y alarma en las quebradas </a:t>
            </a:r>
            <a:r>
              <a:rPr lang="es-ES" sz="1100" dirty="0">
                <a:effectLst/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utilizando (silbato, campana, triángulo, megáfono, etc.).</a:t>
            </a:r>
            <a:endParaRPr lang="en-US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335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ES" sz="1100" dirty="0">
                <a:effectLst/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Prepara y ten lista tu mochila para emergencias.</a:t>
            </a:r>
            <a:endParaRPr lang="en-US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335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ES" sz="1100" dirty="0">
                <a:effectLst/>
                <a:latin typeface="Arial" panose="020B06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Elaborar y / o actualizar el Plan de Gestión del Riesgo de Desastres </a:t>
            </a:r>
            <a:r>
              <a:rPr lang="es-ES" sz="1100" dirty="0" smtClean="0">
                <a:effectLst/>
                <a:latin typeface="Arial" panose="020B06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 Acciones de Contingencia de </a:t>
            </a:r>
            <a:r>
              <a:rPr lang="es-ES" sz="1100" dirty="0">
                <a:effectLst/>
                <a:latin typeface="Arial" panose="020B06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 institución educativa</a:t>
            </a:r>
            <a:endParaRPr lang="en-US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335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ES" sz="1100" dirty="0">
                <a:effectLst/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Organizar la Brigada de Educación Ambiental y Gestión del Riesgo de </a:t>
            </a:r>
            <a:r>
              <a:rPr lang="es-ES" sz="1100" dirty="0" smtClean="0">
                <a:effectLst/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Desastres (capacítalos).</a:t>
            </a:r>
            <a:endParaRPr lang="en-US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335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ES" sz="1100" dirty="0">
                <a:effectLst/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Capacitación en higiene y prevención de enfermedades y epidemias</a:t>
            </a:r>
            <a:endParaRPr lang="en-US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0430">
              <a:lnSpc>
                <a:spcPct val="107000"/>
              </a:lnSpc>
              <a:spcBef>
                <a:spcPts val="335"/>
              </a:spcBef>
              <a:spcAft>
                <a:spcPts val="0"/>
              </a:spcAft>
            </a:pPr>
            <a:r>
              <a:rPr lang="es-ES" sz="1100" dirty="0">
                <a:effectLst/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 </a:t>
            </a:r>
            <a:endParaRPr lang="en-US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611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/>
          <p:cNvGrpSpPr/>
          <p:nvPr/>
        </p:nvGrpSpPr>
        <p:grpSpPr>
          <a:xfrm>
            <a:off x="882531" y="199165"/>
            <a:ext cx="4401824" cy="343095"/>
            <a:chOff x="0" y="28574"/>
            <a:chExt cx="4362299" cy="371476"/>
          </a:xfrm>
        </p:grpSpPr>
        <p:pic>
          <p:nvPicPr>
            <p:cNvPr id="7" name="Imagen 6" descr="220px-Gran_Sello_de_la_República_del_Perú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38100"/>
              <a:ext cx="375920" cy="344169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</p:pic>
        <p:pic>
          <p:nvPicPr>
            <p:cNvPr id="8" name="Imagen 7" descr="Imagen1 - copia (2)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809750" y="38100"/>
              <a:ext cx="377190" cy="344169"/>
            </a:xfrm>
            <a:prstGeom prst="rect">
              <a:avLst/>
            </a:prstGeom>
            <a:noFill/>
            <a:ln w="25400">
              <a:solidFill>
                <a:srgbClr val="FFFFFF"/>
              </a:solidFill>
              <a:miter lim="800000"/>
              <a:headEnd/>
              <a:tailEnd/>
            </a:ln>
            <a:effectLst/>
          </p:spPr>
        </p:pic>
        <p:sp>
          <p:nvSpPr>
            <p:cNvPr id="9" name="Rectángulo 8"/>
            <p:cNvSpPr/>
            <p:nvPr/>
          </p:nvSpPr>
          <p:spPr>
            <a:xfrm>
              <a:off x="428626" y="28575"/>
              <a:ext cx="571500" cy="368093"/>
            </a:xfrm>
            <a:prstGeom prst="rect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000" kern="100">
                  <a:solidFill>
                    <a:srgbClr val="FFFFFF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PERU</a:t>
              </a: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1028700" y="28574"/>
              <a:ext cx="752475" cy="371476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Ministerio de Educación</a:t>
              </a: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2209800" y="28575"/>
              <a:ext cx="971549" cy="368093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Calibri"/>
                  <a:sym typeface="Times New Roman"/>
                </a:rPr>
                <a:t>Gobierno Regional de Ancash </a:t>
              </a: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3238349" y="38100"/>
              <a:ext cx="1123950" cy="361950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Calibri"/>
                  <a:sym typeface="Times New Roman"/>
                </a:rPr>
                <a:t>Dirección Regional de Educación de Ancash</a:t>
              </a:r>
            </a:p>
          </p:txBody>
        </p:sp>
      </p:grpSp>
      <p:pic>
        <p:nvPicPr>
          <p:cNvPr id="13" name="Imagen 12" descr="UGEL HUARAZ - UNIDAD DE GESTIÓN EDUCATIVA LOCAL HUARAZ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871" y="170423"/>
            <a:ext cx="1533465" cy="3687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 descr="Dirección Genera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39177" y="207963"/>
            <a:ext cx="830580" cy="33117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ángulo 14"/>
          <p:cNvSpPr/>
          <p:nvPr/>
        </p:nvSpPr>
        <p:spPr>
          <a:xfrm>
            <a:off x="95693" y="967562"/>
            <a:ext cx="8963248" cy="3646967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00430">
              <a:lnSpc>
                <a:spcPct val="107000"/>
              </a:lnSpc>
              <a:spcBef>
                <a:spcPts val="335"/>
              </a:spcBef>
              <a:spcAft>
                <a:spcPts val="0"/>
              </a:spcAft>
            </a:pPr>
            <a:r>
              <a:rPr lang="es-ES" sz="1100" dirty="0">
                <a:effectLst/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 </a:t>
            </a:r>
            <a:endParaRPr lang="en-US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335"/>
              </a:spcBef>
              <a:spcAft>
                <a:spcPts val="0"/>
              </a:spcAft>
            </a:pPr>
            <a:r>
              <a:rPr lang="es-ES" sz="1100" b="1" dirty="0">
                <a:effectLst/>
                <a:latin typeface="Arial" panose="020B06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</a:t>
            </a:r>
            <a:r>
              <a:rPr lang="es-ES" sz="1200" b="1" dirty="0">
                <a:effectLst/>
                <a:latin typeface="Arial" panose="020B06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Respuesta</a:t>
            </a:r>
            <a:r>
              <a:rPr lang="es-ES" sz="1200" dirty="0">
                <a:effectLst/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335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ES" sz="1000" dirty="0">
                <a:effectLst/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No trates de cruzar a pie una corriente de agua que sobrepase tus rodillas.</a:t>
            </a:r>
            <a:endParaRPr lang="en-US" sz="1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335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ES" sz="1000" dirty="0">
                <a:effectLst/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Ubicarse en las partes alejadas de los cauces y altas</a:t>
            </a:r>
            <a:r>
              <a:rPr lang="es-ES" sz="1000" dirty="0" smtClean="0">
                <a:effectLst/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.                                                                    </a:t>
            </a:r>
            <a:r>
              <a:rPr lang="es-ES" sz="1000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Charla a los estudiantes</a:t>
            </a:r>
            <a:endParaRPr lang="en-US" sz="1000" dirty="0">
              <a:solidFill>
                <a:srgbClr val="C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335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ES" sz="1000" dirty="0">
                <a:effectLst/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Aléjate de los cables de energía eléctrica o torres de alta tensión.</a:t>
            </a:r>
            <a:endParaRPr lang="en-US" sz="1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335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ES" sz="1000" dirty="0">
                <a:effectLst/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Aléjate de postes eléctricos caídos o alambres rotos en la vía o dentro de áreas inundadas.</a:t>
            </a:r>
            <a:endParaRPr lang="en-US" sz="1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335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ES" sz="1000" dirty="0">
                <a:effectLst/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No cruces puentes donde el nivel de agua se acerca al borde de los mismos</a:t>
            </a:r>
            <a:endParaRPr lang="en-US" sz="1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335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ES" sz="1000" b="1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Evacuar a los estudiantes afectados al centro de salud más cercano</a:t>
            </a:r>
            <a:r>
              <a:rPr lang="es-ES" sz="1000" dirty="0">
                <a:effectLst/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  <a:endParaRPr lang="en-US" sz="1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Bef>
                <a:spcPts val="335"/>
              </a:spcBef>
              <a:buFont typeface="Symbol" panose="05050102010706020507" pitchFamily="18" charset="2"/>
              <a:buChar char=""/>
            </a:pPr>
            <a:r>
              <a:rPr lang="es-ES" sz="1000" b="1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Aplicación de Ficha EDANSE del sector </a:t>
            </a:r>
            <a:r>
              <a:rPr lang="es-ES" sz="10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MINEDU                                                                           </a:t>
            </a:r>
            <a:r>
              <a:rPr lang="es-ES" sz="1000" dirty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L</a:t>
            </a:r>
            <a:r>
              <a:rPr lang="es-ES" sz="1000" dirty="0" smtClean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abor de directores y docentes, brigadas</a:t>
            </a:r>
            <a:endParaRPr lang="en-US" sz="1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335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ES" sz="1000" b="1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Desarrollar actividades de soporte </a:t>
            </a:r>
            <a:r>
              <a:rPr lang="es-ES" sz="1000" b="1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socioemocional y actividades lúdicas </a:t>
            </a:r>
            <a:endParaRPr lang="en-US" sz="1000" b="1" dirty="0">
              <a:solidFill>
                <a:schemeClr val="accent1">
                  <a:lumMod val="50000"/>
                </a:schemeClr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409825" algn="l"/>
              </a:tabLst>
            </a:pPr>
            <a:r>
              <a:rPr lang="es-PE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409825" algn="l"/>
              </a:tabLst>
            </a:pPr>
            <a:r>
              <a:rPr lang="es-PE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es-PE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Continuidad del servicio educativo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448310" lvl="0" indent="-342900" algn="just">
              <a:lnSpc>
                <a:spcPct val="92000"/>
              </a:lnSpc>
              <a:spcBef>
                <a:spcPts val="490"/>
              </a:spcBef>
              <a:spcAft>
                <a:spcPts val="0"/>
              </a:spcAft>
              <a:buClr>
                <a:srgbClr val="575756"/>
              </a:buClr>
              <a:buSzPts val="1250"/>
              <a:buFont typeface="Tahoma" panose="020B0604030504040204" pitchFamily="34" charset="0"/>
              <a:buChar char="•"/>
            </a:pPr>
            <a:r>
              <a:rPr lang="es-ES" sz="1000" dirty="0">
                <a:solidFill>
                  <a:srgbClr val="575756"/>
                </a:solidFill>
                <a:effectLst/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Coordinar con el MINSA (DIRESA/GERESA/Redes de Salud), para la fumigación de los ambientes a fin de evitar la proliferación de vectores (zancudos y mosquitos infectados).</a:t>
            </a:r>
            <a:endParaRPr lang="en-US" sz="1000" dirty="0">
              <a:effectLst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marL="342900" marR="448310" lvl="0" indent="-342900" algn="just">
              <a:lnSpc>
                <a:spcPct val="92000"/>
              </a:lnSpc>
              <a:spcBef>
                <a:spcPts val="490"/>
              </a:spcBef>
              <a:spcAft>
                <a:spcPts val="0"/>
              </a:spcAft>
              <a:buClr>
                <a:srgbClr val="575756"/>
              </a:buClr>
              <a:buSzPts val="1250"/>
              <a:buFont typeface="Tahoma" panose="020B0604030504040204" pitchFamily="34" charset="0"/>
              <a:buChar char="•"/>
            </a:pPr>
            <a:r>
              <a:rPr lang="es-ES" sz="1000" dirty="0">
                <a:solidFill>
                  <a:srgbClr val="575756"/>
                </a:solidFill>
                <a:effectLst/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Gestionar ante el Gobierno local la implementación de los </a:t>
            </a:r>
            <a:r>
              <a:rPr lang="es-ES" sz="1000" b="1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espacios alternos </a:t>
            </a:r>
            <a:r>
              <a:rPr lang="es-ES" sz="1000" dirty="0">
                <a:solidFill>
                  <a:srgbClr val="575756"/>
                </a:solidFill>
                <a:effectLst/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identificados; en casos que no se cuente con aulas de campaña o aulas prefabricadas. </a:t>
            </a:r>
            <a:r>
              <a:rPr lang="es-ES" sz="1000" b="1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En caso que el local educativo haya quedado inhabitable</a:t>
            </a:r>
            <a:r>
              <a:rPr lang="es-ES" sz="1000" dirty="0">
                <a:solidFill>
                  <a:srgbClr val="575756"/>
                </a:solidFill>
                <a:effectLst/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  <a:endParaRPr lang="en-US" sz="1000" dirty="0">
              <a:effectLst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marL="342900" marR="448310" lvl="0" indent="-342900" algn="just">
              <a:lnSpc>
                <a:spcPct val="92000"/>
              </a:lnSpc>
              <a:spcBef>
                <a:spcPts val="490"/>
              </a:spcBef>
              <a:spcAft>
                <a:spcPts val="0"/>
              </a:spcAft>
              <a:buClr>
                <a:srgbClr val="575756"/>
              </a:buClr>
              <a:buSzPts val="1250"/>
              <a:buFont typeface="Tahoma" panose="020B0604030504040204" pitchFamily="34" charset="0"/>
              <a:buChar char="•"/>
            </a:pPr>
            <a:r>
              <a:rPr lang="es-ES" sz="1000" dirty="0">
                <a:solidFill>
                  <a:srgbClr val="575756"/>
                </a:solidFill>
                <a:effectLst/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Utilizar el presupuesto de mantenimiento preventivo para realizar refacciones.</a:t>
            </a:r>
            <a:endParaRPr lang="en-US" sz="1000" dirty="0">
              <a:effectLst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marL="342900" marR="448310" lvl="0" indent="-342900" algn="just">
              <a:lnSpc>
                <a:spcPct val="92000"/>
              </a:lnSpc>
              <a:spcBef>
                <a:spcPts val="490"/>
              </a:spcBef>
              <a:spcAft>
                <a:spcPts val="0"/>
              </a:spcAft>
              <a:buClr>
                <a:srgbClr val="575756"/>
              </a:buClr>
              <a:buSzPts val="1250"/>
              <a:buFont typeface="Tahoma" panose="020B0604030504040204" pitchFamily="34" charset="0"/>
              <a:buChar char="•"/>
            </a:pPr>
            <a:r>
              <a:rPr lang="es-ES" sz="1000" dirty="0">
                <a:effectLst/>
                <a:latin typeface="Arial" panose="020B060402020202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Coordinar con el Gobierno local para que se incluya en el FONCOMÚN y el presupuesto participativo para las mejoras de las condiciones operativas del local educativo.</a:t>
            </a:r>
            <a:endParaRPr lang="en-US" sz="1000" dirty="0">
              <a:effectLst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ES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Cerrar llave 1"/>
          <p:cNvSpPr/>
          <p:nvPr/>
        </p:nvSpPr>
        <p:spPr>
          <a:xfrm>
            <a:off x="5490727" y="1275906"/>
            <a:ext cx="346548" cy="935666"/>
          </a:xfrm>
          <a:prstGeom prst="righ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errar llave 15"/>
          <p:cNvSpPr/>
          <p:nvPr/>
        </p:nvSpPr>
        <p:spPr>
          <a:xfrm>
            <a:off x="5498207" y="2261190"/>
            <a:ext cx="346548" cy="567070"/>
          </a:xfrm>
          <a:prstGeom prst="righ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10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/>
          <p:cNvGrpSpPr/>
          <p:nvPr/>
        </p:nvGrpSpPr>
        <p:grpSpPr>
          <a:xfrm>
            <a:off x="882531" y="199165"/>
            <a:ext cx="4401824" cy="343095"/>
            <a:chOff x="0" y="28574"/>
            <a:chExt cx="4362299" cy="371476"/>
          </a:xfrm>
        </p:grpSpPr>
        <p:pic>
          <p:nvPicPr>
            <p:cNvPr id="7" name="Imagen 6" descr="220px-Gran_Sello_de_la_República_del_Perú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38100"/>
              <a:ext cx="375920" cy="344169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</p:pic>
        <p:pic>
          <p:nvPicPr>
            <p:cNvPr id="8" name="Imagen 7" descr="Imagen1 - copia (2)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809750" y="38100"/>
              <a:ext cx="377190" cy="344169"/>
            </a:xfrm>
            <a:prstGeom prst="rect">
              <a:avLst/>
            </a:prstGeom>
            <a:noFill/>
            <a:ln w="25400">
              <a:solidFill>
                <a:srgbClr val="FFFFFF"/>
              </a:solidFill>
              <a:miter lim="800000"/>
              <a:headEnd/>
              <a:tailEnd/>
            </a:ln>
            <a:effectLst/>
          </p:spPr>
        </p:pic>
        <p:sp>
          <p:nvSpPr>
            <p:cNvPr id="9" name="Rectángulo 8"/>
            <p:cNvSpPr/>
            <p:nvPr/>
          </p:nvSpPr>
          <p:spPr>
            <a:xfrm>
              <a:off x="428626" y="28575"/>
              <a:ext cx="571500" cy="368093"/>
            </a:xfrm>
            <a:prstGeom prst="rect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1000" kern="100">
                  <a:solidFill>
                    <a:srgbClr val="FFFFFF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PERU</a:t>
              </a:r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1028700" y="28574"/>
              <a:ext cx="752475" cy="371476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Ministerio de Educación</a:t>
              </a:r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2209800" y="28575"/>
              <a:ext cx="971549" cy="368093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Calibri"/>
                  <a:sym typeface="Times New Roman"/>
                </a:rPr>
                <a:t>Gobierno Regional de Ancash </a:t>
              </a:r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3238349" y="38100"/>
              <a:ext cx="1123950" cy="361950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800" kern="100">
                  <a:solidFill>
                    <a:srgbClr val="FFFFFF"/>
                  </a:solidFill>
                  <a:latin typeface="Times New Roman"/>
                  <a:ea typeface="Times New Roman"/>
                  <a:cs typeface="Calibri"/>
                  <a:sym typeface="Times New Roman"/>
                </a:rPr>
                <a:t>Dirección Regional de Educación de Ancash</a:t>
              </a:r>
            </a:p>
          </p:txBody>
        </p:sp>
      </p:grpSp>
      <p:pic>
        <p:nvPicPr>
          <p:cNvPr id="13" name="Imagen 12" descr="UGEL HUARAZ - UNIDAD DE GESTIÓN EDUCATIVA LOCAL HUARAZ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871" y="170423"/>
            <a:ext cx="1533465" cy="3687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 descr="Dirección Genera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39177" y="207963"/>
            <a:ext cx="830580" cy="33117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ángulo 3"/>
          <p:cNvSpPr/>
          <p:nvPr/>
        </p:nvSpPr>
        <p:spPr>
          <a:xfrm>
            <a:off x="369650" y="1461204"/>
            <a:ext cx="84727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DOCUMENTOS DE GESTIÓN “ESCUELA SEGURA”, INSTITUCIONES EDUCATIVAS UGEL HUARAZ 2026</a:t>
            </a:r>
            <a:endParaRPr lang="en-US" sz="1600" dirty="0">
              <a:solidFill>
                <a:srgbClr val="C00000"/>
              </a:solidFill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8130" y="1630481"/>
            <a:ext cx="7918315" cy="2307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94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870</TotalTime>
  <Words>438</Words>
  <Application>Microsoft Office PowerPoint</Application>
  <PresentationFormat>Presentación en pantalla (16:9)</PresentationFormat>
  <Paragraphs>141</Paragraphs>
  <Slides>13</Slides>
  <Notes>13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24" baseType="lpstr">
      <vt:lpstr>Algerian</vt:lpstr>
      <vt:lpstr>Arial</vt:lpstr>
      <vt:lpstr>Arial Black</vt:lpstr>
      <vt:lpstr>Arial-BoldMT</vt:lpstr>
      <vt:lpstr>ArialMT</vt:lpstr>
      <vt:lpstr>Calibri</vt:lpstr>
      <vt:lpstr>Symbol</vt:lpstr>
      <vt:lpstr>Tahoma</vt:lpstr>
      <vt:lpstr>Times New Roman</vt:lpstr>
      <vt:lpstr>Wingdings</vt:lpstr>
      <vt:lpstr>Simple Light</vt:lpstr>
      <vt:lpstr>  GESTIÓN DEL RIESGO DE DESASTRES EN LAS INSTITUCIONES EDUCATIVAS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Unidad III: PLANIFICACIÓN EN LA GRD EN LA INSTITUCIONES EDUCATIVAS</dc:title>
  <dc:creator>Lenovo</dc:creator>
  <cp:lastModifiedBy>PREVAED</cp:lastModifiedBy>
  <cp:revision>61</cp:revision>
  <dcterms:created xsi:type="dcterms:W3CDTF">2025-09-10T13:33:29Z</dcterms:created>
  <dcterms:modified xsi:type="dcterms:W3CDTF">2026-07-22T20:47:15Z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74002A7F094C491DBAAD321AD74DF708_12</vt:lpwstr>
  </property>
  <property fmtid="{D5CDD505-2E9C-101B-9397-08002B2CF9AE}" pid="3" name="KSOProductBuildVer">
    <vt:lpwstr>3082-12.2.0.21931</vt:lpwstr>
  </property>
</Properties>
</file>