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5" r:id="rId2"/>
  </p:sldMasterIdLst>
  <p:notesMasterIdLst>
    <p:notesMasterId r:id="rId64"/>
  </p:notesMasterIdLst>
  <p:sldIdLst>
    <p:sldId id="262" r:id="rId3"/>
    <p:sldId id="257" r:id="rId4"/>
    <p:sldId id="258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</p:sldIdLst>
  <p:sldSz cx="12192000" cy="6858000"/>
  <p:notesSz cx="6797675" cy="9926638"/>
  <p:embeddedFontLst>
    <p:embeddedFont>
      <p:font typeface="Calibri" panose="020F0502020204030204" pitchFamily="34" charset="0"/>
      <p:regular r:id="rId65"/>
      <p:bold r:id="rId66"/>
      <p:italic r:id="rId67"/>
      <p:boldItalic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7" roundtripDataSignature="AMtx7mjhulrt4liqsCZ5u5jN8RTt73dm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4339E9-9751-4B6D-B127-8A74ED2FADEB}">
  <a:tblStyle styleId="{2F4339E9-9751-4B6D-B127-8A74ED2FADE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D058B23-3CB4-41DA-B4FF-F4171559454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F8757B8-26E1-4592-925B-2882E5FED5D3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2.fntdata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77" Type="http://customschemas.google.com/relationships/presentationmetadata" Target="meta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1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7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1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14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1" name="Google Shape;361;p1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/>
              <a:t>Actualizar el enlace del PPT</a:t>
            </a:r>
            <a:endParaRPr/>
          </a:p>
        </p:txBody>
      </p:sp>
      <p:sp>
        <p:nvSpPr>
          <p:cNvPr id="362" name="Google Shape;362;p15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" name="Google Shape;378;p1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/>
              <a:t>Actualizar el enlace del PPT</a:t>
            </a:r>
            <a:endParaRPr/>
          </a:p>
        </p:txBody>
      </p:sp>
      <p:sp>
        <p:nvSpPr>
          <p:cNvPr id="379" name="Google Shape;379;p16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6" name="Google Shape;396;p1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s-PE"/>
              <a:t>Actualizar enlace del Sireg</a:t>
            </a:r>
            <a:endParaRPr/>
          </a:p>
        </p:txBody>
      </p:sp>
      <p:sp>
        <p:nvSpPr>
          <p:cNvPr id="397" name="Google Shape;397;p17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8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1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9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p2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20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" name="Google Shape;148;p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2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8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3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38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3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4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2" name="Google Shape;722;p4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200">
                <a:solidFill>
                  <a:srgbClr val="000000"/>
                </a:solidFill>
              </a:rPr>
              <a:t>© Copyright Showeet.com – Creative &amp; Free PowerPoint Templates</a:t>
            </a:r>
            <a:endParaRPr/>
          </a:p>
        </p:txBody>
      </p:sp>
      <p:sp>
        <p:nvSpPr>
          <p:cNvPr id="723" name="Google Shape;723;p42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4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4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3" name="Google Shape;763;p4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45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7" name="Google Shape;777;p4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46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4" name="Google Shape;794;p4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47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48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48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2" name="Google Shape;822;p4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49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3" name="Google Shape;833;p5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50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5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51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6" name="Google Shape;906;p5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7" name="Google Shape;907;p52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9" name="Google Shape;919;p5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0" name="Google Shape;920;p53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1" name="Google Shape;931;p5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2" name="Google Shape;932;p54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7" name="Google Shape;947;p5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8" name="Google Shape;948;p55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56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6" name="Google Shape;976;p57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977;p57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1" name="Google Shape;991;p58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58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5" name="Google Shape;1005;p59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59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9" name="Google Shape;1019;p6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60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6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" name="Google Shape;1035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5" name="Google Shape;1065;p6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2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0" name="Google Shape;1080;p6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63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10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/>
              <a:t>Actualizar los enlaces</a:t>
            </a:r>
            <a:endParaRPr/>
          </a:p>
        </p:txBody>
      </p:sp>
      <p:sp>
        <p:nvSpPr>
          <p:cNvPr id="280" name="Google Shape;280;p10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8" name="Google Shape;1118;p64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9" name="Google Shape;1119;p64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65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1" name="Google Shape;1131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12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12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13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/>
              <a:t>Actualizar los enlaces</a:t>
            </a:r>
            <a:endParaRPr/>
          </a:p>
        </p:txBody>
      </p:sp>
      <p:sp>
        <p:nvSpPr>
          <p:cNvPr id="326" name="Google Shape;326;p13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s y objetos UMC">
  <p:cSld name="Títulos y objetos UMC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8"/>
          <p:cNvSpPr/>
          <p:nvPr/>
        </p:nvSpPr>
        <p:spPr>
          <a:xfrm>
            <a:off x="5445457" y="0"/>
            <a:ext cx="3398292" cy="1009934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68"/>
          <p:cNvSpPr/>
          <p:nvPr/>
        </p:nvSpPr>
        <p:spPr>
          <a:xfrm>
            <a:off x="11915" y="0"/>
            <a:ext cx="12192000" cy="68580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68"/>
          <p:cNvSpPr/>
          <p:nvPr/>
        </p:nvSpPr>
        <p:spPr>
          <a:xfrm>
            <a:off x="7296151" y="0"/>
            <a:ext cx="4895850" cy="6858000"/>
          </a:xfrm>
          <a:prstGeom prst="rect">
            <a:avLst/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68"/>
          <p:cNvSpPr/>
          <p:nvPr/>
        </p:nvSpPr>
        <p:spPr>
          <a:xfrm>
            <a:off x="4188941" y="0"/>
            <a:ext cx="8003059" cy="6858000"/>
          </a:xfrm>
          <a:prstGeom prst="trapezoid">
            <a:avLst>
              <a:gd name="adj" fmla="val 38194"/>
            </a:avLst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68"/>
          <p:cNvSpPr/>
          <p:nvPr/>
        </p:nvSpPr>
        <p:spPr>
          <a:xfrm>
            <a:off x="295275" y="728608"/>
            <a:ext cx="11619407" cy="59928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  <p:sp>
        <p:nvSpPr>
          <p:cNvPr id="28" name="Google Shape;28;p68"/>
          <p:cNvSpPr txBox="1">
            <a:spLocks noGrp="1"/>
          </p:cNvSpPr>
          <p:nvPr>
            <p:ph type="title"/>
          </p:nvPr>
        </p:nvSpPr>
        <p:spPr>
          <a:xfrm>
            <a:off x="850115" y="1226941"/>
            <a:ext cx="10515600" cy="95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500"/>
              <a:buFont typeface="Calibri"/>
              <a:buNone/>
              <a:defRPr sz="2500" b="0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8"/>
          <p:cNvSpPr txBox="1">
            <a:spLocks noGrp="1"/>
          </p:cNvSpPr>
          <p:nvPr>
            <p:ph type="body" idx="1"/>
          </p:nvPr>
        </p:nvSpPr>
        <p:spPr>
          <a:xfrm>
            <a:off x="838200" y="2439777"/>
            <a:ext cx="10515600" cy="3737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0" name="Google Shape;30;p6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45717" y="103274"/>
            <a:ext cx="2368965" cy="516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22416" y="59005"/>
            <a:ext cx="808998" cy="635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olo el título" type="titleOnly">
  <p:cSld name="TITLE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7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7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8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8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9" name="Google Shape;99;p8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0" name="Google Shape;100;p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8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8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8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8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7" name="Google Shape;107;p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8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8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8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8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8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8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8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8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 UMC">
  <p:cSld name="En blanco UMC">
    <p:bg>
      <p:bgPr>
        <a:solidFill>
          <a:schemeClr val="dk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2"/>
          <p:cNvSpPr/>
          <p:nvPr/>
        </p:nvSpPr>
        <p:spPr>
          <a:xfrm>
            <a:off x="5445457" y="0"/>
            <a:ext cx="3398292" cy="1009934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72"/>
          <p:cNvSpPr/>
          <p:nvPr/>
        </p:nvSpPr>
        <p:spPr>
          <a:xfrm>
            <a:off x="11915" y="0"/>
            <a:ext cx="12192000" cy="68580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2"/>
          <p:cNvSpPr/>
          <p:nvPr/>
        </p:nvSpPr>
        <p:spPr>
          <a:xfrm>
            <a:off x="7296151" y="0"/>
            <a:ext cx="4895850" cy="6858000"/>
          </a:xfrm>
          <a:prstGeom prst="rect">
            <a:avLst/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2"/>
          <p:cNvSpPr/>
          <p:nvPr/>
        </p:nvSpPr>
        <p:spPr>
          <a:xfrm>
            <a:off x="4188941" y="0"/>
            <a:ext cx="8003059" cy="6858000"/>
          </a:xfrm>
          <a:prstGeom prst="trapezoid">
            <a:avLst>
              <a:gd name="adj" fmla="val 38194"/>
            </a:avLst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65061" y="151958"/>
            <a:ext cx="1949621" cy="424692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2"/>
          <p:cNvSpPr/>
          <p:nvPr/>
        </p:nvSpPr>
        <p:spPr>
          <a:xfrm>
            <a:off x="298211" y="720892"/>
            <a:ext cx="11619407" cy="599286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1175" y="10571"/>
            <a:ext cx="922569" cy="724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 UMC">
  <p:cSld name="En blanco UMC"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9"/>
          <p:cNvSpPr/>
          <p:nvPr/>
        </p:nvSpPr>
        <p:spPr>
          <a:xfrm>
            <a:off x="5445457" y="0"/>
            <a:ext cx="3398292" cy="1009934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9"/>
          <p:cNvSpPr/>
          <p:nvPr/>
        </p:nvSpPr>
        <p:spPr>
          <a:xfrm>
            <a:off x="11915" y="0"/>
            <a:ext cx="12192000" cy="68580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9"/>
          <p:cNvSpPr/>
          <p:nvPr/>
        </p:nvSpPr>
        <p:spPr>
          <a:xfrm>
            <a:off x="7296151" y="0"/>
            <a:ext cx="4895850" cy="6858000"/>
          </a:xfrm>
          <a:prstGeom prst="rect">
            <a:avLst/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69"/>
          <p:cNvSpPr/>
          <p:nvPr/>
        </p:nvSpPr>
        <p:spPr>
          <a:xfrm>
            <a:off x="4188941" y="0"/>
            <a:ext cx="8003059" cy="6858000"/>
          </a:xfrm>
          <a:prstGeom prst="trapezoid">
            <a:avLst>
              <a:gd name="adj" fmla="val 38194"/>
            </a:avLst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65061" y="151958"/>
            <a:ext cx="1949621" cy="424692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69"/>
          <p:cNvSpPr/>
          <p:nvPr/>
        </p:nvSpPr>
        <p:spPr>
          <a:xfrm>
            <a:off x="298211" y="720892"/>
            <a:ext cx="11619407" cy="59928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1175" y="10571"/>
            <a:ext cx="922569" cy="724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En blanco 1">
  <p:cSld name="1_En blanco 1">
    <p:bg>
      <p:bgPr>
        <a:solidFill>
          <a:schemeClr val="lt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">
  <p:cSld name="09">
    <p:bg>
      <p:bgPr>
        <a:solidFill>
          <a:srgbClr val="FFFFFF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3"/>
          <p:cNvSpPr/>
          <p:nvPr/>
        </p:nvSpPr>
        <p:spPr>
          <a:xfrm>
            <a:off x="7165319" y="426613"/>
            <a:ext cx="4665260" cy="5439984"/>
          </a:xfrm>
          <a:custGeom>
            <a:avLst/>
            <a:gdLst/>
            <a:ahLst/>
            <a:cxnLst/>
            <a:rect l="l" t="t" r="r" b="b"/>
            <a:pathLst>
              <a:path w="21515" h="21600" extrusionOk="0">
                <a:moveTo>
                  <a:pt x="15621" y="21600"/>
                </a:moveTo>
                <a:lnTo>
                  <a:pt x="15592" y="21600"/>
                </a:lnTo>
                <a:cubicBezTo>
                  <a:pt x="11518" y="21600"/>
                  <a:pt x="7649" y="20364"/>
                  <a:pt x="4719" y="18118"/>
                </a:cubicBezTo>
                <a:cubicBezTo>
                  <a:pt x="1758" y="15847"/>
                  <a:pt x="88" y="12793"/>
                  <a:pt x="0" y="9538"/>
                </a:cubicBezTo>
                <a:cubicBezTo>
                  <a:pt x="0" y="9463"/>
                  <a:pt x="0" y="9387"/>
                  <a:pt x="0" y="9286"/>
                </a:cubicBezTo>
                <a:cubicBezTo>
                  <a:pt x="0" y="6788"/>
                  <a:pt x="1143" y="4441"/>
                  <a:pt x="3195" y="2675"/>
                </a:cubicBezTo>
                <a:cubicBezTo>
                  <a:pt x="5217" y="959"/>
                  <a:pt x="7913" y="0"/>
                  <a:pt x="10756" y="0"/>
                </a:cubicBezTo>
                <a:cubicBezTo>
                  <a:pt x="10815" y="0"/>
                  <a:pt x="10844" y="0"/>
                  <a:pt x="10903" y="0"/>
                </a:cubicBezTo>
                <a:cubicBezTo>
                  <a:pt x="16706" y="76"/>
                  <a:pt x="21366" y="4037"/>
                  <a:pt x="21512" y="9008"/>
                </a:cubicBezTo>
                <a:cubicBezTo>
                  <a:pt x="21600" y="12390"/>
                  <a:pt x="19578" y="15544"/>
                  <a:pt x="16207" y="17260"/>
                </a:cubicBezTo>
                <a:cubicBezTo>
                  <a:pt x="16149" y="17285"/>
                  <a:pt x="16090" y="17260"/>
                  <a:pt x="16061" y="17235"/>
                </a:cubicBezTo>
                <a:cubicBezTo>
                  <a:pt x="16031" y="17184"/>
                  <a:pt x="16061" y="17134"/>
                  <a:pt x="16090" y="17108"/>
                </a:cubicBezTo>
                <a:cubicBezTo>
                  <a:pt x="19402" y="15443"/>
                  <a:pt x="21395" y="12339"/>
                  <a:pt x="21307" y="9034"/>
                </a:cubicBezTo>
                <a:cubicBezTo>
                  <a:pt x="21160" y="4138"/>
                  <a:pt x="16588" y="278"/>
                  <a:pt x="10903" y="202"/>
                </a:cubicBezTo>
                <a:cubicBezTo>
                  <a:pt x="8060" y="177"/>
                  <a:pt x="5363" y="1085"/>
                  <a:pt x="3341" y="2826"/>
                </a:cubicBezTo>
                <a:cubicBezTo>
                  <a:pt x="1319" y="4542"/>
                  <a:pt x="205" y="6838"/>
                  <a:pt x="205" y="9286"/>
                </a:cubicBezTo>
                <a:cubicBezTo>
                  <a:pt x="205" y="9362"/>
                  <a:pt x="205" y="9463"/>
                  <a:pt x="205" y="9538"/>
                </a:cubicBezTo>
                <a:cubicBezTo>
                  <a:pt x="293" y="12743"/>
                  <a:pt x="1934" y="15746"/>
                  <a:pt x="4836" y="17966"/>
                </a:cubicBezTo>
                <a:cubicBezTo>
                  <a:pt x="7708" y="20187"/>
                  <a:pt x="11518" y="21398"/>
                  <a:pt x="15563" y="21398"/>
                </a:cubicBezTo>
                <a:lnTo>
                  <a:pt x="15592" y="21398"/>
                </a:lnTo>
                <a:cubicBezTo>
                  <a:pt x="15650" y="21398"/>
                  <a:pt x="15709" y="21449"/>
                  <a:pt x="15709" y="21499"/>
                </a:cubicBezTo>
                <a:cubicBezTo>
                  <a:pt x="15709" y="21550"/>
                  <a:pt x="15680" y="21600"/>
                  <a:pt x="15621" y="21600"/>
                </a:cubicBezTo>
                <a:close/>
              </a:path>
            </a:pathLst>
          </a:custGeom>
          <a:solidFill>
            <a:srgbClr val="E6E7E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73"/>
          <p:cNvSpPr/>
          <p:nvPr/>
        </p:nvSpPr>
        <p:spPr>
          <a:xfrm>
            <a:off x="7292421" y="5065852"/>
            <a:ext cx="711978" cy="1429901"/>
          </a:xfrm>
          <a:custGeom>
            <a:avLst/>
            <a:gdLst/>
            <a:ahLst/>
            <a:cxnLst/>
            <a:rect l="l" t="t" r="r" b="b"/>
            <a:pathLst>
              <a:path w="21415" h="21600" extrusionOk="0">
                <a:moveTo>
                  <a:pt x="20650" y="21600"/>
                </a:moveTo>
                <a:lnTo>
                  <a:pt x="20650" y="21600"/>
                </a:lnTo>
                <a:cubicBezTo>
                  <a:pt x="15489" y="21600"/>
                  <a:pt x="11093" y="19776"/>
                  <a:pt x="10137" y="17280"/>
                </a:cubicBezTo>
                <a:cubicBezTo>
                  <a:pt x="9564" y="15936"/>
                  <a:pt x="10137" y="14496"/>
                  <a:pt x="11666" y="13344"/>
                </a:cubicBezTo>
                <a:cubicBezTo>
                  <a:pt x="4211" y="10176"/>
                  <a:pt x="-185" y="5280"/>
                  <a:pt x="6" y="384"/>
                </a:cubicBezTo>
                <a:cubicBezTo>
                  <a:pt x="6" y="192"/>
                  <a:pt x="388" y="0"/>
                  <a:pt x="771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1153" y="0"/>
                  <a:pt x="1535" y="192"/>
                  <a:pt x="1535" y="384"/>
                </a:cubicBezTo>
                <a:cubicBezTo>
                  <a:pt x="1344" y="5184"/>
                  <a:pt x="5550" y="9984"/>
                  <a:pt x="13004" y="12960"/>
                </a:cubicBezTo>
                <a:cubicBezTo>
                  <a:pt x="13387" y="13056"/>
                  <a:pt x="13387" y="13344"/>
                  <a:pt x="13196" y="13440"/>
                </a:cubicBezTo>
                <a:cubicBezTo>
                  <a:pt x="11666" y="14496"/>
                  <a:pt x="11093" y="15840"/>
                  <a:pt x="11475" y="17088"/>
                </a:cubicBezTo>
                <a:cubicBezTo>
                  <a:pt x="12240" y="19296"/>
                  <a:pt x="16254" y="20832"/>
                  <a:pt x="20650" y="20832"/>
                </a:cubicBezTo>
                <a:cubicBezTo>
                  <a:pt x="21033" y="20832"/>
                  <a:pt x="21415" y="21024"/>
                  <a:pt x="21415" y="21216"/>
                </a:cubicBezTo>
                <a:cubicBezTo>
                  <a:pt x="21415" y="21408"/>
                  <a:pt x="21033" y="21600"/>
                  <a:pt x="20650" y="21600"/>
                </a:cubicBezTo>
                <a:close/>
              </a:path>
            </a:pathLst>
          </a:custGeom>
          <a:solidFill>
            <a:srgbClr val="E6E7E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73"/>
          <p:cNvSpPr/>
          <p:nvPr/>
        </p:nvSpPr>
        <p:spPr>
          <a:xfrm>
            <a:off x="7483075" y="744374"/>
            <a:ext cx="4048859" cy="4810958"/>
          </a:xfrm>
          <a:custGeom>
            <a:avLst/>
            <a:gdLst/>
            <a:ahLst/>
            <a:cxnLst/>
            <a:rect l="l" t="t" r="r" b="b"/>
            <a:pathLst>
              <a:path w="21502" h="21544" extrusionOk="0">
                <a:moveTo>
                  <a:pt x="21499" y="8823"/>
                </a:moveTo>
                <a:cubicBezTo>
                  <a:pt x="21364" y="3985"/>
                  <a:pt x="16639" y="58"/>
                  <a:pt x="10901" y="1"/>
                </a:cubicBezTo>
                <a:cubicBezTo>
                  <a:pt x="4894" y="-56"/>
                  <a:pt x="0" y="4014"/>
                  <a:pt x="0" y="9051"/>
                </a:cubicBezTo>
                <a:cubicBezTo>
                  <a:pt x="0" y="9136"/>
                  <a:pt x="0" y="9221"/>
                  <a:pt x="0" y="9307"/>
                </a:cubicBezTo>
                <a:cubicBezTo>
                  <a:pt x="169" y="16080"/>
                  <a:pt x="7391" y="21544"/>
                  <a:pt x="16301" y="21544"/>
                </a:cubicBezTo>
                <a:cubicBezTo>
                  <a:pt x="16301" y="21544"/>
                  <a:pt x="16335" y="21544"/>
                  <a:pt x="16335" y="21544"/>
                </a:cubicBezTo>
                <a:cubicBezTo>
                  <a:pt x="17044" y="21544"/>
                  <a:pt x="17213" y="20719"/>
                  <a:pt x="16571" y="20491"/>
                </a:cubicBezTo>
                <a:cubicBezTo>
                  <a:pt x="16538" y="20491"/>
                  <a:pt x="16504" y="20463"/>
                  <a:pt x="16470" y="20463"/>
                </a:cubicBezTo>
                <a:cubicBezTo>
                  <a:pt x="14648" y="19836"/>
                  <a:pt x="14513" y="17731"/>
                  <a:pt x="16200" y="16877"/>
                </a:cubicBezTo>
                <a:cubicBezTo>
                  <a:pt x="19440" y="15255"/>
                  <a:pt x="21600" y="12238"/>
                  <a:pt x="21499" y="8823"/>
                </a:cubicBezTo>
                <a:close/>
              </a:path>
            </a:pathLst>
          </a:custGeom>
          <a:solidFill>
            <a:srgbClr val="004357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73"/>
          <p:cNvSpPr/>
          <p:nvPr/>
        </p:nvSpPr>
        <p:spPr>
          <a:xfrm>
            <a:off x="7610177" y="4303239"/>
            <a:ext cx="1557203" cy="1843074"/>
          </a:xfrm>
          <a:custGeom>
            <a:avLst/>
            <a:gdLst/>
            <a:ahLst/>
            <a:cxnLst/>
            <a:rect l="l" t="t" r="r" b="b"/>
            <a:pathLst>
              <a:path w="21515" h="21527" extrusionOk="0">
                <a:moveTo>
                  <a:pt x="3" y="8834"/>
                </a:moveTo>
                <a:cubicBezTo>
                  <a:pt x="178" y="4009"/>
                  <a:pt x="4832" y="75"/>
                  <a:pt x="10627" y="1"/>
                </a:cubicBezTo>
                <a:cubicBezTo>
                  <a:pt x="16598" y="-73"/>
                  <a:pt x="21515" y="4009"/>
                  <a:pt x="21515" y="9057"/>
                </a:cubicBezTo>
                <a:cubicBezTo>
                  <a:pt x="21515" y="9131"/>
                  <a:pt x="21515" y="9205"/>
                  <a:pt x="21515" y="9280"/>
                </a:cubicBezTo>
                <a:cubicBezTo>
                  <a:pt x="21339" y="16034"/>
                  <a:pt x="14139" y="21527"/>
                  <a:pt x="5271" y="21527"/>
                </a:cubicBezTo>
                <a:cubicBezTo>
                  <a:pt x="5271" y="21527"/>
                  <a:pt x="5271" y="21527"/>
                  <a:pt x="5271" y="21527"/>
                </a:cubicBezTo>
                <a:cubicBezTo>
                  <a:pt x="4569" y="21527"/>
                  <a:pt x="4393" y="20711"/>
                  <a:pt x="5008" y="20488"/>
                </a:cubicBezTo>
                <a:cubicBezTo>
                  <a:pt x="5008" y="20488"/>
                  <a:pt x="5095" y="20488"/>
                  <a:pt x="5095" y="20488"/>
                </a:cubicBezTo>
                <a:cubicBezTo>
                  <a:pt x="6939" y="19894"/>
                  <a:pt x="7027" y="17741"/>
                  <a:pt x="5359" y="16925"/>
                </a:cubicBezTo>
                <a:cubicBezTo>
                  <a:pt x="2022" y="15292"/>
                  <a:pt x="-85" y="12249"/>
                  <a:pt x="3" y="8834"/>
                </a:cubicBezTo>
                <a:close/>
              </a:path>
            </a:pathLst>
          </a:custGeom>
          <a:solidFill>
            <a:srgbClr val="F6BB3C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" name="Google Shape;46;p73"/>
          <p:cNvGrpSpPr/>
          <p:nvPr/>
        </p:nvGrpSpPr>
        <p:grpSpPr>
          <a:xfrm>
            <a:off x="10533535" y="4563781"/>
            <a:ext cx="1309159" cy="2294219"/>
            <a:chOff x="10533535" y="4557443"/>
            <a:chExt cx="1309159" cy="2294219"/>
          </a:xfrm>
        </p:grpSpPr>
        <p:sp>
          <p:nvSpPr>
            <p:cNvPr id="47" name="Google Shape;47;p73"/>
            <p:cNvSpPr/>
            <p:nvPr/>
          </p:nvSpPr>
          <p:spPr>
            <a:xfrm>
              <a:off x="11296144" y="5192950"/>
              <a:ext cx="483264" cy="482994"/>
            </a:xfrm>
            <a:custGeom>
              <a:avLst/>
              <a:gdLst/>
              <a:ahLst/>
              <a:cxnLst/>
              <a:rect l="l" t="t" r="r" b="b"/>
              <a:pathLst>
                <a:path w="21331" h="21600" extrusionOk="0">
                  <a:moveTo>
                    <a:pt x="10671" y="21600"/>
                  </a:moveTo>
                  <a:cubicBezTo>
                    <a:pt x="16562" y="21600"/>
                    <a:pt x="21331" y="16768"/>
                    <a:pt x="21331" y="10800"/>
                  </a:cubicBezTo>
                  <a:cubicBezTo>
                    <a:pt x="21331" y="4832"/>
                    <a:pt x="16562" y="0"/>
                    <a:pt x="10671" y="0"/>
                  </a:cubicBezTo>
                  <a:cubicBezTo>
                    <a:pt x="4780" y="0"/>
                    <a:pt x="12" y="4832"/>
                    <a:pt x="12" y="10800"/>
                  </a:cubicBezTo>
                  <a:cubicBezTo>
                    <a:pt x="-269" y="16768"/>
                    <a:pt x="4500" y="21600"/>
                    <a:pt x="10671" y="21600"/>
                  </a:cubicBezTo>
                  <a:close/>
                </a:path>
              </a:pathLst>
            </a:custGeom>
            <a:solidFill>
              <a:srgbClr val="00435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73"/>
            <p:cNvSpPr/>
            <p:nvPr/>
          </p:nvSpPr>
          <p:spPr>
            <a:xfrm>
              <a:off x="10533535" y="5320051"/>
              <a:ext cx="1309159" cy="1531611"/>
            </a:xfrm>
            <a:custGeom>
              <a:avLst/>
              <a:gdLst/>
              <a:ahLst/>
              <a:cxnLst/>
              <a:rect l="l" t="t" r="r" b="b"/>
              <a:pathLst>
                <a:path w="21600" h="21511" extrusionOk="0">
                  <a:moveTo>
                    <a:pt x="0" y="21511"/>
                  </a:moveTo>
                  <a:lnTo>
                    <a:pt x="1678" y="13745"/>
                  </a:lnTo>
                  <a:cubicBezTo>
                    <a:pt x="2621" y="9104"/>
                    <a:pt x="5348" y="5355"/>
                    <a:pt x="9751" y="2499"/>
                  </a:cubicBezTo>
                  <a:lnTo>
                    <a:pt x="13526" y="0"/>
                  </a:lnTo>
                  <a:lnTo>
                    <a:pt x="16357" y="2231"/>
                  </a:lnTo>
                  <a:cubicBezTo>
                    <a:pt x="19817" y="4998"/>
                    <a:pt x="21600" y="8479"/>
                    <a:pt x="21600" y="12585"/>
                  </a:cubicBezTo>
                  <a:lnTo>
                    <a:pt x="21495" y="21511"/>
                  </a:lnTo>
                  <a:lnTo>
                    <a:pt x="0" y="21511"/>
                  </a:lnTo>
                  <a:close/>
                </a:path>
              </a:pathLst>
            </a:custGeom>
            <a:solidFill>
              <a:srgbClr val="F6BB3C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73"/>
            <p:cNvSpPr/>
            <p:nvPr/>
          </p:nvSpPr>
          <p:spPr>
            <a:xfrm>
              <a:off x="11169047" y="5192955"/>
              <a:ext cx="273275" cy="4512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12777"/>
                  </a:moveTo>
                  <a:lnTo>
                    <a:pt x="3014" y="21600"/>
                  </a:lnTo>
                  <a:lnTo>
                    <a:pt x="21600" y="13386"/>
                  </a:lnTo>
                  <a:lnTo>
                    <a:pt x="19591" y="0"/>
                  </a:lnTo>
                  <a:lnTo>
                    <a:pt x="3014" y="608"/>
                  </a:lnTo>
                  <a:close/>
                </a:path>
              </a:pathLst>
            </a:custGeom>
            <a:solidFill>
              <a:srgbClr val="FAC2A3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73"/>
            <p:cNvSpPr/>
            <p:nvPr/>
          </p:nvSpPr>
          <p:spPr>
            <a:xfrm>
              <a:off x="11169047" y="5192955"/>
              <a:ext cx="260560" cy="236620"/>
            </a:xfrm>
            <a:custGeom>
              <a:avLst/>
              <a:gdLst/>
              <a:ahLst/>
              <a:cxnLst/>
              <a:rect l="l" t="t" r="r" b="b"/>
              <a:pathLst>
                <a:path w="21600" h="19615" extrusionOk="0">
                  <a:moveTo>
                    <a:pt x="21600" y="13698"/>
                  </a:moveTo>
                  <a:lnTo>
                    <a:pt x="20020" y="0"/>
                  </a:lnTo>
                  <a:lnTo>
                    <a:pt x="2634" y="1054"/>
                  </a:lnTo>
                  <a:lnTo>
                    <a:pt x="0" y="16859"/>
                  </a:lnTo>
                  <a:cubicBezTo>
                    <a:pt x="6322" y="21600"/>
                    <a:pt x="14751" y="20020"/>
                    <a:pt x="21600" y="13698"/>
                  </a:cubicBezTo>
                  <a:close/>
                </a:path>
              </a:pathLst>
            </a:custGeom>
            <a:solidFill>
              <a:srgbClr val="D4997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73"/>
            <p:cNvSpPr/>
            <p:nvPr/>
          </p:nvSpPr>
          <p:spPr>
            <a:xfrm>
              <a:off x="10914842" y="4684545"/>
              <a:ext cx="381307" cy="38130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800" y="21600"/>
                  </a:moveTo>
                  <a:cubicBezTo>
                    <a:pt x="16920" y="21600"/>
                    <a:pt x="21600" y="16560"/>
                    <a:pt x="21600" y="10800"/>
                  </a:cubicBezTo>
                  <a:cubicBezTo>
                    <a:pt x="21600" y="4680"/>
                    <a:pt x="16560" y="0"/>
                    <a:pt x="10800" y="0"/>
                  </a:cubicBezTo>
                  <a:cubicBezTo>
                    <a:pt x="4680" y="0"/>
                    <a:pt x="0" y="5040"/>
                    <a:pt x="0" y="10800"/>
                  </a:cubicBezTo>
                  <a:cubicBezTo>
                    <a:pt x="0" y="16560"/>
                    <a:pt x="5040" y="21600"/>
                    <a:pt x="10800" y="21600"/>
                  </a:cubicBezTo>
                  <a:close/>
                </a:path>
              </a:pathLst>
            </a:custGeom>
            <a:solidFill>
              <a:srgbClr val="00435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73"/>
            <p:cNvSpPr/>
            <p:nvPr/>
          </p:nvSpPr>
          <p:spPr>
            <a:xfrm>
              <a:off x="11041939" y="4811648"/>
              <a:ext cx="521730" cy="598607"/>
            </a:xfrm>
            <a:custGeom>
              <a:avLst/>
              <a:gdLst/>
              <a:ahLst/>
              <a:cxnLst/>
              <a:rect l="l" t="t" r="r" b="b"/>
              <a:pathLst>
                <a:path w="15555" h="15297" extrusionOk="0">
                  <a:moveTo>
                    <a:pt x="1333" y="0"/>
                  </a:moveTo>
                  <a:cubicBezTo>
                    <a:pt x="-5488" y="21600"/>
                    <a:pt x="16112" y="19002"/>
                    <a:pt x="15544" y="487"/>
                  </a:cubicBezTo>
                  <a:lnTo>
                    <a:pt x="1333" y="0"/>
                  </a:lnTo>
                  <a:close/>
                </a:path>
              </a:pathLst>
            </a:custGeom>
            <a:solidFill>
              <a:srgbClr val="FACDB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73"/>
            <p:cNvSpPr/>
            <p:nvPr/>
          </p:nvSpPr>
          <p:spPr>
            <a:xfrm>
              <a:off x="11041944" y="4557443"/>
              <a:ext cx="559255" cy="559255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800" y="21600"/>
                  </a:moveTo>
                  <a:cubicBezTo>
                    <a:pt x="16691" y="21600"/>
                    <a:pt x="21600" y="16691"/>
                    <a:pt x="21600" y="10800"/>
                  </a:cubicBezTo>
                  <a:cubicBezTo>
                    <a:pt x="21600" y="4909"/>
                    <a:pt x="16691" y="0"/>
                    <a:pt x="10800" y="0"/>
                  </a:cubicBezTo>
                  <a:cubicBezTo>
                    <a:pt x="4909" y="0"/>
                    <a:pt x="0" y="4909"/>
                    <a:pt x="0" y="10800"/>
                  </a:cubicBezTo>
                  <a:cubicBezTo>
                    <a:pt x="0" y="16691"/>
                    <a:pt x="4664" y="21600"/>
                    <a:pt x="10800" y="21600"/>
                  </a:cubicBezTo>
                  <a:close/>
                </a:path>
              </a:pathLst>
            </a:custGeom>
            <a:solidFill>
              <a:srgbClr val="00435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73"/>
            <p:cNvSpPr/>
            <p:nvPr/>
          </p:nvSpPr>
          <p:spPr>
            <a:xfrm>
              <a:off x="11296149" y="4875199"/>
              <a:ext cx="508409" cy="50840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800" y="21600"/>
                  </a:move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lose/>
                </a:path>
              </a:pathLst>
            </a:custGeom>
            <a:solidFill>
              <a:srgbClr val="004357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" name="Google Shape;55;p73"/>
          <p:cNvSpPr txBox="1">
            <a:spLocks noGrp="1"/>
          </p:cNvSpPr>
          <p:nvPr>
            <p:ph type="dt" idx="10"/>
          </p:nvPr>
        </p:nvSpPr>
        <p:spPr>
          <a:xfrm>
            <a:off x="824524" y="6356350"/>
            <a:ext cx="145505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73"/>
          <p:cNvSpPr txBox="1">
            <a:spLocks noGrp="1"/>
          </p:cNvSpPr>
          <p:nvPr>
            <p:ph type="ftr" idx="11"/>
          </p:nvPr>
        </p:nvSpPr>
        <p:spPr>
          <a:xfrm>
            <a:off x="2495600" y="6356349"/>
            <a:ext cx="648072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3"/>
          <p:cNvSpPr txBox="1">
            <a:spLocks noGrp="1"/>
          </p:cNvSpPr>
          <p:nvPr>
            <p:ph type="sldNum" idx="12"/>
          </p:nvPr>
        </p:nvSpPr>
        <p:spPr>
          <a:xfrm>
            <a:off x="9192344" y="6356350"/>
            <a:ext cx="100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  <p:sp>
        <p:nvSpPr>
          <p:cNvPr id="58" name="Google Shape;58;p73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645422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4400"/>
              <a:buFont typeface="Calibri"/>
              <a:buNone/>
              <a:defRPr>
                <a:solidFill>
                  <a:srgbClr val="54813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3"/>
          <p:cNvSpPr txBox="1">
            <a:spLocks noGrp="1"/>
          </p:cNvSpPr>
          <p:nvPr>
            <p:ph type="body" idx="1"/>
          </p:nvPr>
        </p:nvSpPr>
        <p:spPr>
          <a:xfrm>
            <a:off x="838200" y="2001465"/>
            <a:ext cx="6213332" cy="4044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solidFill>
                  <a:schemeClr val="dk1"/>
                </a:solidFill>
              </a:defRPr>
            </a:lvl1pPr>
            <a:lvl2pPr marL="914400" lvl="1" indent="-406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solidFill>
                  <a:schemeClr val="dk1"/>
                </a:solidFill>
              </a:defRPr>
            </a:lvl4pPr>
            <a:lvl5pPr marL="2286000" lvl="4" indent="-355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0" name="Google Shape;60;p73" descr="A picture containing large, group, street, video&#10;&#10;Description automatically generated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11039968" y="72008"/>
            <a:ext cx="1053197" cy="4005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al UMC">
  <p:cSld name="Final UMC">
    <p:bg>
      <p:bgPr>
        <a:solidFill>
          <a:schemeClr val="l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4"/>
          <p:cNvSpPr/>
          <p:nvPr/>
        </p:nvSpPr>
        <p:spPr>
          <a:xfrm>
            <a:off x="5445457" y="0"/>
            <a:ext cx="3398292" cy="1009934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74"/>
          <p:cNvSpPr/>
          <p:nvPr/>
        </p:nvSpPr>
        <p:spPr>
          <a:xfrm>
            <a:off x="11915" y="0"/>
            <a:ext cx="12192000" cy="6858000"/>
          </a:xfrm>
          <a:prstGeom prst="rect">
            <a:avLst/>
          </a:prstGeom>
          <a:solidFill>
            <a:srgbClr val="F7F7F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74"/>
          <p:cNvSpPr/>
          <p:nvPr/>
        </p:nvSpPr>
        <p:spPr>
          <a:xfrm>
            <a:off x="7296151" y="0"/>
            <a:ext cx="4895850" cy="6858000"/>
          </a:xfrm>
          <a:prstGeom prst="rect">
            <a:avLst/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74"/>
          <p:cNvSpPr/>
          <p:nvPr/>
        </p:nvSpPr>
        <p:spPr>
          <a:xfrm>
            <a:off x="4188941" y="0"/>
            <a:ext cx="8003059" cy="6858000"/>
          </a:xfrm>
          <a:prstGeom prst="trapezoid">
            <a:avLst>
              <a:gd name="adj" fmla="val 38194"/>
            </a:avLst>
          </a:prstGeom>
          <a:solidFill>
            <a:srgbClr val="EAEBE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74"/>
          <p:cNvSpPr/>
          <p:nvPr/>
        </p:nvSpPr>
        <p:spPr>
          <a:xfrm>
            <a:off x="298211" y="504967"/>
            <a:ext cx="11619407" cy="59928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7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8318" y="1976644"/>
            <a:ext cx="4254500" cy="334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 1">
  <p:cSld name="Título y objetos 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7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7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7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7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7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7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7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7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7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5" name="Google Shape;85;p7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7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7" name="Google Shape;87;p7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7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7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7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8" name="Google Shape;128;p7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Google Shape;131;p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71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70.png"/><Relationship Id="rId4" Type="http://schemas.openxmlformats.org/officeDocument/2006/relationships/image" Target="../media/image73.png"/><Relationship Id="rId9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1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5" Type="http://schemas.openxmlformats.org/officeDocument/2006/relationships/image" Target="../media/image91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9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8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10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7"/>
          <p:cNvSpPr/>
          <p:nvPr/>
        </p:nvSpPr>
        <p:spPr>
          <a:xfrm>
            <a:off x="718662" y="1172591"/>
            <a:ext cx="10754676" cy="1923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100"/>
              <a:buFont typeface="Arial"/>
              <a:buNone/>
            </a:pPr>
            <a:r>
              <a:rPr lang="es-PE" sz="71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R-NEE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Registro de estudiantes con Discapacidad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7"/>
          <p:cNvSpPr txBox="1">
            <a:spLocks noGrp="1"/>
          </p:cNvSpPr>
          <p:nvPr>
            <p:ph type="sldNum" idx="4294967295"/>
          </p:nvPr>
        </p:nvSpPr>
        <p:spPr>
          <a:xfrm>
            <a:off x="8610600" y="616041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>
                <a:solidFill>
                  <a:srgbClr val="FFFFFF"/>
                </a:solidFill>
              </a:rPr>
              <a:t>1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230" name="Google Shape;23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963" y="3808698"/>
            <a:ext cx="11756553" cy="2359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7"/>
          <p:cNvPicPr preferRelativeResize="0"/>
          <p:nvPr/>
        </p:nvPicPr>
        <p:blipFill rotWithShape="1">
          <a:blip r:embed="rId4">
            <a:alphaModFix/>
          </a:blip>
          <a:srcRect l="10016" r="7623"/>
          <a:stretch/>
        </p:blipFill>
        <p:spPr>
          <a:xfrm>
            <a:off x="44035" y="3869051"/>
            <a:ext cx="11742481" cy="22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" name="Google Shape;346;p14"/>
          <p:cNvGrpSpPr/>
          <p:nvPr/>
        </p:nvGrpSpPr>
        <p:grpSpPr>
          <a:xfrm>
            <a:off x="4406899" y="1439846"/>
            <a:ext cx="7240294" cy="4769942"/>
            <a:chOff x="0" y="30146"/>
            <a:chExt cx="7240294" cy="4769942"/>
          </a:xfrm>
        </p:grpSpPr>
        <p:sp>
          <p:nvSpPr>
            <p:cNvPr id="347" name="Google Shape;347;p14"/>
            <p:cNvSpPr/>
            <p:nvPr/>
          </p:nvSpPr>
          <p:spPr>
            <a:xfrm>
              <a:off x="0" y="30146"/>
              <a:ext cx="2791857" cy="18612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2908426" y="2007764"/>
              <a:ext cx="3955373" cy="24431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4"/>
            <p:cNvSpPr txBox="1"/>
            <p:nvPr/>
          </p:nvSpPr>
          <p:spPr>
            <a:xfrm>
              <a:off x="2908426" y="2007764"/>
              <a:ext cx="3955373" cy="24431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Calibri"/>
                <a:buNone/>
              </a:pPr>
              <a:r>
                <a:rPr lang="es-PE" sz="32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Los certificados de médicos particulares </a:t>
              </a:r>
              <a:r>
                <a:rPr lang="es-PE" sz="3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no se aceptarán como sustentos válidos</a:t>
              </a:r>
              <a:endPara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2559444" y="1659082"/>
              <a:ext cx="949926" cy="950172"/>
            </a:xfrm>
            <a:prstGeom prst="halfFrame">
              <a:avLst>
                <a:gd name="adj1" fmla="val 25770"/>
                <a:gd name="adj2" fmla="val 25770"/>
              </a:avLst>
            </a:prstGeom>
            <a:gradFill>
              <a:gsLst>
                <a:gs pos="0">
                  <a:srgbClr val="F08B54"/>
                </a:gs>
                <a:gs pos="50000">
                  <a:srgbClr val="F67A26"/>
                </a:gs>
                <a:gs pos="100000">
                  <a:srgbClr val="E36A1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4"/>
            <p:cNvSpPr/>
            <p:nvPr/>
          </p:nvSpPr>
          <p:spPr>
            <a:xfrm rot="5400000">
              <a:off x="6290245" y="1659205"/>
              <a:ext cx="950172" cy="949926"/>
            </a:xfrm>
            <a:prstGeom prst="halfFrame">
              <a:avLst>
                <a:gd name="adj1" fmla="val 25770"/>
                <a:gd name="adj2" fmla="val 25770"/>
              </a:avLst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4"/>
            <p:cNvSpPr/>
            <p:nvPr/>
          </p:nvSpPr>
          <p:spPr>
            <a:xfrm rot="-5400000">
              <a:off x="2559321" y="3850039"/>
              <a:ext cx="950172" cy="949926"/>
            </a:xfrm>
            <a:prstGeom prst="halfFrame">
              <a:avLst>
                <a:gd name="adj1" fmla="val 25770"/>
                <a:gd name="adj2" fmla="val 25770"/>
              </a:avLst>
            </a:prstGeom>
            <a:gradFill>
              <a:gsLst>
                <a:gs pos="0">
                  <a:srgbClr val="FFC647"/>
                </a:gs>
                <a:gs pos="50000">
                  <a:srgbClr val="FFC600"/>
                </a:gs>
                <a:gs pos="100000">
                  <a:srgbClr val="E3B400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4"/>
            <p:cNvSpPr/>
            <p:nvPr/>
          </p:nvSpPr>
          <p:spPr>
            <a:xfrm rot="10800000">
              <a:off x="6290368" y="3849916"/>
              <a:ext cx="949926" cy="950172"/>
            </a:xfrm>
            <a:prstGeom prst="halfFrame">
              <a:avLst>
                <a:gd name="adj1" fmla="val 25770"/>
                <a:gd name="adj2" fmla="val 25770"/>
              </a:avLst>
            </a:prstGeom>
            <a:gradFill>
              <a:gsLst>
                <a:gs pos="0">
                  <a:srgbClr val="5E81C9"/>
                </a:gs>
                <a:gs pos="50000">
                  <a:srgbClr val="3B70C9"/>
                </a:gs>
                <a:gs pos="100000">
                  <a:srgbClr val="2E60B8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4" name="Google Shape;354;p14"/>
          <p:cNvGrpSpPr/>
          <p:nvPr/>
        </p:nvGrpSpPr>
        <p:grpSpPr>
          <a:xfrm>
            <a:off x="544805" y="935569"/>
            <a:ext cx="5551195" cy="5304367"/>
            <a:chOff x="544805" y="935569"/>
            <a:chExt cx="5551195" cy="5304367"/>
          </a:xfrm>
        </p:grpSpPr>
        <p:pic>
          <p:nvPicPr>
            <p:cNvPr id="355" name="Google Shape;355;p14" descr="Resultado de imagen para certificado medico peru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4805" y="935569"/>
              <a:ext cx="2938145" cy="4017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6" name="Google Shape;356;p14" descr="Imagen relacionada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009901" y="2222927"/>
              <a:ext cx="3086099" cy="4017009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57" name="Google Shape;357;p1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31590" y="2679700"/>
              <a:ext cx="2756621" cy="259446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8" name="Google Shape;35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10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5" name="Google Shape;365;p15"/>
          <p:cNvGrpSpPr/>
          <p:nvPr/>
        </p:nvGrpSpPr>
        <p:grpSpPr>
          <a:xfrm>
            <a:off x="965199" y="634058"/>
            <a:ext cx="1128382" cy="847206"/>
            <a:chOff x="5307830" y="325570"/>
            <a:chExt cx="1128382" cy="847206"/>
          </a:xfrm>
        </p:grpSpPr>
        <p:sp>
          <p:nvSpPr>
            <p:cNvPr id="366" name="Google Shape;366;p15"/>
            <p:cNvSpPr/>
            <p:nvPr/>
          </p:nvSpPr>
          <p:spPr>
            <a:xfrm>
              <a:off x="5307830" y="577396"/>
              <a:ext cx="675351" cy="595380"/>
            </a:xfrm>
            <a:custGeom>
              <a:avLst/>
              <a:gdLst/>
              <a:ahLst/>
              <a:cxnLst/>
              <a:rect l="l" t="t" r="r" b="b"/>
              <a:pathLst>
                <a:path w="785" h="692" extrusionOk="0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5"/>
            <p:cNvSpPr/>
            <p:nvPr/>
          </p:nvSpPr>
          <p:spPr>
            <a:xfrm>
              <a:off x="5885720" y="325570"/>
              <a:ext cx="550492" cy="485306"/>
            </a:xfrm>
            <a:custGeom>
              <a:avLst/>
              <a:gdLst/>
              <a:ahLst/>
              <a:cxnLst/>
              <a:rect l="l" t="t" r="r" b="b"/>
              <a:pathLst>
                <a:path w="785" h="692" extrusionOk="0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8" name="Google Shape;368;p15"/>
          <p:cNvSpPr txBox="1"/>
          <p:nvPr/>
        </p:nvSpPr>
        <p:spPr>
          <a:xfrm>
            <a:off x="965199" y="1426227"/>
            <a:ext cx="3363170" cy="1996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s-PE" sz="3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Consultar sobre las características del estudiante</a:t>
            </a:r>
            <a:endParaRPr/>
          </a:p>
        </p:txBody>
      </p:sp>
      <p:sp>
        <p:nvSpPr>
          <p:cNvPr id="369" name="Google Shape;369;p15"/>
          <p:cNvSpPr/>
          <p:nvPr/>
        </p:nvSpPr>
        <p:spPr>
          <a:xfrm>
            <a:off x="7062174" y="1653645"/>
            <a:ext cx="4689240" cy="4115025"/>
          </a:xfrm>
          <a:custGeom>
            <a:avLst/>
            <a:gdLst/>
            <a:ahLst/>
            <a:cxnLst/>
            <a:rect l="l" t="t" r="r" b="b"/>
            <a:pathLst>
              <a:path w="1099" h="968" extrusionOk="0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5"/>
          <p:cNvSpPr/>
          <p:nvPr/>
        </p:nvSpPr>
        <p:spPr>
          <a:xfrm>
            <a:off x="4542865" y="634058"/>
            <a:ext cx="3154669" cy="2796247"/>
          </a:xfrm>
          <a:custGeom>
            <a:avLst/>
            <a:gdLst/>
            <a:ahLst/>
            <a:cxnLst/>
            <a:rect l="l" t="t" r="r" b="b"/>
            <a:pathLst>
              <a:path w="2991693" h="2651787" extrusionOk="0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noFill/>
          <a:ln w="508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15"/>
          <p:cNvSpPr txBox="1"/>
          <p:nvPr/>
        </p:nvSpPr>
        <p:spPr>
          <a:xfrm>
            <a:off x="965199" y="3729161"/>
            <a:ext cx="3454401" cy="2277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Identificar a la(s) persona(s) de apoyo.</a:t>
            </a:r>
            <a:endParaRPr/>
          </a:p>
          <a:p>
            <a:pPr marL="285750" marR="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Consulta por la información requerida del estudiante, según el tipo de discapacidad.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15"/>
          <p:cNvSpPr>
            <a:spLocks noGrp="1"/>
          </p:cNvSpPr>
          <p:nvPr>
            <p:ph type="sldNum" idx="4294967295"/>
          </p:nvPr>
        </p:nvSpPr>
        <p:spPr>
          <a:xfrm>
            <a:off x="11146536" y="6035040"/>
            <a:ext cx="548640" cy="548640"/>
          </a:xfrm>
          <a:prstGeom prst="ellipse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3" name="Google Shape;373;p15" descr="Portapapeles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6675" y="2346450"/>
            <a:ext cx="2713512" cy="2713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5" descr="Sala de juntas con relleno sólid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450" y="943986"/>
            <a:ext cx="2100354" cy="2100354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15"/>
          <p:cNvSpPr/>
          <p:nvPr/>
        </p:nvSpPr>
        <p:spPr>
          <a:xfrm>
            <a:off x="712469" y="574710"/>
            <a:ext cx="3615900" cy="9212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2700" cap="flat" cmpd="sng">
            <a:solidFill>
              <a:srgbClr val="BA8C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ETAPA 2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141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6"/>
          <p:cNvSpPr/>
          <p:nvPr/>
        </p:nvSpPr>
        <p:spPr>
          <a:xfrm>
            <a:off x="0" y="-680"/>
            <a:ext cx="12188952" cy="685800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16"/>
          <p:cNvPicPr preferRelativeResize="0"/>
          <p:nvPr/>
        </p:nvPicPr>
        <p:blipFill rotWithShape="1">
          <a:blip r:embed="rId3">
            <a:alphaModFix/>
          </a:blip>
          <a:srcRect t="15809" b="11843"/>
          <a:stretch/>
        </p:blipFill>
        <p:spPr>
          <a:xfrm>
            <a:off x="1713701" y="346167"/>
            <a:ext cx="636912" cy="1588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34964" y="346167"/>
            <a:ext cx="549519" cy="1547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50632" y="346167"/>
            <a:ext cx="700446" cy="154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66009" y="2639045"/>
            <a:ext cx="532293" cy="1588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49651" y="4930536"/>
            <a:ext cx="561845" cy="15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16"/>
          <p:cNvSpPr/>
          <p:nvPr/>
        </p:nvSpPr>
        <p:spPr>
          <a:xfrm>
            <a:off x="4067495" y="2300641"/>
            <a:ext cx="8124506" cy="455736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8" name="Google Shape;388;p16"/>
          <p:cNvCxnSpPr/>
          <p:nvPr/>
        </p:nvCxnSpPr>
        <p:spPr>
          <a:xfrm rot="10800000">
            <a:off x="0" y="2285774"/>
            <a:ext cx="12188952" cy="0"/>
          </a:xfrm>
          <a:prstGeom prst="straightConnector1">
            <a:avLst/>
          </a:prstGeom>
          <a:noFill/>
          <a:ln w="1016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9" name="Google Shape;389;p16"/>
          <p:cNvCxnSpPr/>
          <p:nvPr/>
        </p:nvCxnSpPr>
        <p:spPr>
          <a:xfrm rot="10800000">
            <a:off x="0" y="4571548"/>
            <a:ext cx="4064320" cy="0"/>
          </a:xfrm>
          <a:prstGeom prst="straightConnector1">
            <a:avLst/>
          </a:prstGeom>
          <a:noFill/>
          <a:ln w="1016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90" name="Google Shape;390;p16"/>
          <p:cNvCxnSpPr/>
          <p:nvPr/>
        </p:nvCxnSpPr>
        <p:spPr>
          <a:xfrm>
            <a:off x="4064319" y="-680"/>
            <a:ext cx="0" cy="6858003"/>
          </a:xfrm>
          <a:prstGeom prst="straightConnector1">
            <a:avLst/>
          </a:prstGeom>
          <a:noFill/>
          <a:ln w="1016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91" name="Google Shape;391;p16"/>
          <p:cNvCxnSpPr/>
          <p:nvPr/>
        </p:nvCxnSpPr>
        <p:spPr>
          <a:xfrm>
            <a:off x="8020742" y="-680"/>
            <a:ext cx="0" cy="2240280"/>
          </a:xfrm>
          <a:prstGeom prst="straightConnector1">
            <a:avLst/>
          </a:prstGeom>
          <a:noFill/>
          <a:ln w="1016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92" name="Google Shape;392;p16"/>
          <p:cNvSpPr txBox="1"/>
          <p:nvPr/>
        </p:nvSpPr>
        <p:spPr>
          <a:xfrm>
            <a:off x="4485180" y="4101152"/>
            <a:ext cx="6868620" cy="2075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Docente de aula o docente tutor​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Padre, madre o representante familiar​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Profesional del equipo SAANEE​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Psicólogo de la IE​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•"/>
            </a:pPr>
            <a:r>
              <a:rPr lang="es-PE" sz="2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Representante del Comité de Tutoría</a:t>
            </a: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6"/>
          <p:cNvSpPr txBox="1"/>
          <p:nvPr/>
        </p:nvSpPr>
        <p:spPr>
          <a:xfrm>
            <a:off x="4485179" y="2872118"/>
            <a:ext cx="6868620" cy="7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Personas de apoyo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7"/>
          <p:cNvSpPr txBox="1"/>
          <p:nvPr/>
        </p:nvSpPr>
        <p:spPr>
          <a:xfrm>
            <a:off x="965199" y="1246126"/>
            <a:ext cx="5130795" cy="1461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s-PE" sz="3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Registrar a los estudiantes en el sistema</a:t>
            </a:r>
            <a:endParaRPr/>
          </a:p>
        </p:txBody>
      </p:sp>
      <p:sp>
        <p:nvSpPr>
          <p:cNvPr id="401" name="Google Shape;401;p17"/>
          <p:cNvSpPr/>
          <p:nvPr/>
        </p:nvSpPr>
        <p:spPr>
          <a:xfrm>
            <a:off x="5510370" y="851518"/>
            <a:ext cx="6184806" cy="5154967"/>
          </a:xfrm>
          <a:custGeom>
            <a:avLst/>
            <a:gdLst/>
            <a:ahLst/>
            <a:cxnLst/>
            <a:rect l="l" t="t" r="r" b="b"/>
            <a:pathLst>
              <a:path w="6184806" h="5154967" extrusionOk="0">
                <a:moveTo>
                  <a:pt x="363179" y="3125191"/>
                </a:moveTo>
                <a:cubicBezTo>
                  <a:pt x="363179" y="3125191"/>
                  <a:pt x="363179" y="3125191"/>
                  <a:pt x="898270" y="3125191"/>
                </a:cubicBezTo>
                <a:cubicBezTo>
                  <a:pt x="931786" y="3125191"/>
                  <a:pt x="964145" y="3143614"/>
                  <a:pt x="980326" y="3173551"/>
                </a:cubicBezTo>
                <a:cubicBezTo>
                  <a:pt x="980326" y="3173551"/>
                  <a:pt x="980326" y="3173551"/>
                  <a:pt x="1248448" y="3635277"/>
                </a:cubicBezTo>
                <a:cubicBezTo>
                  <a:pt x="1265784" y="3664063"/>
                  <a:pt x="1265784" y="3700909"/>
                  <a:pt x="1248448" y="3729695"/>
                </a:cubicBezTo>
                <a:cubicBezTo>
                  <a:pt x="1248448" y="3729695"/>
                  <a:pt x="1248448" y="3729695"/>
                  <a:pt x="980326" y="4191421"/>
                </a:cubicBezTo>
                <a:cubicBezTo>
                  <a:pt x="964145" y="4221358"/>
                  <a:pt x="931786" y="4239781"/>
                  <a:pt x="898270" y="4239781"/>
                </a:cubicBezTo>
                <a:cubicBezTo>
                  <a:pt x="898270" y="4239781"/>
                  <a:pt x="898270" y="4239781"/>
                  <a:pt x="363179" y="4239781"/>
                </a:cubicBezTo>
                <a:cubicBezTo>
                  <a:pt x="328508" y="4239781"/>
                  <a:pt x="297305" y="4221358"/>
                  <a:pt x="279969" y="4191421"/>
                </a:cubicBezTo>
                <a:cubicBezTo>
                  <a:pt x="279969" y="4191421"/>
                  <a:pt x="279969" y="4191421"/>
                  <a:pt x="13002" y="3729695"/>
                </a:cubicBezTo>
                <a:cubicBezTo>
                  <a:pt x="-4334" y="3700909"/>
                  <a:pt x="-4334" y="3664063"/>
                  <a:pt x="13002" y="3635277"/>
                </a:cubicBezTo>
                <a:cubicBezTo>
                  <a:pt x="13002" y="3635277"/>
                  <a:pt x="13002" y="3635277"/>
                  <a:pt x="279969" y="3173551"/>
                </a:cubicBezTo>
                <a:cubicBezTo>
                  <a:pt x="297305" y="3143614"/>
                  <a:pt x="328508" y="3125191"/>
                  <a:pt x="363179" y="3125191"/>
                </a:cubicBezTo>
                <a:close/>
                <a:moveTo>
                  <a:pt x="2489721" y="570035"/>
                </a:moveTo>
                <a:cubicBezTo>
                  <a:pt x="2489721" y="570035"/>
                  <a:pt x="2489721" y="570035"/>
                  <a:pt x="2764862" y="570035"/>
                </a:cubicBezTo>
                <a:lnTo>
                  <a:pt x="2796959" y="570035"/>
                </a:lnTo>
                <a:lnTo>
                  <a:pt x="2827587" y="622777"/>
                </a:lnTo>
                <a:cubicBezTo>
                  <a:pt x="2870233" y="696217"/>
                  <a:pt x="2919858" y="781675"/>
                  <a:pt x="2977604" y="881117"/>
                </a:cubicBezTo>
                <a:cubicBezTo>
                  <a:pt x="3004153" y="925204"/>
                  <a:pt x="3004153" y="981634"/>
                  <a:pt x="2977604" y="1025720"/>
                </a:cubicBezTo>
                <a:cubicBezTo>
                  <a:pt x="2977604" y="1025720"/>
                  <a:pt x="2977604" y="1025720"/>
                  <a:pt x="2566968" y="1732863"/>
                </a:cubicBezTo>
                <a:cubicBezTo>
                  <a:pt x="2542188" y="1778712"/>
                  <a:pt x="2492629" y="1806927"/>
                  <a:pt x="2441299" y="1806927"/>
                </a:cubicBezTo>
                <a:cubicBezTo>
                  <a:pt x="2441299" y="1806927"/>
                  <a:pt x="2441299" y="1806927"/>
                  <a:pt x="1621798" y="1806927"/>
                </a:cubicBezTo>
                <a:cubicBezTo>
                  <a:pt x="1608523" y="1806927"/>
                  <a:pt x="1595580" y="1805163"/>
                  <a:pt x="1583218" y="1801802"/>
                </a:cubicBezTo>
                <a:lnTo>
                  <a:pt x="1556683" y="1790677"/>
                </a:lnTo>
                <a:lnTo>
                  <a:pt x="1572899" y="1762631"/>
                </a:lnTo>
                <a:cubicBezTo>
                  <a:pt x="1719523" y="1509042"/>
                  <a:pt x="1907201" y="1184448"/>
                  <a:pt x="2147429" y="768968"/>
                </a:cubicBezTo>
                <a:cubicBezTo>
                  <a:pt x="2218739" y="645819"/>
                  <a:pt x="2347099" y="570035"/>
                  <a:pt x="2489721" y="570035"/>
                </a:cubicBezTo>
                <a:close/>
                <a:moveTo>
                  <a:pt x="1573268" y="0"/>
                </a:moveTo>
                <a:cubicBezTo>
                  <a:pt x="1573268" y="0"/>
                  <a:pt x="1573268" y="0"/>
                  <a:pt x="2497662" y="0"/>
                </a:cubicBezTo>
                <a:cubicBezTo>
                  <a:pt x="2555561" y="0"/>
                  <a:pt x="2611463" y="31828"/>
                  <a:pt x="2639415" y="83546"/>
                </a:cubicBezTo>
                <a:cubicBezTo>
                  <a:pt x="2639415" y="83546"/>
                  <a:pt x="2639415" y="83546"/>
                  <a:pt x="2887862" y="511387"/>
                </a:cubicBezTo>
                <a:lnTo>
                  <a:pt x="2915928" y="559720"/>
                </a:lnTo>
                <a:lnTo>
                  <a:pt x="2893844" y="559720"/>
                </a:lnTo>
                <a:lnTo>
                  <a:pt x="2789466" y="559720"/>
                </a:lnTo>
                <a:lnTo>
                  <a:pt x="2744122" y="481634"/>
                </a:lnTo>
                <a:cubicBezTo>
                  <a:pt x="2570885" y="183309"/>
                  <a:pt x="2570885" y="183309"/>
                  <a:pt x="2570885" y="183309"/>
                </a:cubicBezTo>
                <a:cubicBezTo>
                  <a:pt x="2546104" y="137459"/>
                  <a:pt x="2496545" y="109244"/>
                  <a:pt x="2445216" y="109244"/>
                </a:cubicBezTo>
                <a:cubicBezTo>
                  <a:pt x="1625714" y="109244"/>
                  <a:pt x="1625714" y="109244"/>
                  <a:pt x="1625714" y="109244"/>
                </a:cubicBezTo>
                <a:cubicBezTo>
                  <a:pt x="1572615" y="109244"/>
                  <a:pt x="1524825" y="137459"/>
                  <a:pt x="1498276" y="183309"/>
                </a:cubicBezTo>
                <a:cubicBezTo>
                  <a:pt x="1089410" y="890450"/>
                  <a:pt x="1089410" y="890450"/>
                  <a:pt x="1089410" y="890450"/>
                </a:cubicBezTo>
                <a:cubicBezTo>
                  <a:pt x="1062860" y="934537"/>
                  <a:pt x="1062860" y="990968"/>
                  <a:pt x="1089410" y="1035054"/>
                </a:cubicBezTo>
                <a:cubicBezTo>
                  <a:pt x="1498276" y="1742196"/>
                  <a:pt x="1498276" y="1742196"/>
                  <a:pt x="1498276" y="1742196"/>
                </a:cubicBezTo>
                <a:cubicBezTo>
                  <a:pt x="1511551" y="1765121"/>
                  <a:pt x="1530135" y="1783637"/>
                  <a:pt x="1552039" y="1796421"/>
                </a:cubicBezTo>
                <a:lnTo>
                  <a:pt x="1558260" y="1799029"/>
                </a:lnTo>
                <a:lnTo>
                  <a:pt x="1524911" y="1856707"/>
                </a:lnTo>
                <a:lnTo>
                  <a:pt x="1500108" y="1899604"/>
                </a:lnTo>
                <a:lnTo>
                  <a:pt x="1525834" y="1910390"/>
                </a:lnTo>
                <a:cubicBezTo>
                  <a:pt x="1539779" y="1914181"/>
                  <a:pt x="1554378" y="1916170"/>
                  <a:pt x="1569352" y="1916170"/>
                </a:cubicBezTo>
                <a:cubicBezTo>
                  <a:pt x="2493745" y="1916170"/>
                  <a:pt x="2493745" y="1916170"/>
                  <a:pt x="2493745" y="1916170"/>
                </a:cubicBezTo>
                <a:cubicBezTo>
                  <a:pt x="2551645" y="1916170"/>
                  <a:pt x="2607546" y="1884345"/>
                  <a:pt x="2635498" y="1832627"/>
                </a:cubicBezTo>
                <a:cubicBezTo>
                  <a:pt x="3098693" y="1034974"/>
                  <a:pt x="3098693" y="1034974"/>
                  <a:pt x="3098693" y="1034974"/>
                </a:cubicBezTo>
                <a:cubicBezTo>
                  <a:pt x="3128641" y="985246"/>
                  <a:pt x="3128641" y="921593"/>
                  <a:pt x="3098693" y="871863"/>
                </a:cubicBezTo>
                <a:cubicBezTo>
                  <a:pt x="3040794" y="772157"/>
                  <a:pt x="2990132" y="684914"/>
                  <a:pt x="2945803" y="608576"/>
                </a:cubicBezTo>
                <a:lnTo>
                  <a:pt x="2923422" y="570035"/>
                </a:lnTo>
                <a:lnTo>
                  <a:pt x="3027104" y="570035"/>
                </a:lnTo>
                <a:cubicBezTo>
                  <a:pt x="3349535" y="570035"/>
                  <a:pt x="3865424" y="570035"/>
                  <a:pt x="4690846" y="570035"/>
                </a:cubicBezTo>
                <a:cubicBezTo>
                  <a:pt x="4828714" y="570035"/>
                  <a:pt x="4961827" y="645819"/>
                  <a:pt x="5028384" y="768968"/>
                </a:cubicBezTo>
                <a:cubicBezTo>
                  <a:pt x="5028384" y="768968"/>
                  <a:pt x="5028384" y="768968"/>
                  <a:pt x="6131323" y="2668304"/>
                </a:cubicBezTo>
                <a:cubicBezTo>
                  <a:pt x="6202634" y="2786717"/>
                  <a:pt x="6202634" y="2938285"/>
                  <a:pt x="6131323" y="3056698"/>
                </a:cubicBezTo>
                <a:cubicBezTo>
                  <a:pt x="6131323" y="3056698"/>
                  <a:pt x="6131323" y="3056698"/>
                  <a:pt x="5028384" y="4956035"/>
                </a:cubicBezTo>
                <a:cubicBezTo>
                  <a:pt x="4961827" y="5079184"/>
                  <a:pt x="4828714" y="5154967"/>
                  <a:pt x="4690846" y="5154967"/>
                </a:cubicBezTo>
                <a:cubicBezTo>
                  <a:pt x="4690846" y="5154967"/>
                  <a:pt x="4690846" y="5154967"/>
                  <a:pt x="2489721" y="5154967"/>
                </a:cubicBezTo>
                <a:cubicBezTo>
                  <a:pt x="2347099" y="5154967"/>
                  <a:pt x="2218739" y="5079184"/>
                  <a:pt x="2147429" y="4956035"/>
                </a:cubicBezTo>
                <a:cubicBezTo>
                  <a:pt x="2147429" y="4956035"/>
                  <a:pt x="2147429" y="4956035"/>
                  <a:pt x="1049243" y="3056698"/>
                </a:cubicBezTo>
                <a:cubicBezTo>
                  <a:pt x="977932" y="2938285"/>
                  <a:pt x="977932" y="2786717"/>
                  <a:pt x="1049243" y="2668304"/>
                </a:cubicBezTo>
                <a:cubicBezTo>
                  <a:pt x="1049243" y="2668304"/>
                  <a:pt x="1049243" y="2668304"/>
                  <a:pt x="1457007" y="1963067"/>
                </a:cubicBezTo>
                <a:lnTo>
                  <a:pt x="1491373" y="1903634"/>
                </a:lnTo>
                <a:lnTo>
                  <a:pt x="1490164" y="1903127"/>
                </a:lnTo>
                <a:cubicBezTo>
                  <a:pt x="1465456" y="1888705"/>
                  <a:pt x="1444493" y="1867820"/>
                  <a:pt x="1429519" y="1841960"/>
                </a:cubicBezTo>
                <a:cubicBezTo>
                  <a:pt x="1429519" y="1841960"/>
                  <a:pt x="1429519" y="1841960"/>
                  <a:pt x="968320" y="1044307"/>
                </a:cubicBezTo>
                <a:cubicBezTo>
                  <a:pt x="938371" y="994579"/>
                  <a:pt x="938371" y="930926"/>
                  <a:pt x="968320" y="881196"/>
                </a:cubicBezTo>
                <a:cubicBezTo>
                  <a:pt x="968320" y="881196"/>
                  <a:pt x="968320" y="881196"/>
                  <a:pt x="1429519" y="83546"/>
                </a:cubicBezTo>
                <a:cubicBezTo>
                  <a:pt x="1459466" y="31828"/>
                  <a:pt x="1513373" y="0"/>
                  <a:pt x="1573268" y="0"/>
                </a:cubicBezTo>
                <a:close/>
              </a:path>
            </a:pathLst>
          </a:custGeom>
          <a:solidFill>
            <a:srgbClr val="7F7F7F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2" name="Google Shape;402;p17" descr="Portátil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85738" y="-214092"/>
            <a:ext cx="3217333" cy="3217333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17"/>
          <p:cNvSpPr>
            <a:spLocks noGrp="1"/>
          </p:cNvSpPr>
          <p:nvPr>
            <p:ph type="sldNum" idx="4294967295"/>
          </p:nvPr>
        </p:nvSpPr>
        <p:spPr>
          <a:xfrm>
            <a:off x="11146536" y="6035040"/>
            <a:ext cx="548640" cy="548640"/>
          </a:xfrm>
          <a:prstGeom prst="ellipse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7"/>
          <p:cNvSpPr/>
          <p:nvPr/>
        </p:nvSpPr>
        <p:spPr>
          <a:xfrm>
            <a:off x="947235" y="263630"/>
            <a:ext cx="3615900" cy="86186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2700" cap="flat" cmpd="sng">
            <a:solidFill>
              <a:srgbClr val="BA8C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ETAPA 3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5" name="Google Shape;405;p17"/>
          <p:cNvPicPr preferRelativeResize="0"/>
          <p:nvPr/>
        </p:nvPicPr>
        <p:blipFill rotWithShape="1">
          <a:blip r:embed="rId4">
            <a:alphaModFix/>
          </a:blip>
          <a:srcRect l="9350" t="23905" r="4263"/>
          <a:stretch/>
        </p:blipFill>
        <p:spPr>
          <a:xfrm>
            <a:off x="424061" y="2968331"/>
            <a:ext cx="9247520" cy="300324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17"/>
          <p:cNvSpPr txBox="1"/>
          <p:nvPr/>
        </p:nvSpPr>
        <p:spPr>
          <a:xfrm>
            <a:off x="8491937" y="2338572"/>
            <a:ext cx="360493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umc.minedu.gob.pe/discapacidad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8"/>
          <p:cNvSpPr/>
          <p:nvPr/>
        </p:nvSpPr>
        <p:spPr>
          <a:xfrm>
            <a:off x="0" y="0"/>
            <a:ext cx="12191999" cy="68573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2" name="Google Shape;412;p18"/>
          <p:cNvGrpSpPr/>
          <p:nvPr/>
        </p:nvGrpSpPr>
        <p:grpSpPr>
          <a:xfrm flipH="1">
            <a:off x="-2" y="1846371"/>
            <a:ext cx="12048829" cy="3165257"/>
            <a:chOff x="143163" y="5763486"/>
            <a:chExt cx="12048829" cy="739555"/>
          </a:xfrm>
        </p:grpSpPr>
        <p:sp>
          <p:nvSpPr>
            <p:cNvPr id="413" name="Google Shape;413;p18"/>
            <p:cNvSpPr/>
            <p:nvPr/>
          </p:nvSpPr>
          <p:spPr>
            <a:xfrm rot="10800000">
              <a:off x="645065" y="5763486"/>
              <a:ext cx="11546927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414" name="Google Shape;414;p18"/>
            <p:cNvCxnSpPr/>
            <p:nvPr/>
          </p:nvCxnSpPr>
          <p:spPr>
            <a:xfrm flipH="1">
              <a:off x="434108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415" name="Google Shape;415;p18"/>
            <p:cNvCxnSpPr/>
            <p:nvPr/>
          </p:nvCxnSpPr>
          <p:spPr>
            <a:xfrm flipH="1">
              <a:off x="143163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416" name="Google Shape;416;p18"/>
          <p:cNvSpPr/>
          <p:nvPr/>
        </p:nvSpPr>
        <p:spPr>
          <a:xfrm>
            <a:off x="420752" y="389517"/>
            <a:ext cx="6686629" cy="605864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27000" dir="5400000" algn="t" rotWithShape="0">
              <a:srgbClr val="000000">
                <a:alpha val="1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8"/>
          <p:cNvSpPr txBox="1">
            <a:spLocks noGrp="1"/>
          </p:cNvSpPr>
          <p:nvPr>
            <p:ph type="title" idx="4294967295"/>
          </p:nvPr>
        </p:nvSpPr>
        <p:spPr>
          <a:xfrm>
            <a:off x="1134533" y="968432"/>
            <a:ext cx="4978400" cy="4921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s-PE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Ingrese al </a:t>
            </a:r>
            <a:r>
              <a:rPr lang="es-PE" sz="6000" b="1"/>
              <a:t>S</a:t>
            </a:r>
            <a:r>
              <a:rPr lang="es-PE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istema de registro R-NEE</a:t>
            </a:r>
            <a:endParaRPr/>
          </a:p>
        </p:txBody>
      </p:sp>
      <p:sp>
        <p:nvSpPr>
          <p:cNvPr id="418" name="Google Shape;418;p18"/>
          <p:cNvSpPr txBox="1">
            <a:spLocks noGrp="1"/>
          </p:cNvSpPr>
          <p:nvPr>
            <p:ph type="sldNum" idx="4294967295"/>
          </p:nvPr>
        </p:nvSpPr>
        <p:spPr>
          <a:xfrm>
            <a:off x="86106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18"/>
          <p:cNvSpPr txBox="1"/>
          <p:nvPr/>
        </p:nvSpPr>
        <p:spPr>
          <a:xfrm>
            <a:off x="2171258" y="349714"/>
            <a:ext cx="219926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</a:pPr>
            <a:r>
              <a:rPr lang="es-PE" sz="6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Paso 1</a:t>
            </a:r>
            <a:endParaRPr sz="60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0" name="Google Shape;42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9669" y="2623930"/>
            <a:ext cx="3342998" cy="1520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527" y="1086788"/>
            <a:ext cx="6419168" cy="5452124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19"/>
          <p:cNvSpPr txBox="1"/>
          <p:nvPr/>
        </p:nvSpPr>
        <p:spPr>
          <a:xfrm>
            <a:off x="7156689" y="5777085"/>
            <a:ext cx="1382916" cy="457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None/>
            </a:pPr>
            <a:r>
              <a:rPr lang="es-PE" sz="24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Clic aquí</a:t>
            </a:r>
            <a:endParaRPr sz="2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9"/>
          <p:cNvSpPr txBox="1"/>
          <p:nvPr/>
        </p:nvSpPr>
        <p:spPr>
          <a:xfrm>
            <a:off x="8157514" y="889556"/>
            <a:ext cx="371275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umc.minedu.gob.pe/discapacidad</a:t>
            </a:r>
            <a:endParaRPr/>
          </a:p>
        </p:txBody>
      </p:sp>
      <p:sp>
        <p:nvSpPr>
          <p:cNvPr id="429" name="Google Shape;429;p19"/>
          <p:cNvSpPr txBox="1"/>
          <p:nvPr/>
        </p:nvSpPr>
        <p:spPr>
          <a:xfrm>
            <a:off x="282848" y="102367"/>
            <a:ext cx="10515600" cy="1309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3200"/>
              <a:buFont typeface="Calibri"/>
              <a:buNone/>
            </a:pPr>
            <a:endParaRPr sz="3200" b="1" i="0" u="none" strike="noStrike" cap="non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9"/>
          <p:cNvSpPr/>
          <p:nvPr/>
        </p:nvSpPr>
        <p:spPr>
          <a:xfrm>
            <a:off x="505595" y="932873"/>
            <a:ext cx="2478900" cy="4002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1" name="Google Shape;431;p19"/>
          <p:cNvCxnSpPr>
            <a:stCxn id="430" idx="3"/>
          </p:cNvCxnSpPr>
          <p:nvPr/>
        </p:nvCxnSpPr>
        <p:spPr>
          <a:xfrm rot="10800000" flipH="1">
            <a:off x="2984495" y="1082873"/>
            <a:ext cx="5250600" cy="50100"/>
          </a:xfrm>
          <a:prstGeom prst="straightConnector1">
            <a:avLst/>
          </a:prstGeom>
          <a:noFill/>
          <a:ln w="9525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cxnSp>
        <p:nvCxnSpPr>
          <p:cNvPr id="432" name="Google Shape;432;p19"/>
          <p:cNvCxnSpPr>
            <a:stCxn id="427" idx="1"/>
          </p:cNvCxnSpPr>
          <p:nvPr/>
        </p:nvCxnSpPr>
        <p:spPr>
          <a:xfrm rot="10800000">
            <a:off x="4677789" y="5991507"/>
            <a:ext cx="2478900" cy="14400"/>
          </a:xfrm>
          <a:prstGeom prst="straightConnector1">
            <a:avLst/>
          </a:prstGeom>
          <a:noFill/>
          <a:ln w="9525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</p:cxnSp>
      <p:sp>
        <p:nvSpPr>
          <p:cNvPr id="433" name="Google Shape;4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15</a:t>
            </a:fld>
            <a:endParaRPr/>
          </a:p>
        </p:txBody>
      </p:sp>
      <p:sp>
        <p:nvSpPr>
          <p:cNvPr id="434" name="Google Shape;434;p19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Ingresar a la página web</a:t>
            </a:r>
            <a:endParaRPr/>
          </a:p>
        </p:txBody>
      </p:sp>
      <p:sp>
        <p:nvSpPr>
          <p:cNvPr id="435" name="Google Shape;435;p19"/>
          <p:cNvSpPr/>
          <p:nvPr/>
        </p:nvSpPr>
        <p:spPr>
          <a:xfrm>
            <a:off x="2294304" y="5506053"/>
            <a:ext cx="2383574" cy="962121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6" name="Google Shape;436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73166" y="2743111"/>
            <a:ext cx="2066750" cy="126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19"/>
          <p:cNvPicPr preferRelativeResize="0"/>
          <p:nvPr/>
        </p:nvPicPr>
        <p:blipFill rotWithShape="1">
          <a:blip r:embed="rId5">
            <a:alphaModFix/>
          </a:blip>
          <a:srcRect l="10016" r="7623"/>
          <a:stretch/>
        </p:blipFill>
        <p:spPr>
          <a:xfrm>
            <a:off x="2473166" y="1800020"/>
            <a:ext cx="4296105" cy="838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9082" y="1325703"/>
            <a:ext cx="4216917" cy="3565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08891" y="3642347"/>
            <a:ext cx="4070363" cy="2576179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20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Verificar la participación de la IE </a:t>
            </a:r>
            <a:endParaRPr/>
          </a:p>
        </p:txBody>
      </p:sp>
      <p:sp>
        <p:nvSpPr>
          <p:cNvPr id="447" name="Google Shape;447;p20"/>
          <p:cNvSpPr txBox="1"/>
          <p:nvPr/>
        </p:nvSpPr>
        <p:spPr>
          <a:xfrm>
            <a:off x="337184" y="2467948"/>
            <a:ext cx="1366977" cy="1021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el </a:t>
            </a:r>
            <a:r>
              <a:rPr lang="es-PE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código modular</a:t>
            </a:r>
            <a:endParaRPr/>
          </a:p>
        </p:txBody>
      </p:sp>
      <p:sp>
        <p:nvSpPr>
          <p:cNvPr id="448" name="Google Shape;448;p20"/>
          <p:cNvSpPr/>
          <p:nvPr/>
        </p:nvSpPr>
        <p:spPr>
          <a:xfrm>
            <a:off x="2572618" y="3048000"/>
            <a:ext cx="2332758" cy="251677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20"/>
          <p:cNvSpPr/>
          <p:nvPr/>
        </p:nvSpPr>
        <p:spPr>
          <a:xfrm rot="-5400000" flipH="1">
            <a:off x="1763518" y="2714960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20"/>
          <p:cNvSpPr/>
          <p:nvPr/>
        </p:nvSpPr>
        <p:spPr>
          <a:xfrm>
            <a:off x="503808" y="890151"/>
            <a:ext cx="1115906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PE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Primero verifique si su IE requiere registrar la información de los estudiantes con discapacidad en el R-NEE.</a:t>
            </a:r>
            <a:endParaRPr/>
          </a:p>
        </p:txBody>
      </p:sp>
      <p:pic>
        <p:nvPicPr>
          <p:cNvPr id="451" name="Google Shape;451;p20"/>
          <p:cNvPicPr preferRelativeResize="0"/>
          <p:nvPr/>
        </p:nvPicPr>
        <p:blipFill rotWithShape="1">
          <a:blip r:embed="rId5">
            <a:alphaModFix/>
          </a:blip>
          <a:srcRect t="1629" b="1629"/>
          <a:stretch/>
        </p:blipFill>
        <p:spPr>
          <a:xfrm>
            <a:off x="7508890" y="1838096"/>
            <a:ext cx="4070363" cy="1012319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20"/>
          <p:cNvSpPr txBox="1"/>
          <p:nvPr/>
        </p:nvSpPr>
        <p:spPr>
          <a:xfrm>
            <a:off x="7402888" y="1445330"/>
            <a:ext cx="41167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IE </a:t>
            </a:r>
            <a:r>
              <a:rPr lang="es-PE" sz="18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no </a:t>
            </a: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está focalizada</a:t>
            </a:r>
            <a:endParaRPr/>
          </a:p>
        </p:txBody>
      </p:sp>
      <p:sp>
        <p:nvSpPr>
          <p:cNvPr id="453" name="Google Shape;453;p20"/>
          <p:cNvSpPr txBox="1"/>
          <p:nvPr/>
        </p:nvSpPr>
        <p:spPr>
          <a:xfrm>
            <a:off x="7402888" y="3159642"/>
            <a:ext cx="41167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IE </a:t>
            </a:r>
            <a:r>
              <a:rPr lang="es-PE" sz="18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sí </a:t>
            </a: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está focalizada</a:t>
            </a:r>
            <a:endParaRPr/>
          </a:p>
        </p:txBody>
      </p:sp>
      <p:pic>
        <p:nvPicPr>
          <p:cNvPr id="454" name="Google Shape;454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79082" y="4986785"/>
            <a:ext cx="4216918" cy="1704975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20"/>
          <p:cNvSpPr txBox="1"/>
          <p:nvPr/>
        </p:nvSpPr>
        <p:spPr>
          <a:xfrm>
            <a:off x="282848" y="5177552"/>
            <a:ext cx="136697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Dónde está el número de anexo en SIAGIE</a:t>
            </a:r>
            <a:endParaRPr sz="20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17</a:t>
            </a:fld>
            <a:endParaRPr/>
          </a:p>
        </p:txBody>
      </p:sp>
      <p:pic>
        <p:nvPicPr>
          <p:cNvPr id="461" name="Google Shape;461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0230" y="1145089"/>
            <a:ext cx="7509881" cy="4940919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21"/>
          <p:cNvSpPr/>
          <p:nvPr/>
        </p:nvSpPr>
        <p:spPr>
          <a:xfrm>
            <a:off x="8610600" y="1910020"/>
            <a:ext cx="2907653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se registró anteriormente, inicie la sesión utilizando su usuario y contraseña</a:t>
            </a:r>
            <a:endParaRPr/>
          </a:p>
        </p:txBody>
      </p:sp>
      <p:sp>
        <p:nvSpPr>
          <p:cNvPr id="463" name="Google Shape;463;p21"/>
          <p:cNvSpPr/>
          <p:nvPr/>
        </p:nvSpPr>
        <p:spPr>
          <a:xfrm>
            <a:off x="5388824" y="2475371"/>
            <a:ext cx="2345858" cy="198245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21"/>
          <p:cNvSpPr/>
          <p:nvPr/>
        </p:nvSpPr>
        <p:spPr>
          <a:xfrm rot="5400000">
            <a:off x="7939559" y="3135064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7744" y="1227667"/>
            <a:ext cx="7164488" cy="48160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0" name="Google Shape;470;p22"/>
          <p:cNvGrpSpPr/>
          <p:nvPr/>
        </p:nvGrpSpPr>
        <p:grpSpPr>
          <a:xfrm>
            <a:off x="5408659" y="5221860"/>
            <a:ext cx="5471069" cy="707886"/>
            <a:chOff x="5408659" y="4290526"/>
            <a:chExt cx="5471069" cy="707886"/>
          </a:xfrm>
        </p:grpSpPr>
        <p:sp>
          <p:nvSpPr>
            <p:cNvPr id="471" name="Google Shape;471;p22"/>
            <p:cNvSpPr txBox="1"/>
            <p:nvPr/>
          </p:nvSpPr>
          <p:spPr>
            <a:xfrm>
              <a:off x="8813800" y="4290526"/>
              <a:ext cx="2065928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2000"/>
                <a:buFont typeface="Calibri"/>
                <a:buNone/>
              </a:pPr>
              <a:r>
                <a:rPr lang="es-PE" sz="20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Haga clic en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2000"/>
                <a:buFont typeface="Calibri"/>
                <a:buNone/>
              </a:pPr>
              <a:r>
                <a:rPr lang="es-PE" sz="2000" b="1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Registrar Usuario</a:t>
              </a:r>
              <a:endParaRPr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5408659" y="4435764"/>
              <a:ext cx="2355273" cy="417411"/>
            </a:xfrm>
            <a:prstGeom prst="rect">
              <a:avLst/>
            </a:prstGeom>
            <a:noFill/>
            <a:ln w="28575" cap="flat" cmpd="sng">
              <a:solidFill>
                <a:srgbClr val="00B05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22"/>
            <p:cNvSpPr/>
            <p:nvPr/>
          </p:nvSpPr>
          <p:spPr>
            <a:xfrm rot="5400000">
              <a:off x="7968811" y="4346019"/>
              <a:ext cx="482600" cy="5969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 w="9525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4" name="Google Shape;4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22"/>
          <p:cNvSpPr/>
          <p:nvPr/>
        </p:nvSpPr>
        <p:spPr>
          <a:xfrm>
            <a:off x="8415867" y="1145089"/>
            <a:ext cx="3302000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P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 es su </a:t>
            </a:r>
            <a:r>
              <a:rPr lang="es-PE" sz="3200" b="1" i="0" u="none" strike="noStrike" cap="none">
                <a:solidFill>
                  <a:srgbClr val="4472C4"/>
                </a:solidFill>
                <a:latin typeface="Calibri"/>
                <a:ea typeface="Calibri"/>
                <a:cs typeface="Calibri"/>
                <a:sym typeface="Calibri"/>
              </a:rPr>
              <a:t>primer acceso</a:t>
            </a:r>
            <a:r>
              <a:rPr lang="es-P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seleccione la opción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P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registrar usuario:</a:t>
            </a:r>
            <a:endParaRPr/>
          </a:p>
        </p:txBody>
      </p:sp>
      <p:sp>
        <p:nvSpPr>
          <p:cNvPr id="476" name="Google Shape;476;p22"/>
          <p:cNvSpPr/>
          <p:nvPr/>
        </p:nvSpPr>
        <p:spPr>
          <a:xfrm>
            <a:off x="947235" y="263630"/>
            <a:ext cx="3615900" cy="86186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0500F"/>
              </a:gs>
              <a:gs pos="48000">
                <a:srgbClr val="ED8037"/>
              </a:gs>
              <a:gs pos="100000">
                <a:srgbClr val="F4B081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Caso 1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3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23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23"/>
          <p:cNvSpPr txBox="1">
            <a:spLocks noGrp="1"/>
          </p:cNvSpPr>
          <p:nvPr>
            <p:ph type="title" idx="4294967295"/>
          </p:nvPr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Pantalla principal</a:t>
            </a:r>
            <a:endParaRPr/>
          </a:p>
        </p:txBody>
      </p:sp>
      <p:pic>
        <p:nvPicPr>
          <p:cNvPr id="484" name="Google Shape;484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0495" y="887988"/>
            <a:ext cx="11749617" cy="338455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23"/>
          <p:cNvSpPr/>
          <p:nvPr/>
        </p:nvSpPr>
        <p:spPr>
          <a:xfrm>
            <a:off x="5009756" y="1438542"/>
            <a:ext cx="2477287" cy="3567125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23"/>
          <p:cNvSpPr/>
          <p:nvPr/>
        </p:nvSpPr>
        <p:spPr>
          <a:xfrm>
            <a:off x="9353550" y="5107712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PE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AVISO FLOTANTE</a:t>
            </a:r>
            <a:endParaRPr/>
          </a:p>
        </p:txBody>
      </p:sp>
      <p:cxnSp>
        <p:nvCxnSpPr>
          <p:cNvPr id="487" name="Google Shape;487;p23"/>
          <p:cNvCxnSpPr/>
          <p:nvPr/>
        </p:nvCxnSpPr>
        <p:spPr>
          <a:xfrm>
            <a:off x="7119250" y="5005666"/>
            <a:ext cx="25965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"/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"/>
          <p:cNvSpPr txBox="1">
            <a:spLocks noGrp="1"/>
          </p:cNvSpPr>
          <p:nvPr>
            <p:ph type="sldNum" idx="12"/>
          </p:nvPr>
        </p:nvSpPr>
        <p:spPr>
          <a:xfrm>
            <a:off x="10156848" y="6356350"/>
            <a:ext cx="119695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</a:t>
            </a:fld>
            <a:endParaRPr/>
          </a:p>
        </p:txBody>
      </p:sp>
      <p:grpSp>
        <p:nvGrpSpPr>
          <p:cNvPr id="153" name="Google Shape;153;p2"/>
          <p:cNvGrpSpPr/>
          <p:nvPr/>
        </p:nvGrpSpPr>
        <p:grpSpPr>
          <a:xfrm>
            <a:off x="6417733" y="644142"/>
            <a:ext cx="5257798" cy="5532144"/>
            <a:chOff x="0" y="675"/>
            <a:chExt cx="5257798" cy="5532144"/>
          </a:xfrm>
        </p:grpSpPr>
        <p:sp>
          <p:nvSpPr>
            <p:cNvPr id="154" name="Google Shape;154;p2"/>
            <p:cNvSpPr/>
            <p:nvPr/>
          </p:nvSpPr>
          <p:spPr>
            <a:xfrm>
              <a:off x="0" y="675"/>
              <a:ext cx="5257798" cy="1580612"/>
            </a:xfrm>
            <a:prstGeom prst="roundRect">
              <a:avLst>
                <a:gd name="adj" fmla="val 1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478135" y="356313"/>
              <a:ext cx="869337" cy="86933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1825607" y="675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 txBox="1"/>
            <p:nvPr/>
          </p:nvSpPr>
          <p:spPr>
            <a:xfrm>
              <a:off x="1825607" y="675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7275" tIns="167275" rIns="167275" bIns="167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es-PE"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Contar con información oportuna y veraz acerca de los estudiantes con discapacidad.</a:t>
              </a: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0" y="1976441"/>
              <a:ext cx="5257798" cy="1580612"/>
            </a:xfrm>
            <a:prstGeom prst="roundRect">
              <a:avLst>
                <a:gd name="adj" fmla="val 1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252359" y="2148497"/>
              <a:ext cx="1320888" cy="1236501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1825607" y="1976441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 txBox="1"/>
            <p:nvPr/>
          </p:nvSpPr>
          <p:spPr>
            <a:xfrm>
              <a:off x="1825607" y="1976441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7275" tIns="167275" rIns="167275" bIns="167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es-PE"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Proveer los ajustes, los recursos y los materiales según el tipo de discapacidad.</a:t>
              </a: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0" y="3952207"/>
              <a:ext cx="5257798" cy="1580612"/>
            </a:xfrm>
            <a:prstGeom prst="roundRect">
              <a:avLst>
                <a:gd name="adj" fmla="val 1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236007" y="4072611"/>
              <a:ext cx="1353592" cy="1339804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1825607" y="3952207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 txBox="1"/>
            <p:nvPr/>
          </p:nvSpPr>
          <p:spPr>
            <a:xfrm>
              <a:off x="1825607" y="3952207"/>
              <a:ext cx="3432191" cy="1580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7275" tIns="167275" rIns="167275" bIns="167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es-PE"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Asegurar que cada estudiante cuente con los apoyos necesarios para su participación en la ENLA.</a:t>
              </a: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" name="Google Shape;166;p2"/>
          <p:cNvSpPr txBox="1"/>
          <p:nvPr/>
        </p:nvSpPr>
        <p:spPr>
          <a:xfrm>
            <a:off x="255734" y="178027"/>
            <a:ext cx="5438896" cy="49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es el R-NEE?</a:t>
            </a:r>
            <a:endParaRPr/>
          </a:p>
        </p:txBody>
      </p:sp>
      <p:sp>
        <p:nvSpPr>
          <p:cNvPr id="167" name="Google Shape;167;p2"/>
          <p:cNvSpPr txBox="1"/>
          <p:nvPr/>
        </p:nvSpPr>
        <p:spPr>
          <a:xfrm>
            <a:off x="797859" y="1571848"/>
            <a:ext cx="4625788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registro para la recopilación de las características de los estudiantes con discapacidad de las IE que participarían de las Evaluaciones Nacionales de Logros de Aprendizaje 2025 (ENLA 2025). 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Además, el R-NEE se realiza para el presente año en el cumplimiento del artículo 1° de la Resolución Ministerial N° 144-2025-MINEDU.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49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3102" y="863154"/>
            <a:ext cx="5462581" cy="5554133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93" name="Google Shape;493;p24"/>
          <p:cNvPicPr preferRelativeResize="0"/>
          <p:nvPr/>
        </p:nvPicPr>
        <p:blipFill rotWithShape="1">
          <a:blip r:embed="rId4">
            <a:alphaModFix/>
          </a:blip>
          <a:srcRect t="42428" r="51652" b="36044"/>
          <a:stretch/>
        </p:blipFill>
        <p:spPr>
          <a:xfrm>
            <a:off x="5083102" y="3244931"/>
            <a:ext cx="2567663" cy="1159933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20</a:t>
            </a:fld>
            <a:endParaRPr/>
          </a:p>
        </p:txBody>
      </p:sp>
      <p:sp>
        <p:nvSpPr>
          <p:cNvPr id="495" name="Google Shape;495;p24"/>
          <p:cNvSpPr txBox="1"/>
          <p:nvPr/>
        </p:nvSpPr>
        <p:spPr>
          <a:xfrm>
            <a:off x="713755" y="3308603"/>
            <a:ext cx="379447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el </a:t>
            </a:r>
            <a:r>
              <a:rPr lang="es-PE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usuario SIAGIE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</a:t>
            </a: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PE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contraseña SIAGIE</a:t>
            </a: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24"/>
          <p:cNvSpPr/>
          <p:nvPr/>
        </p:nvSpPr>
        <p:spPr>
          <a:xfrm>
            <a:off x="5156200" y="3257631"/>
            <a:ext cx="2469164" cy="111760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24"/>
          <p:cNvSpPr txBox="1"/>
          <p:nvPr/>
        </p:nvSpPr>
        <p:spPr>
          <a:xfrm>
            <a:off x="713755" y="5832584"/>
            <a:ext cx="457321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 startAt="3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continuar</a:t>
            </a:r>
            <a:endParaRPr/>
          </a:p>
        </p:txBody>
      </p:sp>
      <p:sp>
        <p:nvSpPr>
          <p:cNvPr id="498" name="Google Shape;498;p24"/>
          <p:cNvSpPr/>
          <p:nvPr/>
        </p:nvSpPr>
        <p:spPr>
          <a:xfrm>
            <a:off x="8432799" y="5835173"/>
            <a:ext cx="1947333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24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Identificar al usuario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Google Shape;504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79547" y="1019659"/>
            <a:ext cx="5380787" cy="5495885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05" name="Google Shape;50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21</a:t>
            </a:fld>
            <a:endParaRPr/>
          </a:p>
        </p:txBody>
      </p:sp>
      <p:sp>
        <p:nvSpPr>
          <p:cNvPr id="506" name="Google Shape;506;p25"/>
          <p:cNvSpPr txBox="1"/>
          <p:nvPr/>
        </p:nvSpPr>
        <p:spPr>
          <a:xfrm>
            <a:off x="713755" y="3743346"/>
            <a:ext cx="379447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</a:t>
            </a: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</a:t>
            </a:r>
            <a:r>
              <a:rPr lang="es-PE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código modular</a:t>
            </a:r>
            <a:endParaRPr/>
          </a:p>
        </p:txBody>
      </p:sp>
      <p:sp>
        <p:nvSpPr>
          <p:cNvPr id="507" name="Google Shape;507;p25"/>
          <p:cNvSpPr/>
          <p:nvPr/>
        </p:nvSpPr>
        <p:spPr>
          <a:xfrm>
            <a:off x="5740842" y="3681454"/>
            <a:ext cx="2425148" cy="532737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25"/>
          <p:cNvSpPr txBox="1"/>
          <p:nvPr/>
        </p:nvSpPr>
        <p:spPr>
          <a:xfrm>
            <a:off x="713755" y="5917251"/>
            <a:ext cx="457321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 startAt="2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continuar</a:t>
            </a:r>
            <a:endParaRPr/>
          </a:p>
        </p:txBody>
      </p:sp>
      <p:sp>
        <p:nvSpPr>
          <p:cNvPr id="509" name="Google Shape;509;p25"/>
          <p:cNvSpPr/>
          <p:nvPr/>
        </p:nvSpPr>
        <p:spPr>
          <a:xfrm>
            <a:off x="8909216" y="5926511"/>
            <a:ext cx="1862666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25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Identificar a la IE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Google Shape;51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48481" y="830932"/>
            <a:ext cx="5553386" cy="5696257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16" name="Google Shape;516;p26"/>
          <p:cNvSpPr/>
          <p:nvPr/>
        </p:nvSpPr>
        <p:spPr>
          <a:xfrm>
            <a:off x="5300133" y="1733970"/>
            <a:ext cx="5257798" cy="1940562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22</a:t>
            </a:fld>
            <a:endParaRPr/>
          </a:p>
        </p:txBody>
      </p:sp>
      <p:sp>
        <p:nvSpPr>
          <p:cNvPr id="518" name="Google Shape;518;p26"/>
          <p:cNvSpPr txBox="1"/>
          <p:nvPr/>
        </p:nvSpPr>
        <p:spPr>
          <a:xfrm>
            <a:off x="713755" y="2573702"/>
            <a:ext cx="3909045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Actualice sus </a:t>
            </a:r>
            <a:r>
              <a:rPr lang="es-PE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datos personales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su </a:t>
            </a:r>
            <a:r>
              <a:rPr lang="es-PE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correo electrónico</a:t>
            </a:r>
            <a:endParaRPr/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continuar</a:t>
            </a:r>
            <a:endParaRPr/>
          </a:p>
        </p:txBody>
      </p:sp>
      <p:sp>
        <p:nvSpPr>
          <p:cNvPr id="519" name="Google Shape;519;p26"/>
          <p:cNvSpPr/>
          <p:nvPr/>
        </p:nvSpPr>
        <p:spPr>
          <a:xfrm>
            <a:off x="5300133" y="4555207"/>
            <a:ext cx="2556933" cy="1329126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26"/>
          <p:cNvSpPr/>
          <p:nvPr/>
        </p:nvSpPr>
        <p:spPr>
          <a:xfrm>
            <a:off x="8525932" y="5953290"/>
            <a:ext cx="2031999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26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Actualizar información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0607" y="925514"/>
            <a:ext cx="5414393" cy="5486988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27" name="Google Shape;52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23</a:t>
            </a:fld>
            <a:endParaRPr/>
          </a:p>
        </p:txBody>
      </p:sp>
      <p:sp>
        <p:nvSpPr>
          <p:cNvPr id="528" name="Google Shape;528;p27"/>
          <p:cNvSpPr txBox="1"/>
          <p:nvPr/>
        </p:nvSpPr>
        <p:spPr>
          <a:xfrm>
            <a:off x="713755" y="3638803"/>
            <a:ext cx="391751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Crear una contraseña para el R-NEE,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con al menos 6 caracteres entre números y letras</a:t>
            </a:r>
            <a:endParaRPr sz="20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27"/>
          <p:cNvSpPr/>
          <p:nvPr/>
        </p:nvSpPr>
        <p:spPr>
          <a:xfrm>
            <a:off x="5545667" y="3511629"/>
            <a:ext cx="2396065" cy="123816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27"/>
          <p:cNvSpPr txBox="1"/>
          <p:nvPr/>
        </p:nvSpPr>
        <p:spPr>
          <a:xfrm>
            <a:off x="713755" y="5857983"/>
            <a:ext cx="457321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 startAt="2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continuar</a:t>
            </a:r>
            <a:endParaRPr/>
          </a:p>
        </p:txBody>
      </p:sp>
      <p:sp>
        <p:nvSpPr>
          <p:cNvPr id="531" name="Google Shape;531;p27"/>
          <p:cNvSpPr/>
          <p:nvPr/>
        </p:nvSpPr>
        <p:spPr>
          <a:xfrm>
            <a:off x="8703732" y="5854836"/>
            <a:ext cx="1913467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27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Crear una contraseña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" name="Google Shape;537;p28"/>
          <p:cNvGrpSpPr/>
          <p:nvPr/>
        </p:nvGrpSpPr>
        <p:grpSpPr>
          <a:xfrm>
            <a:off x="5286973" y="1325051"/>
            <a:ext cx="6153982" cy="4957738"/>
            <a:chOff x="5006932" y="1025074"/>
            <a:chExt cx="6153982" cy="4957738"/>
          </a:xfrm>
        </p:grpSpPr>
        <p:grpSp>
          <p:nvGrpSpPr>
            <p:cNvPr id="538" name="Google Shape;538;p28"/>
            <p:cNvGrpSpPr/>
            <p:nvPr/>
          </p:nvGrpSpPr>
          <p:grpSpPr>
            <a:xfrm>
              <a:off x="5006932" y="1025074"/>
              <a:ext cx="6153982" cy="4957738"/>
              <a:chOff x="5006932" y="1025074"/>
              <a:chExt cx="6153982" cy="4957738"/>
            </a:xfrm>
          </p:grpSpPr>
          <p:pic>
            <p:nvPicPr>
              <p:cNvPr id="539" name="Google Shape;539;p28"/>
              <p:cNvPicPr preferRelativeResize="0"/>
              <p:nvPr/>
            </p:nvPicPr>
            <p:blipFill rotWithShape="1">
              <a:blip r:embed="rId3">
                <a:alphaModFix/>
              </a:blip>
              <a:srcRect l="57767" t="17031" r="36278" b="78571"/>
              <a:stretch/>
            </p:blipFill>
            <p:spPr>
              <a:xfrm>
                <a:off x="9743524" y="2521600"/>
                <a:ext cx="1193075" cy="53122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40" name="Google Shape;540;p28"/>
              <p:cNvSpPr/>
              <p:nvPr/>
            </p:nvSpPr>
            <p:spPr>
              <a:xfrm>
                <a:off x="5006932" y="1025074"/>
                <a:ext cx="6153982" cy="4957738"/>
              </a:xfrm>
              <a:prstGeom prst="rect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41" name="Google Shape;541;p28"/>
              <p:cNvPicPr preferRelativeResize="0"/>
              <p:nvPr/>
            </p:nvPicPr>
            <p:blipFill rotWithShape="1">
              <a:blip r:embed="rId3">
                <a:alphaModFix/>
              </a:blip>
              <a:srcRect l="35636" t="55822" r="55442" b="37160"/>
              <a:stretch/>
            </p:blipFill>
            <p:spPr>
              <a:xfrm>
                <a:off x="5558848" y="4298575"/>
                <a:ext cx="1991884" cy="88275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42" name="Google Shape;542;p28"/>
            <p:cNvSpPr/>
            <p:nvPr/>
          </p:nvSpPr>
          <p:spPr>
            <a:xfrm>
              <a:off x="5187084" y="2515140"/>
              <a:ext cx="4241924" cy="63184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28"/>
            <p:cNvSpPr txBox="1"/>
            <p:nvPr/>
          </p:nvSpPr>
          <p:spPr>
            <a:xfrm>
              <a:off x="5266107" y="2677172"/>
              <a:ext cx="4569250" cy="30777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PE" sz="1400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Director(a), ¿es usted es la única persona de contacto?</a:t>
              </a:r>
              <a:endParaRPr/>
            </a:p>
          </p:txBody>
        </p:sp>
      </p:grpSp>
      <p:sp>
        <p:nvSpPr>
          <p:cNvPr id="544" name="Google Shape;544;p28"/>
          <p:cNvSpPr txBox="1"/>
          <p:nvPr/>
        </p:nvSpPr>
        <p:spPr>
          <a:xfrm>
            <a:off x="565354" y="1212908"/>
            <a:ext cx="4116712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8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Identifique si hay otra persona que será responsable del registro de los estudiantes con discapacidad y responda:</a:t>
            </a:r>
            <a:endParaRPr/>
          </a:p>
        </p:txBody>
      </p:sp>
      <p:pic>
        <p:nvPicPr>
          <p:cNvPr id="545" name="Google Shape;545;p28"/>
          <p:cNvPicPr preferRelativeResize="0"/>
          <p:nvPr/>
        </p:nvPicPr>
        <p:blipFill rotWithShape="1">
          <a:blip r:embed="rId3">
            <a:alphaModFix/>
          </a:blip>
          <a:srcRect l="52566" t="55848" r="35283" b="37134"/>
          <a:stretch/>
        </p:blipFill>
        <p:spPr>
          <a:xfrm>
            <a:off x="8260259" y="4588471"/>
            <a:ext cx="2743200" cy="892834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24</a:t>
            </a:fld>
            <a:endParaRPr/>
          </a:p>
        </p:txBody>
      </p:sp>
      <p:sp>
        <p:nvSpPr>
          <p:cNvPr id="547" name="Google Shape;547;p28"/>
          <p:cNvSpPr/>
          <p:nvPr/>
        </p:nvSpPr>
        <p:spPr>
          <a:xfrm>
            <a:off x="5546149" y="2886247"/>
            <a:ext cx="5653154" cy="449774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28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Persona de contacto</a:t>
            </a:r>
            <a:endParaRPr/>
          </a:p>
        </p:txBody>
      </p:sp>
      <p:pic>
        <p:nvPicPr>
          <p:cNvPr id="549" name="Google Shape;549;p28"/>
          <p:cNvPicPr preferRelativeResize="0"/>
          <p:nvPr/>
        </p:nvPicPr>
        <p:blipFill rotWithShape="1">
          <a:blip r:embed="rId4">
            <a:alphaModFix/>
          </a:blip>
          <a:srcRect l="17238" r="15560"/>
          <a:stretch/>
        </p:blipFill>
        <p:spPr>
          <a:xfrm>
            <a:off x="5935132" y="1587392"/>
            <a:ext cx="4856787" cy="116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9"/>
          <p:cNvGrpSpPr/>
          <p:nvPr/>
        </p:nvGrpSpPr>
        <p:grpSpPr>
          <a:xfrm>
            <a:off x="5286973" y="1325051"/>
            <a:ext cx="6153982" cy="4957738"/>
            <a:chOff x="5006932" y="1025074"/>
            <a:chExt cx="6153982" cy="4957738"/>
          </a:xfrm>
        </p:grpSpPr>
        <p:grpSp>
          <p:nvGrpSpPr>
            <p:cNvPr id="555" name="Google Shape;555;p29"/>
            <p:cNvGrpSpPr/>
            <p:nvPr/>
          </p:nvGrpSpPr>
          <p:grpSpPr>
            <a:xfrm>
              <a:off x="5006932" y="1025074"/>
              <a:ext cx="6153982" cy="4957738"/>
              <a:chOff x="5006932" y="1025074"/>
              <a:chExt cx="6153982" cy="4957738"/>
            </a:xfrm>
          </p:grpSpPr>
          <p:sp>
            <p:nvSpPr>
              <p:cNvPr id="556" name="Google Shape;556;p29"/>
              <p:cNvSpPr/>
              <p:nvPr/>
            </p:nvSpPr>
            <p:spPr>
              <a:xfrm>
                <a:off x="5006932" y="1025074"/>
                <a:ext cx="6153982" cy="4957738"/>
              </a:xfrm>
              <a:prstGeom prst="rect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57" name="Google Shape;557;p29"/>
              <p:cNvPicPr preferRelativeResize="0"/>
              <p:nvPr/>
            </p:nvPicPr>
            <p:blipFill rotWithShape="1">
              <a:blip r:embed="rId3">
                <a:alphaModFix/>
              </a:blip>
              <a:srcRect l="35636" t="55822" r="55442" b="37160"/>
              <a:stretch/>
            </p:blipFill>
            <p:spPr>
              <a:xfrm>
                <a:off x="5558848" y="4298575"/>
                <a:ext cx="1991884" cy="88275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58" name="Google Shape;558;p29"/>
            <p:cNvSpPr/>
            <p:nvPr/>
          </p:nvSpPr>
          <p:spPr>
            <a:xfrm>
              <a:off x="5187084" y="2515140"/>
              <a:ext cx="4241924" cy="63184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29"/>
            <p:cNvSpPr txBox="1"/>
            <p:nvPr/>
          </p:nvSpPr>
          <p:spPr>
            <a:xfrm>
              <a:off x="5266107" y="2677172"/>
              <a:ext cx="4569250" cy="30777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PE" sz="1400">
                  <a:solidFill>
                    <a:srgbClr val="2E75B5"/>
                  </a:solidFill>
                  <a:latin typeface="Arial"/>
                  <a:ea typeface="Arial"/>
                  <a:cs typeface="Arial"/>
                  <a:sym typeface="Arial"/>
                </a:rPr>
                <a:t>Director(a), ¿es usted es la única persona de contacto?</a:t>
              </a:r>
              <a:endParaRPr/>
            </a:p>
          </p:txBody>
        </p:sp>
      </p:grpSp>
      <p:pic>
        <p:nvPicPr>
          <p:cNvPr id="560" name="Google Shape;560;p29"/>
          <p:cNvPicPr preferRelativeResize="0"/>
          <p:nvPr/>
        </p:nvPicPr>
        <p:blipFill rotWithShape="1">
          <a:blip r:embed="rId3">
            <a:alphaModFix/>
          </a:blip>
          <a:srcRect l="52566" t="55848" r="35283" b="37134"/>
          <a:stretch/>
        </p:blipFill>
        <p:spPr>
          <a:xfrm>
            <a:off x="8260259" y="4588471"/>
            <a:ext cx="2743200" cy="892834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25</a:t>
            </a:fld>
            <a:endParaRPr/>
          </a:p>
        </p:txBody>
      </p:sp>
      <p:sp>
        <p:nvSpPr>
          <p:cNvPr id="562" name="Google Shape;562;p29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Persona de contacto – </a:t>
            </a:r>
            <a:r>
              <a:rPr lang="es-PE" sz="2800">
                <a:solidFill>
                  <a:srgbClr val="FF0000"/>
                </a:solidFill>
              </a:rPr>
              <a:t>opción 1</a:t>
            </a:r>
            <a:endParaRPr/>
          </a:p>
        </p:txBody>
      </p:sp>
      <p:pic>
        <p:nvPicPr>
          <p:cNvPr id="563" name="Google Shape;563;p29"/>
          <p:cNvPicPr preferRelativeResize="0"/>
          <p:nvPr/>
        </p:nvPicPr>
        <p:blipFill rotWithShape="1">
          <a:blip r:embed="rId4">
            <a:alphaModFix/>
          </a:blip>
          <a:srcRect l="17238" r="15560"/>
          <a:stretch/>
        </p:blipFill>
        <p:spPr>
          <a:xfrm>
            <a:off x="5935132" y="1587392"/>
            <a:ext cx="4856787" cy="116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29"/>
          <p:cNvPicPr preferRelativeResize="0"/>
          <p:nvPr/>
        </p:nvPicPr>
        <p:blipFill rotWithShape="1">
          <a:blip r:embed="rId5">
            <a:alphaModFix/>
          </a:blip>
          <a:srcRect l="58265" t="17650" r="36668" b="78812"/>
          <a:stretch/>
        </p:blipFill>
        <p:spPr>
          <a:xfrm>
            <a:off x="10047906" y="2886247"/>
            <a:ext cx="1157595" cy="454819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29"/>
          <p:cNvSpPr/>
          <p:nvPr/>
        </p:nvSpPr>
        <p:spPr>
          <a:xfrm>
            <a:off x="10047665" y="2886247"/>
            <a:ext cx="645736" cy="449774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29"/>
          <p:cNvSpPr txBox="1"/>
          <p:nvPr/>
        </p:nvSpPr>
        <p:spPr>
          <a:xfrm>
            <a:off x="751567" y="2043517"/>
            <a:ext cx="3902642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Director, si usted es la única persona de contacto, haga clic en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/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continuar</a:t>
            </a:r>
            <a:endParaRPr/>
          </a:p>
        </p:txBody>
      </p:sp>
      <p:sp>
        <p:nvSpPr>
          <p:cNvPr id="567" name="Google Shape;567;p29"/>
          <p:cNvSpPr/>
          <p:nvPr/>
        </p:nvSpPr>
        <p:spPr>
          <a:xfrm>
            <a:off x="8408976" y="4764427"/>
            <a:ext cx="2487624" cy="493371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9006" y="866623"/>
            <a:ext cx="5582393" cy="5695043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3" name="Google Shape;573;p30"/>
          <p:cNvSpPr txBox="1"/>
          <p:nvPr/>
        </p:nvSpPr>
        <p:spPr>
          <a:xfrm>
            <a:off x="540788" y="1378735"/>
            <a:ext cx="4041970" cy="501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Director, si usted no es la única persona de contacto del registro, haga clic en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endParaRPr/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Complete la información solicitada de la otra persona encargada que usted designe</a:t>
            </a:r>
            <a:endParaRPr/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</a:t>
            </a:r>
            <a:r>
              <a:rPr lang="es-PE" sz="2000" b="1">
                <a:solidFill>
                  <a:srgbClr val="3A383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continuar</a:t>
            </a:r>
            <a:endParaRPr sz="2000" b="1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4" name="Google Shape;574;p30"/>
          <p:cNvPicPr preferRelativeResize="0"/>
          <p:nvPr/>
        </p:nvPicPr>
        <p:blipFill rotWithShape="1">
          <a:blip r:embed="rId4">
            <a:alphaModFix/>
          </a:blip>
          <a:srcRect l="34894" t="21022" r="49886" b="46889"/>
          <a:stretch/>
        </p:blipFill>
        <p:spPr>
          <a:xfrm>
            <a:off x="5279006" y="2262192"/>
            <a:ext cx="2893976" cy="3431851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30"/>
          <p:cNvSpPr/>
          <p:nvPr/>
        </p:nvSpPr>
        <p:spPr>
          <a:xfrm>
            <a:off x="8695267" y="5978327"/>
            <a:ext cx="2015926" cy="406643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30"/>
          <p:cNvSpPr/>
          <p:nvPr/>
        </p:nvSpPr>
        <p:spPr>
          <a:xfrm>
            <a:off x="9678758" y="1972521"/>
            <a:ext cx="486393" cy="332006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30"/>
          <p:cNvSpPr/>
          <p:nvPr/>
        </p:nvSpPr>
        <p:spPr>
          <a:xfrm>
            <a:off x="5414258" y="2194458"/>
            <a:ext cx="2817501" cy="3550076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26</a:t>
            </a:fld>
            <a:endParaRPr/>
          </a:p>
        </p:txBody>
      </p:sp>
      <p:sp>
        <p:nvSpPr>
          <p:cNvPr id="579" name="Google Shape;579;p30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Persona de contacto – </a:t>
            </a:r>
            <a:r>
              <a:rPr lang="es-PE" sz="2800">
                <a:solidFill>
                  <a:schemeClr val="accent1"/>
                </a:solidFill>
              </a:rPr>
              <a:t>opción 2</a:t>
            </a:r>
            <a:endParaRPr/>
          </a:p>
        </p:txBody>
      </p:sp>
      <p:sp>
        <p:nvSpPr>
          <p:cNvPr id="580" name="Google Shape;580;p30"/>
          <p:cNvSpPr/>
          <p:nvPr/>
        </p:nvSpPr>
        <p:spPr>
          <a:xfrm>
            <a:off x="10227732" y="1972521"/>
            <a:ext cx="351425" cy="33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31"/>
          <p:cNvPicPr preferRelativeResize="0"/>
          <p:nvPr/>
        </p:nvPicPr>
        <p:blipFill rotWithShape="1">
          <a:blip r:embed="rId3">
            <a:alphaModFix/>
          </a:blip>
          <a:srcRect t="3129" b="3128"/>
          <a:stretch/>
        </p:blipFill>
        <p:spPr>
          <a:xfrm>
            <a:off x="5395570" y="1281593"/>
            <a:ext cx="5261509" cy="4748957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86" name="Google Shape;586;p31"/>
          <p:cNvSpPr txBox="1"/>
          <p:nvPr/>
        </p:nvSpPr>
        <p:spPr>
          <a:xfrm>
            <a:off x="634508" y="2069184"/>
            <a:ext cx="4402905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Cuando termine de registrar los datos en el formulario le aparecerá el siguiente mensaje:</a:t>
            </a: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Si ya finalizó, haga clic en el botón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Guardar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Si tuviera que realizar algún cambio, haga clic en el botón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Regresar</a:t>
            </a:r>
            <a:endParaRPr/>
          </a:p>
        </p:txBody>
      </p:sp>
      <p:sp>
        <p:nvSpPr>
          <p:cNvPr id="587" name="Google Shape;58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27</a:t>
            </a:fld>
            <a:endParaRPr/>
          </a:p>
        </p:txBody>
      </p:sp>
      <p:sp>
        <p:nvSpPr>
          <p:cNvPr id="588" name="Google Shape;588;p31"/>
          <p:cNvSpPr/>
          <p:nvPr/>
        </p:nvSpPr>
        <p:spPr>
          <a:xfrm>
            <a:off x="6978322" y="4537181"/>
            <a:ext cx="2096009" cy="383404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31"/>
          <p:cNvSpPr/>
          <p:nvPr/>
        </p:nvSpPr>
        <p:spPr>
          <a:xfrm>
            <a:off x="6978321" y="5253838"/>
            <a:ext cx="2096009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31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Guardar la información ingresada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Google Shape;595;p32"/>
          <p:cNvPicPr preferRelativeResize="0"/>
          <p:nvPr/>
        </p:nvPicPr>
        <p:blipFill rotWithShape="1">
          <a:blip r:embed="rId3">
            <a:alphaModFix/>
          </a:blip>
          <a:srcRect l="4680" t="725" r="1028" b="1419"/>
          <a:stretch/>
        </p:blipFill>
        <p:spPr>
          <a:xfrm>
            <a:off x="5557907" y="1094589"/>
            <a:ext cx="4796827" cy="5111032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96" name="Google Shape;596;p32"/>
          <p:cNvSpPr txBox="1"/>
          <p:nvPr/>
        </p:nvSpPr>
        <p:spPr>
          <a:xfrm>
            <a:off x="713755" y="1787314"/>
            <a:ext cx="3857224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Luego de guardar la información del formulario, se enviará un mensaje a su correo electrónico que debe revisar.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el botón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finalizar</a:t>
            </a:r>
            <a:endParaRPr/>
          </a:p>
        </p:txBody>
      </p:sp>
      <p:sp>
        <p:nvSpPr>
          <p:cNvPr id="597" name="Google Shape;59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28</a:t>
            </a:fld>
            <a:endParaRPr/>
          </a:p>
        </p:txBody>
      </p:sp>
      <p:sp>
        <p:nvSpPr>
          <p:cNvPr id="598" name="Google Shape;598;p32"/>
          <p:cNvSpPr/>
          <p:nvPr/>
        </p:nvSpPr>
        <p:spPr>
          <a:xfrm>
            <a:off x="6146801" y="1911431"/>
            <a:ext cx="3699932" cy="899502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32"/>
          <p:cNvSpPr/>
          <p:nvPr/>
        </p:nvSpPr>
        <p:spPr>
          <a:xfrm>
            <a:off x="8441267" y="5746242"/>
            <a:ext cx="1828800" cy="40011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32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Revisar el correo electrónico</a:t>
            </a:r>
            <a:endParaRPr/>
          </a:p>
        </p:txBody>
      </p:sp>
      <p:sp>
        <p:nvSpPr>
          <p:cNvPr id="601" name="Google Shape;601;p32"/>
          <p:cNvSpPr txBox="1"/>
          <p:nvPr/>
        </p:nvSpPr>
        <p:spPr>
          <a:xfrm>
            <a:off x="7074232" y="1982325"/>
            <a:ext cx="2002035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4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rosavp@gmail.com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6" name="Google Shape;606;p33"/>
          <p:cNvGrpSpPr/>
          <p:nvPr/>
        </p:nvGrpSpPr>
        <p:grpSpPr>
          <a:xfrm>
            <a:off x="2709399" y="852984"/>
            <a:ext cx="9147161" cy="5429281"/>
            <a:chOff x="2700933" y="734451"/>
            <a:chExt cx="9147161" cy="5429281"/>
          </a:xfrm>
        </p:grpSpPr>
        <p:pic>
          <p:nvPicPr>
            <p:cNvPr id="607" name="Google Shape;607;p3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160854" y="2000151"/>
              <a:ext cx="6687240" cy="41635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8" name="Google Shape;608;p33"/>
            <p:cNvPicPr preferRelativeResize="0"/>
            <p:nvPr/>
          </p:nvPicPr>
          <p:blipFill rotWithShape="1">
            <a:blip r:embed="rId4">
              <a:alphaModFix/>
            </a:blip>
            <a:srcRect t="32787"/>
            <a:stretch/>
          </p:blipFill>
          <p:spPr>
            <a:xfrm>
              <a:off x="2700933" y="734451"/>
              <a:ext cx="6620799" cy="12421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9" name="Google Shape;609;p33"/>
            <p:cNvPicPr preferRelativeResize="0"/>
            <p:nvPr/>
          </p:nvPicPr>
          <p:blipFill rotWithShape="1">
            <a:blip r:embed="rId5">
              <a:alphaModFix/>
            </a:blip>
            <a:srcRect t="9024" r="1775"/>
            <a:stretch/>
          </p:blipFill>
          <p:spPr>
            <a:xfrm>
              <a:off x="2710373" y="1790599"/>
              <a:ext cx="2411960" cy="34348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0" name="Google Shape;610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29</a:t>
            </a:fld>
            <a:endParaRPr/>
          </a:p>
        </p:txBody>
      </p:sp>
      <p:sp>
        <p:nvSpPr>
          <p:cNvPr id="611" name="Google Shape;611;p33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Revisar el correo electrónico</a:t>
            </a:r>
            <a:endParaRPr/>
          </a:p>
        </p:txBody>
      </p:sp>
      <p:sp>
        <p:nvSpPr>
          <p:cNvPr id="612" name="Google Shape;612;p33"/>
          <p:cNvSpPr/>
          <p:nvPr/>
        </p:nvSpPr>
        <p:spPr>
          <a:xfrm>
            <a:off x="350934" y="1574647"/>
            <a:ext cx="2179688" cy="38961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50"/>
              <a:buFont typeface="Arial"/>
              <a:buNone/>
            </a:pPr>
            <a:r>
              <a:rPr lang="es-PE" sz="185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Bandeja de entrada</a:t>
            </a:r>
            <a:endParaRPr sz="185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33"/>
          <p:cNvSpPr txBox="1"/>
          <p:nvPr/>
        </p:nvSpPr>
        <p:spPr>
          <a:xfrm>
            <a:off x="965198" y="5722925"/>
            <a:ext cx="15654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4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</a:t>
            </a:r>
            <a:r>
              <a:rPr lang="es-PE" sz="2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clic</a:t>
            </a:r>
            <a:endParaRPr sz="2400" b="1" i="1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33"/>
          <p:cNvSpPr/>
          <p:nvPr/>
        </p:nvSpPr>
        <p:spPr>
          <a:xfrm>
            <a:off x="2657623" y="1555028"/>
            <a:ext cx="2346175" cy="409237"/>
          </a:xfrm>
          <a:prstGeom prst="roundRect">
            <a:avLst>
              <a:gd name="adj" fmla="val 29080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33"/>
          <p:cNvSpPr/>
          <p:nvPr/>
        </p:nvSpPr>
        <p:spPr>
          <a:xfrm>
            <a:off x="5169320" y="1327929"/>
            <a:ext cx="4170318" cy="767235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33"/>
          <p:cNvSpPr/>
          <p:nvPr/>
        </p:nvSpPr>
        <p:spPr>
          <a:xfrm>
            <a:off x="7254479" y="5661583"/>
            <a:ext cx="2998654" cy="510615"/>
          </a:xfrm>
          <a:prstGeom prst="roundRect">
            <a:avLst>
              <a:gd name="adj" fmla="val 29366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33"/>
          <p:cNvSpPr/>
          <p:nvPr/>
        </p:nvSpPr>
        <p:spPr>
          <a:xfrm rot="-5400000" flipH="1">
            <a:off x="4748165" y="3709637"/>
            <a:ext cx="307161" cy="448824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6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33"/>
          <p:cNvSpPr/>
          <p:nvPr/>
        </p:nvSpPr>
        <p:spPr>
          <a:xfrm>
            <a:off x="2657623" y="4666291"/>
            <a:ext cx="2346175" cy="409237"/>
          </a:xfrm>
          <a:prstGeom prst="roundRect">
            <a:avLst>
              <a:gd name="adj" fmla="val 29080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33"/>
          <p:cNvSpPr/>
          <p:nvPr/>
        </p:nvSpPr>
        <p:spPr>
          <a:xfrm>
            <a:off x="350934" y="4676100"/>
            <a:ext cx="2179688" cy="38961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50"/>
              <a:buFont typeface="Arial"/>
              <a:buNone/>
            </a:pPr>
            <a:r>
              <a:rPr lang="es-PE" sz="185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Carpeta Spam</a:t>
            </a:r>
            <a:endParaRPr sz="185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3</a:t>
            </a:fld>
            <a:endParaRPr/>
          </a:p>
        </p:txBody>
      </p:sp>
      <p:pic>
        <p:nvPicPr>
          <p:cNvPr id="173" name="Google Shape;17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233" y="1475564"/>
            <a:ext cx="4688664" cy="430504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"/>
          <p:cNvSpPr txBox="1">
            <a:spLocks noGrp="1"/>
          </p:cNvSpPr>
          <p:nvPr>
            <p:ph type="title"/>
          </p:nvPr>
        </p:nvSpPr>
        <p:spPr>
          <a:xfrm>
            <a:off x="261639" y="85272"/>
            <a:ext cx="10515600" cy="7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Grados a registrar</a:t>
            </a:r>
            <a:endParaRPr/>
          </a:p>
        </p:txBody>
      </p:sp>
      <p:grpSp>
        <p:nvGrpSpPr>
          <p:cNvPr id="175" name="Google Shape;175;p3"/>
          <p:cNvGrpSpPr/>
          <p:nvPr/>
        </p:nvGrpSpPr>
        <p:grpSpPr>
          <a:xfrm>
            <a:off x="6880292" y="2637347"/>
            <a:ext cx="3519890" cy="2419627"/>
            <a:chOff x="6880292" y="2637347"/>
            <a:chExt cx="3519890" cy="2419627"/>
          </a:xfrm>
        </p:grpSpPr>
        <p:pic>
          <p:nvPicPr>
            <p:cNvPr id="176" name="Google Shape;176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880292" y="2637347"/>
              <a:ext cx="3519890" cy="19814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3"/>
            <p:cNvPicPr preferRelativeResize="0"/>
            <p:nvPr/>
          </p:nvPicPr>
          <p:blipFill rotWithShape="1">
            <a:blip r:embed="rId4">
              <a:alphaModFix/>
            </a:blip>
            <a:srcRect t="65911"/>
            <a:stretch/>
          </p:blipFill>
          <p:spPr>
            <a:xfrm>
              <a:off x="6880292" y="4381500"/>
              <a:ext cx="3519890" cy="6754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8" name="Google Shape;178;p3"/>
            <p:cNvSpPr/>
            <p:nvPr/>
          </p:nvSpPr>
          <p:spPr>
            <a:xfrm>
              <a:off x="7639050" y="4076700"/>
              <a:ext cx="2070100" cy="304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7605187" y="4547787"/>
              <a:ext cx="2070100" cy="304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7527930" y="3605613"/>
              <a:ext cx="2224613" cy="304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PE"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4° grado de primaria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7476600" y="4062813"/>
              <a:ext cx="2327271" cy="304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PE"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2° grado de secundaria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7476600" y="4498768"/>
              <a:ext cx="2327271" cy="304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PE"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5° grado de secundaria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" name="Google Shape;624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60750" y="1047751"/>
            <a:ext cx="5593050" cy="5223933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25" name="Google Shape;625;p34"/>
          <p:cNvSpPr txBox="1"/>
          <p:nvPr/>
        </p:nvSpPr>
        <p:spPr>
          <a:xfrm>
            <a:off x="589224" y="1697669"/>
            <a:ext cx="4956441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Aparecerá, </a:t>
            </a:r>
            <a:r>
              <a:rPr lang="es-PE" sz="2000" u="sng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en una nueva ventana</a:t>
            </a: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, un mensaje que indica que la verificación se realizó correctamente</a:t>
            </a:r>
            <a:endParaRPr/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</a:t>
            </a:r>
            <a:r>
              <a:rPr lang="es-PE" sz="20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Empezar</a:t>
            </a: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, para iniciar el registro de estudiantes con discapacidad</a:t>
            </a:r>
            <a:endParaRPr/>
          </a:p>
        </p:txBody>
      </p:sp>
      <p:sp>
        <p:nvSpPr>
          <p:cNvPr id="626" name="Google Shape;62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30</a:t>
            </a:fld>
            <a:endParaRPr/>
          </a:p>
        </p:txBody>
      </p:sp>
      <p:sp>
        <p:nvSpPr>
          <p:cNvPr id="627" name="Google Shape;627;p34"/>
          <p:cNvSpPr/>
          <p:nvPr/>
        </p:nvSpPr>
        <p:spPr>
          <a:xfrm>
            <a:off x="9177866" y="5703404"/>
            <a:ext cx="2010119" cy="395470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34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Finalizar registro de datos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Google Shape;633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7744" y="1291835"/>
            <a:ext cx="7164488" cy="4816008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35"/>
          <p:cNvSpPr txBox="1"/>
          <p:nvPr/>
        </p:nvSpPr>
        <p:spPr>
          <a:xfrm>
            <a:off x="8796866" y="4136637"/>
            <a:ext cx="206592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Recuperar contraseña R-NEE</a:t>
            </a:r>
            <a:endParaRPr/>
          </a:p>
        </p:txBody>
      </p:sp>
      <p:sp>
        <p:nvSpPr>
          <p:cNvPr id="635" name="Google Shape;635;p35"/>
          <p:cNvSpPr/>
          <p:nvPr/>
        </p:nvSpPr>
        <p:spPr>
          <a:xfrm>
            <a:off x="5408659" y="4435763"/>
            <a:ext cx="2355273" cy="417411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35"/>
          <p:cNvSpPr/>
          <p:nvPr/>
        </p:nvSpPr>
        <p:spPr>
          <a:xfrm rot="5400000">
            <a:off x="7968811" y="4346018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35"/>
          <p:cNvSpPr/>
          <p:nvPr/>
        </p:nvSpPr>
        <p:spPr>
          <a:xfrm>
            <a:off x="8714639" y="1145089"/>
            <a:ext cx="2907653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P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 no recuerda su contraseña, puede generar una nueva:</a:t>
            </a:r>
            <a:endParaRPr/>
          </a:p>
        </p:txBody>
      </p:sp>
      <p:sp>
        <p:nvSpPr>
          <p:cNvPr id="639" name="Google Shape;639;p35"/>
          <p:cNvSpPr/>
          <p:nvPr/>
        </p:nvSpPr>
        <p:spPr>
          <a:xfrm>
            <a:off x="947235" y="263630"/>
            <a:ext cx="3615900" cy="86186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0500F"/>
              </a:gs>
              <a:gs pos="48000">
                <a:srgbClr val="ED8037"/>
              </a:gs>
              <a:gs pos="100000">
                <a:srgbClr val="F4B081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Caso 2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32</a:t>
            </a:fld>
            <a:endParaRPr/>
          </a:p>
        </p:txBody>
      </p:sp>
      <p:sp>
        <p:nvSpPr>
          <p:cNvPr id="645" name="Google Shape;645;p36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Reestablecer contraseña</a:t>
            </a:r>
            <a:endParaRPr/>
          </a:p>
        </p:txBody>
      </p:sp>
      <p:pic>
        <p:nvPicPr>
          <p:cNvPr id="646" name="Google Shape;646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7533" y="907304"/>
            <a:ext cx="8802684" cy="5544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3684" y="907304"/>
            <a:ext cx="9015082" cy="5344271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37"/>
          <p:cNvSpPr txBox="1">
            <a:spLocks noGrp="1"/>
          </p:cNvSpPr>
          <p:nvPr>
            <p:ph type="title"/>
          </p:nvPr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Reestablecer contraseña</a:t>
            </a:r>
            <a:endParaRPr/>
          </a:p>
        </p:txBody>
      </p:sp>
      <p:pic>
        <p:nvPicPr>
          <p:cNvPr id="654" name="Google Shape;65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7533" y="907304"/>
            <a:ext cx="8802684" cy="5544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8"/>
          <p:cNvSpPr txBox="1"/>
          <p:nvPr/>
        </p:nvSpPr>
        <p:spPr>
          <a:xfrm>
            <a:off x="2378862" y="6075693"/>
            <a:ext cx="292488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None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Ícono de formulario de consulta</a:t>
            </a:r>
            <a:endParaRPr sz="20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p38"/>
          <p:cNvSpPr/>
          <p:nvPr/>
        </p:nvSpPr>
        <p:spPr>
          <a:xfrm rot="10800000">
            <a:off x="3600003" y="5696455"/>
            <a:ext cx="482600" cy="3651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1" name="Google Shape;66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p38"/>
          <p:cNvSpPr/>
          <p:nvPr/>
        </p:nvSpPr>
        <p:spPr>
          <a:xfrm>
            <a:off x="4563135" y="694563"/>
            <a:ext cx="456081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PE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Formulario de consulta</a:t>
            </a:r>
            <a:endParaRPr/>
          </a:p>
        </p:txBody>
      </p:sp>
      <p:sp>
        <p:nvSpPr>
          <p:cNvPr id="663" name="Google Shape;663;p38"/>
          <p:cNvSpPr/>
          <p:nvPr/>
        </p:nvSpPr>
        <p:spPr>
          <a:xfrm>
            <a:off x="947235" y="263630"/>
            <a:ext cx="3615900" cy="86186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0500F"/>
              </a:gs>
              <a:gs pos="48000">
                <a:srgbClr val="ED8037"/>
              </a:gs>
              <a:gs pos="100000">
                <a:srgbClr val="F4B081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Caso 3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4" name="Google Shape;664;p38"/>
          <p:cNvGrpSpPr/>
          <p:nvPr/>
        </p:nvGrpSpPr>
        <p:grpSpPr>
          <a:xfrm>
            <a:off x="947234" y="1430308"/>
            <a:ext cx="3333105" cy="4252035"/>
            <a:chOff x="0" y="0"/>
            <a:chExt cx="1929664" cy="2539331"/>
          </a:xfrm>
        </p:grpSpPr>
        <p:grpSp>
          <p:nvGrpSpPr>
            <p:cNvPr id="665" name="Google Shape;665;p38"/>
            <p:cNvGrpSpPr/>
            <p:nvPr/>
          </p:nvGrpSpPr>
          <p:grpSpPr>
            <a:xfrm>
              <a:off x="0" y="0"/>
              <a:ext cx="1892935" cy="2474752"/>
              <a:chOff x="0" y="1"/>
              <a:chExt cx="1892935" cy="2474752"/>
            </a:xfrm>
          </p:grpSpPr>
          <p:pic>
            <p:nvPicPr>
              <p:cNvPr id="666" name="Google Shape;666;p38"/>
              <p:cNvPicPr preferRelativeResize="0"/>
              <p:nvPr/>
            </p:nvPicPr>
            <p:blipFill rotWithShape="1">
              <a:blip r:embed="rId3">
                <a:alphaModFix/>
              </a:blip>
              <a:srcRect l="9971" t="3328" b="14858"/>
              <a:stretch/>
            </p:blipFill>
            <p:spPr>
              <a:xfrm>
                <a:off x="0" y="1"/>
                <a:ext cx="1892935" cy="247475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67" name="Google Shape;667;p38"/>
              <p:cNvSpPr/>
              <p:nvPr/>
            </p:nvSpPr>
            <p:spPr>
              <a:xfrm>
                <a:off x="50335" y="33541"/>
                <a:ext cx="1625154" cy="2370663"/>
              </a:xfrm>
              <a:custGeom>
                <a:avLst/>
                <a:gdLst/>
                <a:ahLst/>
                <a:cxnLst/>
                <a:rect l="l" t="t" r="r" b="b"/>
                <a:pathLst>
                  <a:path w="2204085" h="3378200" extrusionOk="0">
                    <a:moveTo>
                      <a:pt x="108000" y="0"/>
                    </a:moveTo>
                    <a:lnTo>
                      <a:pt x="65960" y="8486"/>
                    </a:lnTo>
                    <a:lnTo>
                      <a:pt x="31630" y="31630"/>
                    </a:lnTo>
                    <a:lnTo>
                      <a:pt x="8486" y="65960"/>
                    </a:lnTo>
                    <a:lnTo>
                      <a:pt x="0" y="108000"/>
                    </a:lnTo>
                    <a:lnTo>
                      <a:pt x="0" y="3269665"/>
                    </a:lnTo>
                    <a:lnTo>
                      <a:pt x="8486" y="3311706"/>
                    </a:lnTo>
                    <a:lnTo>
                      <a:pt x="31630" y="3346035"/>
                    </a:lnTo>
                    <a:lnTo>
                      <a:pt x="65960" y="3369180"/>
                    </a:lnTo>
                    <a:lnTo>
                      <a:pt x="108000" y="3377666"/>
                    </a:lnTo>
                    <a:lnTo>
                      <a:pt x="2096084" y="3377666"/>
                    </a:lnTo>
                    <a:lnTo>
                      <a:pt x="2138119" y="3369180"/>
                    </a:lnTo>
                    <a:lnTo>
                      <a:pt x="2172449" y="3346035"/>
                    </a:lnTo>
                    <a:lnTo>
                      <a:pt x="2195596" y="3311706"/>
                    </a:lnTo>
                    <a:lnTo>
                      <a:pt x="2204085" y="3269665"/>
                    </a:lnTo>
                    <a:lnTo>
                      <a:pt x="2204085" y="108000"/>
                    </a:lnTo>
                    <a:lnTo>
                      <a:pt x="2195596" y="65960"/>
                    </a:lnTo>
                    <a:lnTo>
                      <a:pt x="2172449" y="31630"/>
                    </a:lnTo>
                    <a:lnTo>
                      <a:pt x="2138119" y="8486"/>
                    </a:lnTo>
                    <a:lnTo>
                      <a:pt x="2096084" y="0"/>
                    </a:lnTo>
                    <a:lnTo>
                      <a:pt x="10800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A9CC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668" name="Google Shape;668;p38"/>
            <p:cNvPicPr preferRelativeResize="0"/>
            <p:nvPr/>
          </p:nvPicPr>
          <p:blipFill rotWithShape="1">
            <a:blip r:embed="rId4">
              <a:alphaModFix/>
            </a:blip>
            <a:srcRect l="30166" t="21753" r="5211" b="10904"/>
            <a:stretch/>
          </p:blipFill>
          <p:spPr>
            <a:xfrm>
              <a:off x="1480780" y="2104672"/>
              <a:ext cx="448884" cy="43465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69" name="Google Shape;669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29646" y="1430308"/>
            <a:ext cx="4388601" cy="4308322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38"/>
          <p:cNvSpPr/>
          <p:nvPr/>
        </p:nvSpPr>
        <p:spPr>
          <a:xfrm>
            <a:off x="4563135" y="3069771"/>
            <a:ext cx="1532865" cy="3592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9"/>
          <p:cNvSpPr/>
          <p:nvPr/>
        </p:nvSpPr>
        <p:spPr>
          <a:xfrm>
            <a:off x="0" y="0"/>
            <a:ext cx="12191999" cy="68573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6" name="Google Shape;676;p39"/>
          <p:cNvGrpSpPr/>
          <p:nvPr/>
        </p:nvGrpSpPr>
        <p:grpSpPr>
          <a:xfrm flipH="1">
            <a:off x="-2" y="1846371"/>
            <a:ext cx="12048829" cy="3165257"/>
            <a:chOff x="143163" y="5763486"/>
            <a:chExt cx="12048829" cy="739555"/>
          </a:xfrm>
        </p:grpSpPr>
        <p:sp>
          <p:nvSpPr>
            <p:cNvPr id="677" name="Google Shape;677;p39"/>
            <p:cNvSpPr/>
            <p:nvPr/>
          </p:nvSpPr>
          <p:spPr>
            <a:xfrm rot="10800000">
              <a:off x="645065" y="5763486"/>
              <a:ext cx="11546927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678" name="Google Shape;678;p39"/>
            <p:cNvCxnSpPr/>
            <p:nvPr/>
          </p:nvCxnSpPr>
          <p:spPr>
            <a:xfrm flipH="1">
              <a:off x="434108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679" name="Google Shape;679;p39"/>
            <p:cNvCxnSpPr/>
            <p:nvPr/>
          </p:nvCxnSpPr>
          <p:spPr>
            <a:xfrm flipH="1">
              <a:off x="143163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680" name="Google Shape;680;p39"/>
          <p:cNvSpPr/>
          <p:nvPr/>
        </p:nvSpPr>
        <p:spPr>
          <a:xfrm>
            <a:off x="420752" y="389517"/>
            <a:ext cx="6686629" cy="605864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27000" dir="5400000" algn="t" rotWithShape="0">
              <a:srgbClr val="000000">
                <a:alpha val="1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Google Shape;681;p39"/>
          <p:cNvSpPr txBox="1">
            <a:spLocks noGrp="1"/>
          </p:cNvSpPr>
          <p:nvPr>
            <p:ph type="title" idx="4294967295"/>
          </p:nvPr>
        </p:nvSpPr>
        <p:spPr>
          <a:xfrm>
            <a:off x="838200" y="1255183"/>
            <a:ext cx="4978400" cy="5522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s-PE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la información y registre nuevos estudiantes</a:t>
            </a:r>
            <a:endParaRPr/>
          </a:p>
        </p:txBody>
      </p:sp>
      <p:sp>
        <p:nvSpPr>
          <p:cNvPr id="682" name="Google Shape;682;p39"/>
          <p:cNvSpPr txBox="1">
            <a:spLocks noGrp="1"/>
          </p:cNvSpPr>
          <p:nvPr>
            <p:ph type="sldNum" idx="4294967295"/>
          </p:nvPr>
        </p:nvSpPr>
        <p:spPr>
          <a:xfrm>
            <a:off x="86106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3" name="Google Shape;683;p39" descr="Insignia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52288" y="1093577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39"/>
          <p:cNvSpPr txBox="1"/>
          <p:nvPr/>
        </p:nvSpPr>
        <p:spPr>
          <a:xfrm>
            <a:off x="1058955" y="349925"/>
            <a:ext cx="25470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</a:pPr>
            <a:r>
              <a:rPr lang="es-PE" sz="6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Paso</a:t>
            </a:r>
            <a:endParaRPr sz="60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5" name="Google Shape;685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61132" y="2584174"/>
            <a:ext cx="3342998" cy="1520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Google Shape;690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241" y="1347019"/>
            <a:ext cx="7493369" cy="4826965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36</a:t>
            </a:fld>
            <a:endParaRPr/>
          </a:p>
        </p:txBody>
      </p:sp>
      <p:sp>
        <p:nvSpPr>
          <p:cNvPr id="692" name="Google Shape;692;p40"/>
          <p:cNvSpPr/>
          <p:nvPr/>
        </p:nvSpPr>
        <p:spPr>
          <a:xfrm>
            <a:off x="4984955" y="2733367"/>
            <a:ext cx="2782529" cy="169114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40"/>
          <p:cNvSpPr txBox="1">
            <a:spLocks noGrp="1"/>
          </p:cNvSpPr>
          <p:nvPr>
            <p:ph type="title"/>
          </p:nvPr>
        </p:nvSpPr>
        <p:spPr>
          <a:xfrm>
            <a:off x="282847" y="184723"/>
            <a:ext cx="7091619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Acceso para el registro de estudiantes</a:t>
            </a:r>
            <a:endParaRPr/>
          </a:p>
        </p:txBody>
      </p:sp>
      <p:sp>
        <p:nvSpPr>
          <p:cNvPr id="694" name="Google Shape;694;p40"/>
          <p:cNvSpPr txBox="1"/>
          <p:nvPr/>
        </p:nvSpPr>
        <p:spPr>
          <a:xfrm>
            <a:off x="8141979" y="2488546"/>
            <a:ext cx="3626689" cy="1538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Ingrese con el usuario y contraseña generada para el R-NEE</a:t>
            </a: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alibri"/>
              <a:buAutoNum type="arabicPeriod"/>
            </a:pPr>
            <a:r>
              <a:rPr lang="es-PE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Haga clic en </a:t>
            </a:r>
            <a:r>
              <a:rPr lang="es-PE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Ingresar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" name="Google Shape;699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367" y="2873753"/>
            <a:ext cx="3044805" cy="382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41"/>
          <p:cNvPicPr preferRelativeResize="0"/>
          <p:nvPr/>
        </p:nvPicPr>
        <p:blipFill rotWithShape="1">
          <a:blip r:embed="rId4">
            <a:alphaModFix/>
          </a:blip>
          <a:srcRect b="89785"/>
          <a:stretch/>
        </p:blipFill>
        <p:spPr>
          <a:xfrm>
            <a:off x="251466" y="2163943"/>
            <a:ext cx="3153648" cy="428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Google Shape;701;p41"/>
          <p:cNvPicPr preferRelativeResize="0"/>
          <p:nvPr/>
        </p:nvPicPr>
        <p:blipFill rotWithShape="1">
          <a:blip r:embed="rId5">
            <a:alphaModFix/>
          </a:blip>
          <a:srcRect b="70517"/>
          <a:stretch/>
        </p:blipFill>
        <p:spPr>
          <a:xfrm>
            <a:off x="271784" y="619794"/>
            <a:ext cx="11725483" cy="1667183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41"/>
          <p:cNvSpPr/>
          <p:nvPr/>
        </p:nvSpPr>
        <p:spPr>
          <a:xfrm>
            <a:off x="261404" y="1047750"/>
            <a:ext cx="1802418" cy="361211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41"/>
          <p:cNvSpPr/>
          <p:nvPr/>
        </p:nvSpPr>
        <p:spPr>
          <a:xfrm>
            <a:off x="274380" y="2791092"/>
            <a:ext cx="3067792" cy="3904176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41"/>
          <p:cNvSpPr/>
          <p:nvPr/>
        </p:nvSpPr>
        <p:spPr>
          <a:xfrm>
            <a:off x="274380" y="2222810"/>
            <a:ext cx="2877387" cy="369554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41"/>
          <p:cNvSpPr/>
          <p:nvPr/>
        </p:nvSpPr>
        <p:spPr>
          <a:xfrm>
            <a:off x="10572314" y="2269304"/>
            <a:ext cx="1414573" cy="474916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p41"/>
          <p:cNvSpPr/>
          <p:nvPr/>
        </p:nvSpPr>
        <p:spPr>
          <a:xfrm>
            <a:off x="3342172" y="1072440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PE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CÓDIGO MODULAR</a:t>
            </a:r>
            <a:endParaRPr/>
          </a:p>
        </p:txBody>
      </p:sp>
      <p:sp>
        <p:nvSpPr>
          <p:cNvPr id="707" name="Google Shape;707;p41"/>
          <p:cNvSpPr/>
          <p:nvPr/>
        </p:nvSpPr>
        <p:spPr>
          <a:xfrm>
            <a:off x="5423920" y="4422418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PE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LISTADO DE ESTUDIANTES</a:t>
            </a:r>
            <a:endParaRPr/>
          </a:p>
        </p:txBody>
      </p:sp>
      <p:sp>
        <p:nvSpPr>
          <p:cNvPr id="708" name="Google Shape;708;p41"/>
          <p:cNvSpPr/>
          <p:nvPr/>
        </p:nvSpPr>
        <p:spPr>
          <a:xfrm>
            <a:off x="4520038" y="2163942"/>
            <a:ext cx="903882" cy="580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PE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GRADOS A REGISTRAR</a:t>
            </a:r>
            <a:endParaRPr/>
          </a:p>
        </p:txBody>
      </p:sp>
      <p:sp>
        <p:nvSpPr>
          <p:cNvPr id="709" name="Google Shape;709;p41"/>
          <p:cNvSpPr/>
          <p:nvPr/>
        </p:nvSpPr>
        <p:spPr>
          <a:xfrm>
            <a:off x="9845876" y="3240743"/>
            <a:ext cx="903882" cy="580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s-PE"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AGREGAR ESTUDIANTE</a:t>
            </a:r>
            <a:endParaRPr/>
          </a:p>
        </p:txBody>
      </p:sp>
      <p:cxnSp>
        <p:nvCxnSpPr>
          <p:cNvPr id="710" name="Google Shape;710;p41"/>
          <p:cNvCxnSpPr>
            <a:stCxn id="706" idx="1"/>
            <a:endCxn id="702" idx="3"/>
          </p:cNvCxnSpPr>
          <p:nvPr/>
        </p:nvCxnSpPr>
        <p:spPr>
          <a:xfrm flipH="1">
            <a:off x="2063872" y="1224676"/>
            <a:ext cx="1278300" cy="3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711" name="Google Shape;711;p41"/>
          <p:cNvCxnSpPr>
            <a:endCxn id="705" idx="1"/>
          </p:cNvCxnSpPr>
          <p:nvPr/>
        </p:nvCxnSpPr>
        <p:spPr>
          <a:xfrm rot="-5400000">
            <a:off x="10068014" y="2736562"/>
            <a:ext cx="734100" cy="274500"/>
          </a:xfrm>
          <a:prstGeom prst="bentConnector2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712" name="Google Shape;712;p41"/>
          <p:cNvCxnSpPr>
            <a:stCxn id="703" idx="3"/>
            <a:endCxn id="707" idx="1"/>
          </p:cNvCxnSpPr>
          <p:nvPr/>
        </p:nvCxnSpPr>
        <p:spPr>
          <a:xfrm rot="10800000" flipH="1">
            <a:off x="3342172" y="4574580"/>
            <a:ext cx="2081700" cy="168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713" name="Google Shape;713;p41"/>
          <p:cNvCxnSpPr>
            <a:endCxn id="708" idx="1"/>
          </p:cNvCxnSpPr>
          <p:nvPr/>
        </p:nvCxnSpPr>
        <p:spPr>
          <a:xfrm>
            <a:off x="3164638" y="2453481"/>
            <a:ext cx="1355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714" name="Google Shape;714;p41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41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p41"/>
          <p:cNvSpPr txBox="1">
            <a:spLocks noGrp="1"/>
          </p:cNvSpPr>
          <p:nvPr>
            <p:ph type="title" idx="4294967295"/>
          </p:nvPr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Pantalla principal</a:t>
            </a:r>
            <a:endParaRPr/>
          </a:p>
        </p:txBody>
      </p:sp>
      <p:sp>
        <p:nvSpPr>
          <p:cNvPr id="717" name="Google Shape;717;p41"/>
          <p:cNvSpPr/>
          <p:nvPr/>
        </p:nvSpPr>
        <p:spPr>
          <a:xfrm>
            <a:off x="274380" y="1561195"/>
            <a:ext cx="1621095" cy="34485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8" name="Google Shape;718;p41"/>
          <p:cNvPicPr preferRelativeResize="0"/>
          <p:nvPr/>
        </p:nvPicPr>
        <p:blipFill rotWithShape="1">
          <a:blip r:embed="rId6">
            <a:alphaModFix/>
          </a:blip>
          <a:srcRect l="21197" t="9085" r="1627"/>
          <a:stretch/>
        </p:blipFill>
        <p:spPr>
          <a:xfrm>
            <a:off x="10697917" y="2286977"/>
            <a:ext cx="1219703" cy="445688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41"/>
          <p:cNvSpPr/>
          <p:nvPr/>
        </p:nvSpPr>
        <p:spPr>
          <a:xfrm>
            <a:off x="1713073" y="2269304"/>
            <a:ext cx="487686" cy="23745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2"/>
          <p:cNvSpPr txBox="1">
            <a:spLocks noGrp="1"/>
          </p:cNvSpPr>
          <p:nvPr>
            <p:ph type="sldNum" idx="12"/>
          </p:nvPr>
        </p:nvSpPr>
        <p:spPr>
          <a:xfrm>
            <a:off x="9192344" y="6356350"/>
            <a:ext cx="100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2"/>
          <p:cNvSpPr txBox="1">
            <a:spLocks noGrp="1"/>
          </p:cNvSpPr>
          <p:nvPr>
            <p:ph type="title"/>
          </p:nvPr>
        </p:nvSpPr>
        <p:spPr>
          <a:xfrm>
            <a:off x="838199" y="365125"/>
            <a:ext cx="6454221" cy="7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4400"/>
              <a:buFont typeface="Calibri"/>
              <a:buNone/>
            </a:pPr>
            <a:r>
              <a:rPr lang="es-PE"/>
              <a:t>Ten en cuenta</a:t>
            </a:r>
            <a:endParaRPr/>
          </a:p>
        </p:txBody>
      </p:sp>
      <p:sp>
        <p:nvSpPr>
          <p:cNvPr id="727" name="Google Shape;727;p42"/>
          <p:cNvSpPr txBox="1">
            <a:spLocks noGrp="1"/>
          </p:cNvSpPr>
          <p:nvPr>
            <p:ph type="body" idx="1"/>
          </p:nvPr>
        </p:nvSpPr>
        <p:spPr>
          <a:xfrm>
            <a:off x="838200" y="1303868"/>
            <a:ext cx="6213332" cy="4986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PE" sz="1800"/>
              <a:t>Algunas IE tendrán datos de los estudiantes en el sistema antes de iniciar el registro (precarga)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PE" sz="1800"/>
              <a:t>Durante el registro los directores o responsables:</a:t>
            </a:r>
            <a:endParaRPr/>
          </a:p>
          <a:p>
            <a:pPr marL="800100" lvl="1" indent="-342900" algn="l" rtl="0">
              <a:lnSpc>
                <a:spcPct val="12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s-PE" sz="1400"/>
              <a:t>Pueden agregar, en el sistema, más de un estudiante con discapacidad de aquellas que atiende el R-NEE</a:t>
            </a:r>
            <a:endParaRPr/>
          </a:p>
          <a:p>
            <a:pPr marL="800100" lvl="1" indent="-342900" algn="l" rtl="0">
              <a:lnSpc>
                <a:spcPct val="12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s-PE" sz="1400"/>
              <a:t>Pueden agregar más de un tipo de discapacidad por estudiante</a:t>
            </a:r>
            <a:endParaRPr/>
          </a:p>
          <a:p>
            <a:pPr marL="800100" lvl="1" indent="-342900" algn="l" rtl="0">
              <a:lnSpc>
                <a:spcPct val="12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s-PE" sz="1400"/>
              <a:t>Pueden cambiar el estado del registro del estudiante de </a:t>
            </a:r>
            <a:r>
              <a:rPr lang="es-PE" sz="1400" b="1"/>
              <a:t>sí </a:t>
            </a:r>
            <a:r>
              <a:rPr lang="es-PE" sz="1400"/>
              <a:t>presenta discapacidad a </a:t>
            </a:r>
            <a:r>
              <a:rPr lang="es-PE" sz="1400" b="1"/>
              <a:t>no</a:t>
            </a:r>
            <a:r>
              <a:rPr lang="es-PE" sz="1400"/>
              <a:t> presenta discapacidad</a:t>
            </a:r>
            <a:endParaRPr/>
          </a:p>
          <a:p>
            <a:pPr marL="800100" lvl="1" indent="-342900" algn="l" rtl="0">
              <a:lnSpc>
                <a:spcPct val="12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s-PE" sz="1400"/>
              <a:t>Pueden cambiar el estado de asistencia del estudiante de </a:t>
            </a:r>
            <a:r>
              <a:rPr lang="es-PE" sz="1400" b="1"/>
              <a:t>sí </a:t>
            </a:r>
            <a:r>
              <a:rPr lang="es-PE" sz="1400"/>
              <a:t>es estudiante de la IE a </a:t>
            </a:r>
            <a:r>
              <a:rPr lang="es-PE" sz="1400" b="1"/>
              <a:t>no</a:t>
            </a:r>
            <a:r>
              <a:rPr lang="es-PE" sz="1400"/>
              <a:t> es estudiante de la IE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PE" sz="1800"/>
              <a:t>Durante el registro se mostrarán mensajes informativos, de advertencia y algunas alertas visuales.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3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43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3"/>
          <p:cNvSpPr txBox="1">
            <a:spLocks noGrp="1"/>
          </p:cNvSpPr>
          <p:nvPr>
            <p:ph type="title" idx="4294967295"/>
          </p:nvPr>
        </p:nvSpPr>
        <p:spPr>
          <a:xfrm>
            <a:off x="194733" y="154551"/>
            <a:ext cx="8921558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Paso 2.1 Complete la información de estudiantes precargados</a:t>
            </a:r>
            <a:endParaRPr/>
          </a:p>
        </p:txBody>
      </p:sp>
      <p:sp>
        <p:nvSpPr>
          <p:cNvPr id="735" name="Google Shape;735;p43"/>
          <p:cNvSpPr txBox="1"/>
          <p:nvPr/>
        </p:nvSpPr>
        <p:spPr>
          <a:xfrm>
            <a:off x="926290" y="745300"/>
            <a:ext cx="8921558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00000"/>
              <a:buFont typeface="Calibri"/>
              <a:buNone/>
            </a:pPr>
            <a:r>
              <a:rPr lang="es-PE" sz="2800" b="0" i="0" u="none" strike="noStrike" cap="none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Paso 2.1.1 Complete la tarjeta del estudiante</a:t>
            </a:r>
            <a:endParaRPr/>
          </a:p>
        </p:txBody>
      </p:sp>
      <p:pic>
        <p:nvPicPr>
          <p:cNvPr id="736" name="Google Shape;73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733" y="1239982"/>
            <a:ext cx="11725484" cy="5574942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43"/>
          <p:cNvSpPr/>
          <p:nvPr/>
        </p:nvSpPr>
        <p:spPr>
          <a:xfrm>
            <a:off x="3519568" y="5115374"/>
            <a:ext cx="1750521" cy="153233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Font typeface="Calibri"/>
              <a:buNone/>
            </a:pPr>
            <a:r>
              <a:rPr lang="es-PE" sz="14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Para empezar el registro de la discapacidad del estudiante, haz clic en el botón </a:t>
            </a:r>
            <a:r>
              <a:rPr lang="es-PE" sz="1400" b="1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Iniciar registro</a:t>
            </a:r>
            <a:r>
              <a:rPr lang="es-PE" sz="1400" b="0" i="1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  <p:pic>
        <p:nvPicPr>
          <p:cNvPr id="738" name="Google Shape;738;p43"/>
          <p:cNvPicPr preferRelativeResize="0"/>
          <p:nvPr/>
        </p:nvPicPr>
        <p:blipFill rotWithShape="1">
          <a:blip r:embed="rId4">
            <a:alphaModFix/>
          </a:blip>
          <a:srcRect l="48651" t="2790" r="4294" b="5478"/>
          <a:stretch/>
        </p:blipFill>
        <p:spPr>
          <a:xfrm>
            <a:off x="271784" y="3155728"/>
            <a:ext cx="2811146" cy="34919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39" name="Google Shape;739;p43"/>
          <p:cNvCxnSpPr/>
          <p:nvPr/>
        </p:nvCxnSpPr>
        <p:spPr>
          <a:xfrm rot="10800000">
            <a:off x="2876685" y="6330103"/>
            <a:ext cx="642884" cy="0"/>
          </a:xfrm>
          <a:prstGeom prst="straightConnector1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740" name="Google Shape;740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4049" y="2925977"/>
            <a:ext cx="3710791" cy="3280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43"/>
          <p:cNvPicPr preferRelativeResize="0"/>
          <p:nvPr/>
        </p:nvPicPr>
        <p:blipFill rotWithShape="1">
          <a:blip r:embed="rId6">
            <a:alphaModFix/>
          </a:blip>
          <a:srcRect t="1099"/>
          <a:stretch/>
        </p:blipFill>
        <p:spPr>
          <a:xfrm>
            <a:off x="5504050" y="2930437"/>
            <a:ext cx="3710790" cy="3276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4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04050" y="2961889"/>
            <a:ext cx="3710789" cy="3576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43"/>
          <p:cNvPicPr preferRelativeResize="0"/>
          <p:nvPr/>
        </p:nvPicPr>
        <p:blipFill rotWithShape="1">
          <a:blip r:embed="rId8">
            <a:alphaModFix/>
          </a:blip>
          <a:srcRect l="21197" t="9085" r="1627"/>
          <a:stretch/>
        </p:blipFill>
        <p:spPr>
          <a:xfrm>
            <a:off x="10650638" y="2750699"/>
            <a:ext cx="1219703" cy="422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43"/>
          <p:cNvPicPr preferRelativeResize="0"/>
          <p:nvPr/>
        </p:nvPicPr>
        <p:blipFill rotWithShape="1">
          <a:blip r:embed="rId9">
            <a:alphaModFix/>
          </a:blip>
          <a:srcRect t="22624" r="5617" b="27897"/>
          <a:stretch/>
        </p:blipFill>
        <p:spPr>
          <a:xfrm>
            <a:off x="295408" y="4013245"/>
            <a:ext cx="2581277" cy="1594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43"/>
          <p:cNvPicPr preferRelativeResize="0"/>
          <p:nvPr/>
        </p:nvPicPr>
        <p:blipFill rotWithShape="1">
          <a:blip r:embed="rId10">
            <a:alphaModFix/>
          </a:blip>
          <a:srcRect l="59846" r="16756" b="89785"/>
          <a:stretch/>
        </p:blipFill>
        <p:spPr>
          <a:xfrm>
            <a:off x="1400070" y="2713661"/>
            <a:ext cx="737919" cy="428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"/>
          <p:cNvSpPr txBox="1"/>
          <p:nvPr/>
        </p:nvSpPr>
        <p:spPr>
          <a:xfrm>
            <a:off x="6291826" y="827824"/>
            <a:ext cx="5148000" cy="1642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E"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Monitor R-NEE</a:t>
            </a:r>
            <a:endParaRPr/>
          </a:p>
        </p:txBody>
      </p:sp>
      <p:sp>
        <p:nvSpPr>
          <p:cNvPr id="216" name="Google Shape;216;p6"/>
          <p:cNvSpPr txBox="1"/>
          <p:nvPr/>
        </p:nvSpPr>
        <p:spPr>
          <a:xfrm>
            <a:off x="6291827" y="2744211"/>
            <a:ext cx="5148000" cy="3197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Realizar reuniones de coordinación y asistencia técnica a las DRE y UGEL.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28600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Motivar la difusión del registro y asegura que se conozcan los plazos establecidos.</a:t>
            </a:r>
            <a:endParaRPr/>
          </a:p>
          <a:p>
            <a:pPr marL="285750" marR="0" lvl="0" indent="-228600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Actualizar el directorio de las IIEE en el R-NEE, de ser el caso.</a:t>
            </a:r>
            <a:endParaRPr/>
          </a:p>
          <a:p>
            <a:pPr marL="285750" marR="0" lvl="0" indent="-228600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Realizar el seguimiento y monitorear la información consignada en el R-NEE, de acuerdo a la sede asignada.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01600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/>
          <p:cNvSpPr>
            <a:spLocks noGrp="1"/>
          </p:cNvSpPr>
          <p:nvPr>
            <p:ph type="sldNum" idx="4294967295"/>
          </p:nvPr>
        </p:nvSpPr>
        <p:spPr>
          <a:xfrm>
            <a:off x="11704320" y="6455664"/>
            <a:ext cx="448056" cy="365125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 sz="1100">
                <a:solidFill>
                  <a:srgbClr val="FFFFFF"/>
                </a:solidFill>
              </a:rPr>
              <a:t>4</a:t>
            </a:fld>
            <a:endParaRPr sz="1100">
              <a:solidFill>
                <a:srgbClr val="FFFFFF"/>
              </a:solidFill>
            </a:endParaRPr>
          </a:p>
        </p:txBody>
      </p:sp>
      <p:sp>
        <p:nvSpPr>
          <p:cNvPr id="218" name="Google Shape;218;p6"/>
          <p:cNvSpPr txBox="1"/>
          <p:nvPr/>
        </p:nvSpPr>
        <p:spPr>
          <a:xfrm>
            <a:off x="261639" y="85272"/>
            <a:ext cx="10515600" cy="7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 b="0" i="0" u="none" strike="noStrike" cap="none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Roles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/>
          <p:cNvSpPr txBox="1"/>
          <p:nvPr/>
        </p:nvSpPr>
        <p:spPr>
          <a:xfrm>
            <a:off x="630244" y="827824"/>
            <a:ext cx="4959603" cy="1642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PE"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DRE / UGEL</a:t>
            </a:r>
            <a:endParaRPr/>
          </a:p>
        </p:txBody>
      </p:sp>
      <p:sp>
        <p:nvSpPr>
          <p:cNvPr id="220" name="Google Shape;220;p6"/>
          <p:cNvSpPr txBox="1"/>
          <p:nvPr/>
        </p:nvSpPr>
        <p:spPr>
          <a:xfrm>
            <a:off x="630243" y="2744211"/>
            <a:ext cx="5040000" cy="35225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Elaborar un plan de Difusión y Monitoreo para su jurisdicción en el Marco del R-NEE.</a:t>
            </a:r>
            <a:endParaRPr/>
          </a:p>
          <a:p>
            <a:pPr marL="342900" marR="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Incorporar la temática de discapacidad y el R-NEE en las reuniones programadas con especialistas y directores.</a:t>
            </a:r>
            <a:endParaRPr/>
          </a:p>
          <a:p>
            <a:pPr marL="342900" marR="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P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 soporte en la actualización del directorio de las IIEE, de ser el caso.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" name="Google Shape;750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733" y="701681"/>
            <a:ext cx="11725483" cy="5654669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p44"/>
          <p:cNvSpPr/>
          <p:nvPr/>
        </p:nvSpPr>
        <p:spPr>
          <a:xfrm>
            <a:off x="3519569" y="5465327"/>
            <a:ext cx="1750521" cy="105560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Font typeface="Calibri"/>
              <a:buNone/>
            </a:pPr>
            <a:r>
              <a:rPr lang="es-PE" sz="14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Para realizar el registro de la discapacidad, haz clic en el botón </a:t>
            </a:r>
            <a:r>
              <a:rPr lang="es-PE" sz="1400" b="1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Ver</a:t>
            </a:r>
            <a:r>
              <a:rPr lang="es-PE" sz="1400" b="0" i="1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  <p:sp>
        <p:nvSpPr>
          <p:cNvPr id="752" name="Google Shape;752;p44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44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44"/>
          <p:cNvSpPr txBox="1">
            <a:spLocks noGrp="1"/>
          </p:cNvSpPr>
          <p:nvPr>
            <p:ph type="title" idx="4294967295"/>
          </p:nvPr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Pantalla principal</a:t>
            </a:r>
            <a:endParaRPr/>
          </a:p>
        </p:txBody>
      </p:sp>
      <p:cxnSp>
        <p:nvCxnSpPr>
          <p:cNvPr id="755" name="Google Shape;755;p44"/>
          <p:cNvCxnSpPr/>
          <p:nvPr/>
        </p:nvCxnSpPr>
        <p:spPr>
          <a:xfrm rot="10800000">
            <a:off x="2876685" y="6075373"/>
            <a:ext cx="642884" cy="0"/>
          </a:xfrm>
          <a:prstGeom prst="straightConnector1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756" name="Google Shape;756;p44"/>
          <p:cNvPicPr preferRelativeResize="0"/>
          <p:nvPr/>
        </p:nvPicPr>
        <p:blipFill rotWithShape="1">
          <a:blip r:embed="rId4">
            <a:alphaModFix/>
          </a:blip>
          <a:srcRect l="21197" t="9085" r="1627"/>
          <a:stretch/>
        </p:blipFill>
        <p:spPr>
          <a:xfrm>
            <a:off x="10667855" y="2254335"/>
            <a:ext cx="1219703" cy="445688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44"/>
          <p:cNvSpPr/>
          <p:nvPr/>
        </p:nvSpPr>
        <p:spPr>
          <a:xfrm>
            <a:off x="537328" y="5797485"/>
            <a:ext cx="2243579" cy="282804"/>
          </a:xfrm>
          <a:prstGeom prst="rect">
            <a:avLst/>
          </a:prstGeom>
          <a:solidFill>
            <a:srgbClr val="F7F7F7"/>
          </a:solidFill>
          <a:ln w="12700" cap="flat" cmpd="sng">
            <a:solidFill>
              <a:srgbClr val="F7F7F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8" name="Google Shape;758;p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04" y="2700023"/>
            <a:ext cx="3044805" cy="382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44"/>
          <p:cNvPicPr preferRelativeResize="0"/>
          <p:nvPr/>
        </p:nvPicPr>
        <p:blipFill rotWithShape="1">
          <a:blip r:embed="rId6">
            <a:alphaModFix/>
          </a:blip>
          <a:srcRect b="89785"/>
          <a:stretch/>
        </p:blipFill>
        <p:spPr>
          <a:xfrm>
            <a:off x="251466" y="2225935"/>
            <a:ext cx="3153648" cy="428422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44"/>
          <p:cNvSpPr/>
          <p:nvPr/>
        </p:nvSpPr>
        <p:spPr>
          <a:xfrm>
            <a:off x="1713073" y="2331296"/>
            <a:ext cx="487686" cy="23745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45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p45"/>
          <p:cNvSpPr txBox="1">
            <a:spLocks noGrp="1"/>
          </p:cNvSpPr>
          <p:nvPr>
            <p:ph type="title" idx="4294967295"/>
          </p:nvPr>
        </p:nvSpPr>
        <p:spPr>
          <a:xfrm>
            <a:off x="198482" y="222813"/>
            <a:ext cx="2027384" cy="1851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Calibri"/>
              <a:buNone/>
            </a:pPr>
            <a:r>
              <a:rPr lang="es-PE" sz="3600" b="1">
                <a:solidFill>
                  <a:schemeClr val="accent6"/>
                </a:solidFill>
              </a:rPr>
              <a:t>Ficha de registro virtual</a:t>
            </a:r>
            <a:endParaRPr/>
          </a:p>
        </p:txBody>
      </p:sp>
      <p:sp>
        <p:nvSpPr>
          <p:cNvPr id="768" name="Google Shape;768;p45"/>
          <p:cNvSpPr txBox="1"/>
          <p:nvPr/>
        </p:nvSpPr>
        <p:spPr>
          <a:xfrm>
            <a:off x="8761527" y="1128694"/>
            <a:ext cx="3231991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940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AutoNum type="arabicPeriod"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PRIMERA SECCIÓN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Seleccione el tipo de discapacidad y el sub tipo de discapacidad</a:t>
            </a:r>
            <a:endParaRPr/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45"/>
          <p:cNvSpPr/>
          <p:nvPr/>
        </p:nvSpPr>
        <p:spPr>
          <a:xfrm rot="5400000">
            <a:off x="8087527" y="1388177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Google Shape;770;p45"/>
          <p:cNvSpPr/>
          <p:nvPr/>
        </p:nvSpPr>
        <p:spPr>
          <a:xfrm rot="5400000">
            <a:off x="8087527" y="3276690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1" name="Google Shape;771;p45"/>
          <p:cNvPicPr preferRelativeResize="0"/>
          <p:nvPr/>
        </p:nvPicPr>
        <p:blipFill rotWithShape="1">
          <a:blip r:embed="rId3">
            <a:alphaModFix/>
          </a:blip>
          <a:srcRect b="49905"/>
          <a:stretch/>
        </p:blipFill>
        <p:spPr>
          <a:xfrm>
            <a:off x="2225866" y="486972"/>
            <a:ext cx="5494732" cy="5149287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45"/>
          <p:cNvSpPr/>
          <p:nvPr/>
        </p:nvSpPr>
        <p:spPr>
          <a:xfrm>
            <a:off x="2049559" y="2408080"/>
            <a:ext cx="5671039" cy="3326798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45"/>
          <p:cNvSpPr/>
          <p:nvPr/>
        </p:nvSpPr>
        <p:spPr>
          <a:xfrm>
            <a:off x="1916087" y="486972"/>
            <a:ext cx="5804511" cy="185151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4" name="Google Shape;774;p45"/>
          <p:cNvSpPr txBox="1"/>
          <p:nvPr/>
        </p:nvSpPr>
        <p:spPr>
          <a:xfrm>
            <a:off x="8803584" y="2690336"/>
            <a:ext cx="3191511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2. SEGUNDA SECCIÓN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Completa  la información del estudiante y los descriptores (ítems)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46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1" name="Google Shape;781;p46"/>
          <p:cNvSpPr txBox="1">
            <a:spLocks noGrp="1"/>
          </p:cNvSpPr>
          <p:nvPr>
            <p:ph type="title" idx="4294967295"/>
          </p:nvPr>
        </p:nvSpPr>
        <p:spPr>
          <a:xfrm>
            <a:off x="198482" y="222813"/>
            <a:ext cx="2027384" cy="1851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Calibri"/>
              <a:buNone/>
            </a:pPr>
            <a:r>
              <a:rPr lang="es-PE" sz="3600" b="1">
                <a:solidFill>
                  <a:schemeClr val="accent6"/>
                </a:solidFill>
              </a:rPr>
              <a:t>Ficha de registro virtual</a:t>
            </a:r>
            <a:endParaRPr/>
          </a:p>
        </p:txBody>
      </p:sp>
      <p:sp>
        <p:nvSpPr>
          <p:cNvPr id="782" name="Google Shape;782;p46"/>
          <p:cNvSpPr txBox="1"/>
          <p:nvPr/>
        </p:nvSpPr>
        <p:spPr>
          <a:xfrm>
            <a:off x="8773229" y="1284660"/>
            <a:ext cx="3231991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3. TERCERA SECCIÓN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Completa alguna observación relevante sobre la discapacidad, así como el registro sobre las personas de apoyo consultadas</a:t>
            </a:r>
            <a:endParaRPr/>
          </a:p>
        </p:txBody>
      </p:sp>
      <p:sp>
        <p:nvSpPr>
          <p:cNvPr id="783" name="Google Shape;783;p46"/>
          <p:cNvSpPr/>
          <p:nvPr/>
        </p:nvSpPr>
        <p:spPr>
          <a:xfrm rot="5400000">
            <a:off x="7945706" y="4273296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46"/>
          <p:cNvSpPr/>
          <p:nvPr/>
        </p:nvSpPr>
        <p:spPr>
          <a:xfrm rot="5400000">
            <a:off x="7945706" y="5682145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5" name="Google Shape;785;p46"/>
          <p:cNvPicPr preferRelativeResize="0"/>
          <p:nvPr/>
        </p:nvPicPr>
        <p:blipFill rotWithShape="1">
          <a:blip r:embed="rId3">
            <a:alphaModFix/>
          </a:blip>
          <a:srcRect t="48663"/>
          <a:stretch/>
        </p:blipFill>
        <p:spPr>
          <a:xfrm>
            <a:off x="2046006" y="935476"/>
            <a:ext cx="5504665" cy="5286419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Google Shape;786;p46"/>
          <p:cNvSpPr/>
          <p:nvPr/>
        </p:nvSpPr>
        <p:spPr>
          <a:xfrm>
            <a:off x="1679713" y="930506"/>
            <a:ext cx="6206006" cy="2462635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46"/>
          <p:cNvSpPr/>
          <p:nvPr/>
        </p:nvSpPr>
        <p:spPr>
          <a:xfrm>
            <a:off x="1679713" y="3525192"/>
            <a:ext cx="6206006" cy="2020843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46"/>
          <p:cNvSpPr/>
          <p:nvPr/>
        </p:nvSpPr>
        <p:spPr>
          <a:xfrm rot="5400000">
            <a:off x="7942869" y="1661644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46"/>
          <p:cNvSpPr txBox="1"/>
          <p:nvPr/>
        </p:nvSpPr>
        <p:spPr>
          <a:xfrm>
            <a:off x="8773229" y="3796949"/>
            <a:ext cx="2892623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4. CUARTA SECCIÓN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Adjunte el sustento, de ser necesario.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Google Shape;790;p46"/>
          <p:cNvSpPr txBox="1"/>
          <p:nvPr/>
        </p:nvSpPr>
        <p:spPr>
          <a:xfrm>
            <a:off x="8860980" y="5546035"/>
            <a:ext cx="303616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None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Al terminar, dale clic al botón guardar</a:t>
            </a:r>
            <a:endParaRPr/>
          </a:p>
        </p:txBody>
      </p:sp>
      <p:sp>
        <p:nvSpPr>
          <p:cNvPr id="791" name="Google Shape;791;p46"/>
          <p:cNvSpPr/>
          <p:nvPr/>
        </p:nvSpPr>
        <p:spPr>
          <a:xfrm>
            <a:off x="1695335" y="5739295"/>
            <a:ext cx="6206006" cy="692129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47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47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7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Mensajes de advertencia</a:t>
            </a:r>
            <a:endParaRPr/>
          </a:p>
        </p:txBody>
      </p:sp>
      <p:pic>
        <p:nvPicPr>
          <p:cNvPr id="800" name="Google Shape;800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398" y="1706590"/>
            <a:ext cx="4258269" cy="3648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991" y="1755852"/>
            <a:ext cx="3120657" cy="1192471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47"/>
          <p:cNvSpPr txBox="1"/>
          <p:nvPr/>
        </p:nvSpPr>
        <p:spPr>
          <a:xfrm>
            <a:off x="5384799" y="1706590"/>
            <a:ext cx="2747954" cy="1286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None/>
            </a:pPr>
            <a:r>
              <a:rPr lang="es-PE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Algunos o todas las preguntas de la ficha virtual no tienen respuesta.</a:t>
            </a:r>
            <a:endParaRPr/>
          </a:p>
        </p:txBody>
      </p:sp>
      <p:sp>
        <p:nvSpPr>
          <p:cNvPr id="803" name="Google Shape;803;p47"/>
          <p:cNvSpPr txBox="1"/>
          <p:nvPr/>
        </p:nvSpPr>
        <p:spPr>
          <a:xfrm>
            <a:off x="5384799" y="3884287"/>
            <a:ext cx="2747954" cy="1619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None/>
            </a:pPr>
            <a:r>
              <a:rPr lang="es-PE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 se adjuntó el documento de sustento de un tipo de discapacidad que sí lo requiere.</a:t>
            </a:r>
            <a:endParaRPr/>
          </a:p>
        </p:txBody>
      </p:sp>
      <p:pic>
        <p:nvPicPr>
          <p:cNvPr id="804" name="Google Shape;804;p47"/>
          <p:cNvPicPr preferRelativeResize="0"/>
          <p:nvPr/>
        </p:nvPicPr>
        <p:blipFill rotWithShape="1">
          <a:blip r:embed="rId5">
            <a:alphaModFix/>
          </a:blip>
          <a:srcRect l="24710" t="65965" r="54841" b="13544"/>
          <a:stretch/>
        </p:blipFill>
        <p:spPr>
          <a:xfrm>
            <a:off x="8528990" y="3998761"/>
            <a:ext cx="3050201" cy="17194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0" name="Google Shape;810;p48"/>
          <p:cNvPicPr preferRelativeResize="0"/>
          <p:nvPr/>
        </p:nvPicPr>
        <p:blipFill rotWithShape="1">
          <a:blip r:embed="rId3">
            <a:alphaModFix/>
          </a:blip>
          <a:srcRect r="11168" b="63259"/>
          <a:stretch/>
        </p:blipFill>
        <p:spPr>
          <a:xfrm>
            <a:off x="320565" y="684732"/>
            <a:ext cx="10914574" cy="2177026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48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48"/>
          <p:cNvSpPr txBox="1"/>
          <p:nvPr/>
        </p:nvSpPr>
        <p:spPr>
          <a:xfrm>
            <a:off x="5182724" y="5475715"/>
            <a:ext cx="2945277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Calibri"/>
              <a:buNone/>
            </a:pP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Si el estudiante presenta más de una discapacidad, haga clic en la opción </a:t>
            </a:r>
            <a:r>
              <a:rPr lang="es-PE" sz="1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“Agregar discapacidad”</a:t>
            </a: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, seleccione el tipo de discapacidad y siga los pasos anteriores</a:t>
            </a:r>
            <a:endParaRPr/>
          </a:p>
        </p:txBody>
      </p:sp>
      <p:sp>
        <p:nvSpPr>
          <p:cNvPr id="813" name="Google Shape;813;p48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48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Estudiante que presenta más de una discapacidad</a:t>
            </a:r>
            <a:endParaRPr/>
          </a:p>
        </p:txBody>
      </p:sp>
      <p:pic>
        <p:nvPicPr>
          <p:cNvPr id="815" name="Google Shape;815;p48"/>
          <p:cNvPicPr preferRelativeResize="0"/>
          <p:nvPr/>
        </p:nvPicPr>
        <p:blipFill rotWithShape="1">
          <a:blip r:embed="rId4">
            <a:alphaModFix/>
          </a:blip>
          <a:srcRect l="12222" t="50766" r="65183" b="28171"/>
          <a:stretch/>
        </p:blipFill>
        <p:spPr>
          <a:xfrm>
            <a:off x="663893" y="5049790"/>
            <a:ext cx="236220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48"/>
          <p:cNvPicPr preferRelativeResize="0"/>
          <p:nvPr/>
        </p:nvPicPr>
        <p:blipFill rotWithShape="1">
          <a:blip r:embed="rId4">
            <a:alphaModFix/>
          </a:blip>
          <a:srcRect l="65294" t="54940" r="29304" b="42646"/>
          <a:stretch/>
        </p:blipFill>
        <p:spPr>
          <a:xfrm>
            <a:off x="827178" y="5678440"/>
            <a:ext cx="575877" cy="146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48"/>
          <p:cNvPicPr preferRelativeResize="0"/>
          <p:nvPr/>
        </p:nvPicPr>
        <p:blipFill rotWithShape="1">
          <a:blip r:embed="rId5">
            <a:alphaModFix/>
          </a:blip>
          <a:srcRect l="3129" t="2635" r="2734" b="2748"/>
          <a:stretch/>
        </p:blipFill>
        <p:spPr>
          <a:xfrm>
            <a:off x="320565" y="2823605"/>
            <a:ext cx="2542989" cy="3868861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p48"/>
          <p:cNvSpPr/>
          <p:nvPr/>
        </p:nvSpPr>
        <p:spPr>
          <a:xfrm>
            <a:off x="81134" y="5875802"/>
            <a:ext cx="4197495" cy="36937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9" name="Google Shape;819;p48"/>
          <p:cNvPicPr preferRelativeResize="0"/>
          <p:nvPr/>
        </p:nvPicPr>
        <p:blipFill rotWithShape="1">
          <a:blip r:embed="rId6">
            <a:alphaModFix/>
          </a:blip>
          <a:srcRect l="18814"/>
          <a:stretch/>
        </p:blipFill>
        <p:spPr>
          <a:xfrm>
            <a:off x="898903" y="5468967"/>
            <a:ext cx="1925506" cy="406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49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49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49"/>
          <p:cNvSpPr txBox="1"/>
          <p:nvPr/>
        </p:nvSpPr>
        <p:spPr>
          <a:xfrm>
            <a:off x="194732" y="154551"/>
            <a:ext cx="7315201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Declaración jurada del registro de la discapacidad</a:t>
            </a:r>
            <a:endParaRPr/>
          </a:p>
        </p:txBody>
      </p:sp>
      <p:pic>
        <p:nvPicPr>
          <p:cNvPr id="828" name="Google Shape;828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182" y="1749886"/>
            <a:ext cx="4267796" cy="2572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4589" y="967239"/>
            <a:ext cx="6134956" cy="5287113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49"/>
          <p:cNvSpPr txBox="1"/>
          <p:nvPr/>
        </p:nvSpPr>
        <p:spPr>
          <a:xfrm>
            <a:off x="561182" y="4470427"/>
            <a:ext cx="4267796" cy="2233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None/>
            </a:pPr>
            <a:r>
              <a:rPr lang="es-PE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 término del registro de cada tipo de discapacidad, se podrá descargar la declaración jurada (DJ) sobre la información consignada en el R-NEE.</a:t>
            </a:r>
            <a:endParaRPr/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None/>
            </a:pPr>
            <a:r>
              <a:rPr lang="es-PE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 generará una declaración jurada por cada tipo de discapacidad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50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50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8" name="Google Shape;838;p50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Casos</a:t>
            </a:r>
            <a:endParaRPr/>
          </a:p>
        </p:txBody>
      </p:sp>
      <p:grpSp>
        <p:nvGrpSpPr>
          <p:cNvPr id="839" name="Google Shape;839;p50"/>
          <p:cNvGrpSpPr/>
          <p:nvPr/>
        </p:nvGrpSpPr>
        <p:grpSpPr>
          <a:xfrm>
            <a:off x="585030" y="801934"/>
            <a:ext cx="6264910" cy="5431316"/>
            <a:chOff x="0" y="334998"/>
            <a:chExt cx="6265139" cy="4714673"/>
          </a:xfrm>
        </p:grpSpPr>
        <p:grpSp>
          <p:nvGrpSpPr>
            <p:cNvPr id="840" name="Google Shape;840;p50"/>
            <p:cNvGrpSpPr/>
            <p:nvPr/>
          </p:nvGrpSpPr>
          <p:grpSpPr>
            <a:xfrm>
              <a:off x="0" y="334998"/>
              <a:ext cx="6265139" cy="4714673"/>
              <a:chOff x="0" y="334998"/>
              <a:chExt cx="6265139" cy="4714673"/>
            </a:xfrm>
          </p:grpSpPr>
          <p:grpSp>
            <p:nvGrpSpPr>
              <p:cNvPr id="841" name="Google Shape;841;p50"/>
              <p:cNvGrpSpPr/>
              <p:nvPr/>
            </p:nvGrpSpPr>
            <p:grpSpPr>
              <a:xfrm>
                <a:off x="0" y="334998"/>
                <a:ext cx="6265139" cy="4714673"/>
                <a:chOff x="0" y="334998"/>
                <a:chExt cx="6265139" cy="4714673"/>
              </a:xfrm>
            </p:grpSpPr>
            <p:grpSp>
              <p:nvGrpSpPr>
                <p:cNvPr id="842" name="Google Shape;842;p50"/>
                <p:cNvGrpSpPr/>
                <p:nvPr/>
              </p:nvGrpSpPr>
              <p:grpSpPr>
                <a:xfrm>
                  <a:off x="0" y="334998"/>
                  <a:ext cx="6265139" cy="4714673"/>
                  <a:chOff x="0" y="334998"/>
                  <a:chExt cx="6265139" cy="4714673"/>
                </a:xfrm>
              </p:grpSpPr>
              <p:grpSp>
                <p:nvGrpSpPr>
                  <p:cNvPr id="843" name="Google Shape;843;p50"/>
                  <p:cNvGrpSpPr/>
                  <p:nvPr/>
                </p:nvGrpSpPr>
                <p:grpSpPr>
                  <a:xfrm>
                    <a:off x="0" y="334998"/>
                    <a:ext cx="5545236" cy="4714673"/>
                    <a:chOff x="0" y="334998"/>
                    <a:chExt cx="5545236" cy="4714673"/>
                  </a:xfrm>
                </p:grpSpPr>
                <p:grpSp>
                  <p:nvGrpSpPr>
                    <p:cNvPr id="844" name="Google Shape;844;p50"/>
                    <p:cNvGrpSpPr/>
                    <p:nvPr/>
                  </p:nvGrpSpPr>
                  <p:grpSpPr>
                    <a:xfrm>
                      <a:off x="0" y="334998"/>
                      <a:ext cx="5545236" cy="4714673"/>
                      <a:chOff x="0" y="334998"/>
                      <a:chExt cx="5545236" cy="4714673"/>
                    </a:xfrm>
                  </p:grpSpPr>
                  <p:grpSp>
                    <p:nvGrpSpPr>
                      <p:cNvPr id="845" name="Google Shape;845;p50"/>
                      <p:cNvGrpSpPr/>
                      <p:nvPr/>
                    </p:nvGrpSpPr>
                    <p:grpSpPr>
                      <a:xfrm>
                        <a:off x="0" y="334998"/>
                        <a:ext cx="5545236" cy="4714673"/>
                        <a:chOff x="0" y="328174"/>
                        <a:chExt cx="5545236" cy="4714673"/>
                      </a:xfrm>
                    </p:grpSpPr>
                    <p:grpSp>
                      <p:nvGrpSpPr>
                        <p:cNvPr id="846" name="Google Shape;846;p50"/>
                        <p:cNvGrpSpPr/>
                        <p:nvPr/>
                      </p:nvGrpSpPr>
                      <p:grpSpPr>
                        <a:xfrm>
                          <a:off x="0" y="328174"/>
                          <a:ext cx="5545236" cy="4714673"/>
                          <a:chOff x="0" y="328174"/>
                          <a:chExt cx="5545236" cy="4714673"/>
                        </a:xfrm>
                      </p:grpSpPr>
                      <p:sp>
                        <p:nvSpPr>
                          <p:cNvPr id="847" name="Google Shape;847;p50"/>
                          <p:cNvSpPr txBox="1"/>
                          <p:nvPr/>
                        </p:nvSpPr>
                        <p:spPr>
                          <a:xfrm>
                            <a:off x="550012" y="920092"/>
                            <a:ext cx="3007718" cy="437173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>
                            <a:noFill/>
                          </a:ln>
                        </p:spPr>
                        <p:txBody>
                          <a:bodyPr spcFirstLastPara="1" wrap="square" lIns="91425" tIns="45700" rIns="91425" bIns="45700" anchor="t" anchorCtr="0">
                            <a:noAutofit/>
                          </a:bodyPr>
                          <a:lstStyle/>
                          <a:p>
                            <a:pPr marL="0" marR="0" lvl="0" indent="0" algn="just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rgbClr val="58595B"/>
                              </a:buClr>
                              <a:buSzPts val="1100"/>
                              <a:buFont typeface="Arial"/>
                              <a:buNone/>
                            </a:pPr>
                            <a:r>
                              <a:rPr lang="es-PE" sz="1100" b="0" i="0" u="none" strike="noStrike" cap="none">
                                <a:solidFill>
                                  <a:srgbClr val="58595B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Si el estudiante ya no asiste a la IE, haga clic en el botón </a:t>
                            </a:r>
                            <a:r>
                              <a:rPr lang="es-PE" sz="1100" b="1" i="0" u="none" strike="noStrike" cap="none">
                                <a:solidFill>
                                  <a:srgbClr val="58595B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NO</a:t>
                            </a:r>
                            <a:r>
                              <a:rPr lang="es-PE" sz="1100" b="0" i="0" u="none" strike="noStrike" cap="none">
                                <a:solidFill>
                                  <a:srgbClr val="58595B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 para </a:t>
                            </a:r>
                            <a:r>
                              <a:rPr lang="es-PE" sz="1100" b="1" i="0" u="none" strike="noStrike" cap="none">
                                <a:solidFill>
                                  <a:srgbClr val="58595B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¿Es estudiante de la IE?</a:t>
                            </a:r>
                            <a:endParaRPr sz="1100" b="0" i="0" u="none" strike="noStrike" cap="none">
                              <a:solidFill>
                                <a:srgbClr val="00000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p:txBody>
                      </p:sp>
                      <p:grpSp>
                        <p:nvGrpSpPr>
                          <p:cNvPr id="848" name="Google Shape;848;p50"/>
                          <p:cNvGrpSpPr/>
                          <p:nvPr/>
                        </p:nvGrpSpPr>
                        <p:grpSpPr>
                          <a:xfrm>
                            <a:off x="0" y="328174"/>
                            <a:ext cx="5545236" cy="4714673"/>
                            <a:chOff x="0" y="328174"/>
                            <a:chExt cx="5545236" cy="4714673"/>
                          </a:xfrm>
                        </p:grpSpPr>
                        <p:sp>
                          <p:nvSpPr>
                            <p:cNvPr id="849" name="Google Shape;849;p50"/>
                            <p:cNvSpPr/>
                            <p:nvPr/>
                          </p:nvSpPr>
                          <p:spPr>
                            <a:xfrm>
                              <a:off x="427352" y="1033872"/>
                              <a:ext cx="161569" cy="4571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52095" h="120000" extrusionOk="0">
                                  <a:moveTo>
                                    <a:pt x="251993" y="0"/>
                                  </a:move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noFill/>
                            <a:ln w="9525" cap="flat" cmpd="sng">
                              <a:solidFill>
                                <a:srgbClr val="0A9CCD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0" tIns="0" rIns="0" bIns="0" anchor="t" anchorCtr="0">
                              <a:noAutofit/>
                            </a:bodyPr>
                            <a:lstStyle/>
                            <a:p>
                              <a:pPr marL="0" marR="0" lvl="0" indent="0" algn="l" rtl="0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>
                                  <a:schemeClr val="dk1"/>
                                </a:buClr>
                                <a:buSzPts val="1800"/>
                                <a:buFont typeface="Calibri"/>
                                <a:buNone/>
                              </a:pPr>
                              <a:endParaRPr sz="1800" b="0" i="0" u="none" strike="noStrike" cap="none">
                                <a:solidFill>
                                  <a:srgbClr val="000000"/>
                                </a:solidFill>
                                <a:latin typeface="Calibri"/>
                                <a:ea typeface="Calibri"/>
                                <a:cs typeface="Calibri"/>
                                <a:sym typeface="Calibri"/>
                              </a:endParaRPr>
                            </a:p>
                          </p:txBody>
                        </p:sp>
                        <p:grpSp>
                          <p:nvGrpSpPr>
                            <p:cNvPr id="850" name="Google Shape;850;p50"/>
                            <p:cNvGrpSpPr/>
                            <p:nvPr/>
                          </p:nvGrpSpPr>
                          <p:grpSpPr>
                            <a:xfrm>
                              <a:off x="0" y="328174"/>
                              <a:ext cx="5545236" cy="4714673"/>
                              <a:chOff x="0" y="328174"/>
                              <a:chExt cx="5545236" cy="4714673"/>
                            </a:xfrm>
                          </p:grpSpPr>
                          <p:sp>
                            <p:nvSpPr>
                              <p:cNvPr id="851" name="Google Shape;851;p50"/>
                              <p:cNvSpPr/>
                              <p:nvPr/>
                            </p:nvSpPr>
                            <p:spPr>
                              <a:xfrm>
                                <a:off x="0" y="328174"/>
                                <a:ext cx="5545236" cy="127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5545455" h="120000" extrusionOk="0">
                                    <a:moveTo>
                                      <a:pt x="0" y="0"/>
                                    </a:moveTo>
                                    <a:lnTo>
                                      <a:pt x="5545353" y="0"/>
                                    </a:lnTo>
                                  </a:path>
                                </a:pathLst>
                              </a:custGeom>
                              <a:noFill/>
                              <a:ln w="9525" cap="flat" cmpd="sng">
                                <a:solidFill>
                                  <a:srgbClr val="5BABD5"/>
                                </a:solidFill>
                                <a:prstDash val="solid"/>
                                <a:round/>
                                <a:headEnd type="none" w="sm" len="sm"/>
                                <a:tailEnd type="none" w="sm" len="sm"/>
                              </a:ln>
                            </p:spPr>
                            <p:txBody>
                              <a:bodyPr spcFirstLastPara="1" wrap="square" lIns="0" tIns="0" rIns="0" bIns="0" anchor="t" anchorCtr="0">
                                <a:noAutofit/>
                              </a:bodyPr>
                              <a:lstStyle/>
                              <a:p>
                                <a:pPr marL="0" marR="0" lvl="0" indent="0" algn="l" rtl="0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>
                                    <a:schemeClr val="dk1"/>
                                  </a:buClr>
                                  <a:buSzPts val="1800"/>
                                  <a:buFont typeface="Calibri"/>
                                  <a:buNone/>
                                </a:pPr>
                                <a:endParaRPr sz="1800" b="0" i="0" u="none" strike="noStrike" cap="none">
                                  <a:solidFill>
                                    <a:srgbClr val="000000"/>
                                  </a:solidFill>
                                  <a:latin typeface="Calibri"/>
                                  <a:ea typeface="Calibri"/>
                                  <a:cs typeface="Calibri"/>
                                  <a:sym typeface="Calibri"/>
                                </a:endParaRPr>
                              </a:p>
                            </p:txBody>
                          </p:sp>
                          <p:grpSp>
                            <p:nvGrpSpPr>
                              <p:cNvPr id="852" name="Google Shape;852;p50"/>
                              <p:cNvGrpSpPr/>
                              <p:nvPr/>
                            </p:nvGrpSpPr>
                            <p:grpSpPr>
                              <a:xfrm>
                                <a:off x="266716" y="333915"/>
                                <a:ext cx="323617" cy="4708932"/>
                                <a:chOff x="266736" y="333918"/>
                                <a:chExt cx="323641" cy="4708969"/>
                              </a:xfrm>
                            </p:grpSpPr>
                            <p:sp>
                              <p:nvSpPr>
                                <p:cNvPr id="853" name="Google Shape;853;p50"/>
                                <p:cNvSpPr/>
                                <p:nvPr/>
                              </p:nvSpPr>
                              <p:spPr>
                                <a:xfrm>
                                  <a:off x="368653" y="333918"/>
                                  <a:ext cx="93407" cy="470896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0000" h="3304540" extrusionOk="0">
                                      <a:moveTo>
                                        <a:pt x="0" y="0"/>
                                      </a:moveTo>
                                      <a:lnTo>
                                        <a:pt x="0" y="3304527"/>
                                      </a:lnTo>
                                    </a:path>
                                  </a:pathLst>
                                </a:custGeom>
                                <a:noFill/>
                                <a:ln w="9525" cap="flat" cmpd="sng">
                                  <a:solidFill>
                                    <a:srgbClr val="0A9CCD"/>
                                  </a:solidFill>
                                  <a:prstDash val="solid"/>
                                  <a:round/>
                                  <a:headEnd type="none" w="sm" len="sm"/>
                                  <a:tailEnd type="none" w="sm" len="sm"/>
                                </a:ln>
                              </p:spPr>
                              <p:txBody>
                                <a:bodyPr spcFirstLastPara="1" wrap="square" lIns="0" tIns="0" rIns="0" bIns="0" anchor="t" anchorCtr="0">
                                  <a:noAutofit/>
                                </a:bodyPr>
                                <a:lstStyle/>
                                <a:p>
                                  <a:pPr marL="0" marR="0" lvl="0" indent="0" algn="l" rtl="0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>
                                      <a:schemeClr val="dk1"/>
                                    </a:buClr>
                                    <a:buSzPts val="1800"/>
                                    <a:buFont typeface="Calibri"/>
                                    <a:buNone/>
                                  </a:pPr>
                                  <a:endParaRPr sz="1800" b="0" i="0" u="none" strike="noStrike" cap="none">
                                    <a:solidFill>
                                      <a:srgbClr val="000000"/>
                                    </a:solidFill>
                                    <a:latin typeface="Calibri"/>
                                    <a:ea typeface="Calibri"/>
                                    <a:cs typeface="Calibri"/>
                                    <a:sym typeface="Calibri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854" name="Google Shape;854;p50"/>
                                <p:cNvGrpSpPr/>
                                <p:nvPr/>
                              </p:nvGrpSpPr>
                              <p:grpSpPr>
                                <a:xfrm>
                                  <a:off x="266736" y="2322297"/>
                                  <a:ext cx="323641" cy="197485"/>
                                  <a:chOff x="-3608" y="159542"/>
                                  <a:chExt cx="323721" cy="197485"/>
                                </a:xfrm>
                              </p:grpSpPr>
                              <p:sp>
                                <p:nvSpPr>
                                  <p:cNvPr id="855" name="Google Shape;855;p50"/>
                                  <p:cNvSpPr/>
                                  <p:nvPr/>
                                </p:nvSpPr>
                                <p:spPr>
                                  <a:xfrm>
                                    <a:off x="68028" y="254208"/>
                                    <a:ext cx="252085" cy="127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252095" h="120000" extrusionOk="0">
                                        <a:moveTo>
                                          <a:pt x="251993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noFill/>
                                  <a:ln w="9525" cap="flat" cmpd="sng">
                                    <a:solidFill>
                                      <a:srgbClr val="0A9CCD"/>
                                    </a:solidFill>
                                    <a:prstDash val="solid"/>
                                    <a:round/>
                                    <a:headEnd type="none" w="sm" len="sm"/>
                                    <a:tailEnd type="none" w="sm" len="sm"/>
                                  </a:ln>
                                </p:spPr>
                                <p:txBody>
                                  <a:bodyPr spcFirstLastPara="1" wrap="square" lIns="0" tIns="0" rIns="0" bIns="0" anchor="t" anchorCtr="0">
                                    <a:noAutofit/>
                                  </a:bodyPr>
                                  <a:lstStyle/>
                                  <a:p>
                                    <a:pPr marL="0" marR="0" lvl="0" indent="0" algn="l" rtl="0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>
                                        <a:schemeClr val="dk1"/>
                                      </a:buClr>
                                      <a:buSzPts val="1800"/>
                                      <a:buFont typeface="Calibri"/>
                                      <a:buNone/>
                                    </a:pPr>
                                    <a:endParaRPr sz="1800" b="0" i="0" u="none" strike="noStrike" cap="none">
                                      <a:solidFill>
                                        <a:srgbClr val="000000"/>
                                      </a:solidFill>
                                      <a:latin typeface="Calibri"/>
                                      <a:ea typeface="Calibri"/>
                                      <a:cs typeface="Calibri"/>
                                      <a:sym typeface="Calibri"/>
                                    </a:endParaRPr>
                                  </a:p>
                                </p:txBody>
                              </p:sp>
                              <p:pic>
                                <p:nvPicPr>
                                  <p:cNvPr id="856" name="Google Shape;856;p50"/>
                                  <p:cNvPicPr preferRelativeResize="0"/>
                                  <p:nvPr/>
                                </p:nvPicPr>
                                <p:blipFill rotWithShape="1">
                                  <a:blip r:embed="rId3">
                                    <a:alphaModFix/>
                                  </a:blip>
                                  <a:srcRect/>
                                  <a:stretch/>
                                </p:blipFill>
                                <p:spPr>
                                  <a:xfrm>
                                    <a:off x="-3608" y="159542"/>
                                    <a:ext cx="196850" cy="197485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</p:spPr>
                              </p:pic>
                              <p:sp>
                                <p:nvSpPr>
                                  <p:cNvPr id="857" name="Google Shape;857;p50"/>
                                  <p:cNvSpPr txBox="1"/>
                                  <p:nvPr/>
                                </p:nvSpPr>
                                <p:spPr>
                                  <a:xfrm>
                                    <a:off x="67078" y="197215"/>
                                    <a:ext cx="71117" cy="126997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</p:spPr>
                                <p:txBody>
                                  <a:bodyPr spcFirstLastPara="1" wrap="square" lIns="0" tIns="0" rIns="0" bIns="0" anchor="t" anchorCtr="0">
                                    <a:noAutofit/>
                                  </a:bodyPr>
                                  <a:lstStyle/>
                                  <a:p>
                                    <a:pPr marL="0" marR="0" lvl="0" indent="0" algn="l" rtl="0">
                                      <a:lnSpc>
                                        <a:spcPct val="925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>
                                        <a:srgbClr val="808285"/>
                                      </a:buClr>
                                      <a:buSzPts val="1000"/>
                                      <a:buFont typeface="Arial"/>
                                      <a:buNone/>
                                    </a:pPr>
                                    <a:r>
                                      <a:rPr lang="es-PE" sz="1000" b="1" i="0" u="none" strike="noStrike" cap="none">
                                        <a:solidFill>
                                          <a:srgbClr val="808285"/>
                                        </a:solidFill>
                                        <a:latin typeface="Arial"/>
                                        <a:ea typeface="Arial"/>
                                        <a:cs typeface="Arial"/>
                                        <a:sym typeface="Arial"/>
                                      </a:rPr>
                                      <a:t>2</a:t>
                                    </a:r>
                                    <a:endParaRPr sz="1100" b="0" i="0" u="none" strike="noStrike" cap="none">
                                      <a:solidFill>
                                        <a:srgbClr val="000000"/>
                                      </a:solidFill>
                                      <a:latin typeface="Arial"/>
                                      <a:ea typeface="Arial"/>
                                      <a:cs typeface="Arial"/>
                                      <a:sym typeface="Arial"/>
                                    </a:endParaRPr>
                                  </a:p>
                                </p:txBody>
                              </p:sp>
                            </p:grpSp>
                          </p:grpSp>
                          <p:pic>
                            <p:nvPicPr>
                              <p:cNvPr id="858" name="Google Shape;858;p50"/>
                              <p:cNvPicPr preferRelativeResize="0"/>
                              <p:nvPr/>
                            </p:nvPicPr>
                            <p:blipFill rotWithShape="1">
                              <a:blip r:embed="rId4">
                                <a:alphaModFix/>
                              </a:blip>
                              <a:srcRect l="18199" t="11373" r="25261" b="14671"/>
                              <a:stretch/>
                            </p:blipFill>
                            <p:spPr>
                              <a:xfrm>
                                <a:off x="255530" y="937429"/>
                                <a:ext cx="203835" cy="1968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</p:spPr>
                          </p:pic>
                        </p:grpSp>
                      </p:grpSp>
                    </p:grpSp>
                    <p:sp>
                      <p:nvSpPr>
                        <p:cNvPr id="859" name="Google Shape;859;p50"/>
                        <p:cNvSpPr txBox="1"/>
                        <p:nvPr/>
                      </p:nvSpPr>
                      <p:spPr>
                        <a:xfrm>
                          <a:off x="623595" y="2222608"/>
                          <a:ext cx="2808431" cy="664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89545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58595B"/>
                            </a:buClr>
                            <a:buSzPts val="1100"/>
                            <a:buFont typeface="Arial"/>
                            <a:buNone/>
                          </a:pPr>
                          <a:r>
                            <a:rPr lang="es-PE" sz="1100" b="0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 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  <a:p>
                          <a:pPr marL="0" marR="0" lvl="0" indent="0" algn="just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58595B"/>
                            </a:buClr>
                            <a:buSzPts val="1100"/>
                            <a:buFont typeface="Arial"/>
                            <a:buNone/>
                          </a:pPr>
                          <a:r>
                            <a:rPr lang="es-PE" sz="1100" b="0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Si el estudiante no presenta ninguna discapacidad, haga clic en el botón </a:t>
                          </a:r>
                          <a:r>
                            <a:rPr lang="es-PE" sz="1100" b="1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NO </a:t>
                          </a:r>
                          <a:r>
                            <a:rPr lang="es-PE" sz="1100" b="0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para </a:t>
                          </a:r>
                          <a:r>
                            <a:rPr lang="es-PE" sz="1100" b="1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¿tiene discapacidad?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860" name="Google Shape;860;p50"/>
                      <p:cNvGrpSpPr/>
                      <p:nvPr/>
                    </p:nvGrpSpPr>
                    <p:grpSpPr>
                      <a:xfrm>
                        <a:off x="273583" y="3618849"/>
                        <a:ext cx="333956" cy="197485"/>
                        <a:chOff x="-1341" y="-155033"/>
                        <a:chExt cx="353851" cy="197485"/>
                      </a:xfrm>
                    </p:grpSpPr>
                    <p:sp>
                      <p:nvSpPr>
                        <p:cNvPr id="861" name="Google Shape;861;p50"/>
                        <p:cNvSpPr/>
                        <p:nvPr/>
                      </p:nvSpPr>
                      <p:spPr>
                        <a:xfrm>
                          <a:off x="100425" y="-59516"/>
                          <a:ext cx="252085" cy="127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52095" h="120000" extrusionOk="0">
                              <a:moveTo>
                                <a:pt x="251993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9525" cap="flat" cmpd="sng">
                          <a:solidFill>
                            <a:srgbClr val="0A9CCD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ts val="1800"/>
                            <a:buFont typeface="Calibri"/>
                            <a:buNone/>
                          </a:pPr>
                          <a:endParaRPr sz="1800" b="0" i="0" u="none" strike="noStrike" cap="none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endParaRPr>
                        </a:p>
                      </p:txBody>
                    </p:sp>
                    <p:pic>
                      <p:nvPicPr>
                        <p:cNvPr id="862" name="Google Shape;862;p50"/>
                        <p:cNvPicPr preferRelativeResize="0"/>
                        <p:nvPr/>
                      </p:nvPicPr>
                      <p:blipFill rotWithShape="1">
                        <a:blip r:embed="rId3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-1341" y="-155033"/>
                          <a:ext cx="196850" cy="1974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sp>
                      <p:nvSpPr>
                        <p:cNvPr id="863" name="Google Shape;863;p50"/>
                        <p:cNvSpPr txBox="1"/>
                        <p:nvPr/>
                      </p:nvSpPr>
                      <p:spPr>
                        <a:xfrm>
                          <a:off x="65451" y="-104173"/>
                          <a:ext cx="71117" cy="1269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925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808285"/>
                            </a:buClr>
                            <a:buSzPts val="1000"/>
                            <a:buFont typeface="Arial"/>
                            <a:buNone/>
                          </a:pPr>
                          <a:r>
                            <a:rPr lang="es-PE" sz="1000" b="1" i="0" u="none" strike="noStrike" cap="none">
                              <a:solidFill>
                                <a:srgbClr val="808285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864" name="Google Shape;864;p50"/>
                    <p:cNvSpPr txBox="1"/>
                    <p:nvPr/>
                  </p:nvSpPr>
                  <p:spPr>
                    <a:xfrm>
                      <a:off x="541346" y="3583895"/>
                      <a:ext cx="2869077" cy="743584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spAutoFit/>
                    </a:bodyPr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95B"/>
                        </a:buClr>
                        <a:buSzPts val="1100"/>
                        <a:buFont typeface="Arial"/>
                        <a:buNone/>
                      </a:pPr>
                      <a:r>
                        <a:rPr lang="es-PE" sz="1100" b="0" i="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 el estudiante no pertenece al grado que aparece en la Tarjeta del estudiante, haga clic en el botón </a:t>
                      </a:r>
                      <a:r>
                        <a:rPr lang="es-PE" sz="1100" b="1" i="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r>
                        <a:rPr lang="es-PE" sz="1100" b="0" i="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para </a:t>
                      </a:r>
                      <a:r>
                        <a:rPr lang="es-PE" sz="1100" b="1" i="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¿Es estudiante del grado registrado?</a:t>
                      </a: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5" name="Google Shape;865;p50"/>
                  <p:cNvGrpSpPr/>
                  <p:nvPr/>
                </p:nvGrpSpPr>
                <p:grpSpPr>
                  <a:xfrm>
                    <a:off x="3577912" y="2377339"/>
                    <a:ext cx="2687227" cy="1173288"/>
                    <a:chOff x="1366975" y="-147497"/>
                    <a:chExt cx="2687227" cy="1173288"/>
                  </a:xfrm>
                </p:grpSpPr>
                <p:pic>
                  <p:nvPicPr>
                    <p:cNvPr id="866" name="Google Shape;866;p50"/>
                    <p:cNvPicPr preferRelativeResize="0"/>
                    <p:nvPr/>
                  </p:nvPicPr>
                  <p:blipFill rotWithShape="1">
                    <a:blip r:embed="rId5">
                      <a:alphaModFix/>
                    </a:blip>
                    <a:srcRect l="3244" t="7308" r="2777" b="2745"/>
                    <a:stretch/>
                  </p:blipFill>
                  <p:spPr>
                    <a:xfrm>
                      <a:off x="1443585" y="-84904"/>
                      <a:ext cx="2551430" cy="10534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867" name="Google Shape;867;p50"/>
                    <p:cNvSpPr/>
                    <p:nvPr/>
                  </p:nvSpPr>
                  <p:spPr>
                    <a:xfrm>
                      <a:off x="1366975" y="-147497"/>
                      <a:ext cx="2687227" cy="117328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56435" h="1041400" extrusionOk="0">
                          <a:moveTo>
                            <a:pt x="15570" y="0"/>
                          </a:moveTo>
                          <a:lnTo>
                            <a:pt x="6972" y="0"/>
                          </a:lnTo>
                          <a:lnTo>
                            <a:pt x="0" y="6972"/>
                          </a:lnTo>
                          <a:lnTo>
                            <a:pt x="0" y="15570"/>
                          </a:lnTo>
                          <a:lnTo>
                            <a:pt x="0" y="1025677"/>
                          </a:lnTo>
                          <a:lnTo>
                            <a:pt x="0" y="1034275"/>
                          </a:lnTo>
                          <a:lnTo>
                            <a:pt x="6972" y="1041247"/>
                          </a:lnTo>
                          <a:lnTo>
                            <a:pt x="15570" y="1041247"/>
                          </a:lnTo>
                          <a:lnTo>
                            <a:pt x="1940610" y="1041247"/>
                          </a:lnTo>
                          <a:lnTo>
                            <a:pt x="1949208" y="1041247"/>
                          </a:lnTo>
                          <a:lnTo>
                            <a:pt x="1956181" y="1034275"/>
                          </a:lnTo>
                          <a:lnTo>
                            <a:pt x="1956181" y="1025677"/>
                          </a:lnTo>
                          <a:lnTo>
                            <a:pt x="1956181" y="15570"/>
                          </a:lnTo>
                          <a:lnTo>
                            <a:pt x="1956181" y="6972"/>
                          </a:lnTo>
                          <a:lnTo>
                            <a:pt x="1949208" y="0"/>
                          </a:lnTo>
                          <a:lnTo>
                            <a:pt x="1940610" y="0"/>
                          </a:lnTo>
                          <a:lnTo>
                            <a:pt x="15570" y="0"/>
                          </a:lnTo>
                          <a:close/>
                        </a:path>
                      </a:pathLst>
                    </a:custGeom>
                    <a:noFill/>
                    <a:ln w="19050" cap="flat" cmpd="sng">
                      <a:solidFill>
                        <a:srgbClr val="5BABD5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0" tIns="0" rIns="0" bIns="0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</p:grpSp>
            <p:grpSp>
              <p:nvGrpSpPr>
                <p:cNvPr id="868" name="Google Shape;868;p50"/>
                <p:cNvGrpSpPr/>
                <p:nvPr/>
              </p:nvGrpSpPr>
              <p:grpSpPr>
                <a:xfrm>
                  <a:off x="3547533" y="949202"/>
                  <a:ext cx="2681994" cy="1173480"/>
                  <a:chOff x="-6550" y="408622"/>
                  <a:chExt cx="2621783" cy="1173813"/>
                </a:xfrm>
              </p:grpSpPr>
              <p:grpSp>
                <p:nvGrpSpPr>
                  <p:cNvPr id="869" name="Google Shape;869;p50"/>
                  <p:cNvGrpSpPr/>
                  <p:nvPr/>
                </p:nvGrpSpPr>
                <p:grpSpPr>
                  <a:xfrm>
                    <a:off x="-6550" y="408622"/>
                    <a:ext cx="2621783" cy="1173813"/>
                    <a:chOff x="-56745" y="521523"/>
                    <a:chExt cx="2179580" cy="1041379"/>
                  </a:xfrm>
                </p:grpSpPr>
                <p:sp>
                  <p:nvSpPr>
                    <p:cNvPr id="870" name="Google Shape;870;p50"/>
                    <p:cNvSpPr/>
                    <p:nvPr/>
                  </p:nvSpPr>
                  <p:spPr>
                    <a:xfrm>
                      <a:off x="-56745" y="521523"/>
                      <a:ext cx="2179580" cy="104137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56435" h="1041400" extrusionOk="0">
                          <a:moveTo>
                            <a:pt x="15570" y="0"/>
                          </a:moveTo>
                          <a:lnTo>
                            <a:pt x="6972" y="0"/>
                          </a:lnTo>
                          <a:lnTo>
                            <a:pt x="0" y="6972"/>
                          </a:lnTo>
                          <a:lnTo>
                            <a:pt x="0" y="15570"/>
                          </a:lnTo>
                          <a:lnTo>
                            <a:pt x="0" y="1025677"/>
                          </a:lnTo>
                          <a:lnTo>
                            <a:pt x="0" y="1034275"/>
                          </a:lnTo>
                          <a:lnTo>
                            <a:pt x="6972" y="1041247"/>
                          </a:lnTo>
                          <a:lnTo>
                            <a:pt x="15570" y="1041247"/>
                          </a:lnTo>
                          <a:lnTo>
                            <a:pt x="1940610" y="1041247"/>
                          </a:lnTo>
                          <a:lnTo>
                            <a:pt x="1949208" y="1041247"/>
                          </a:lnTo>
                          <a:lnTo>
                            <a:pt x="1956181" y="1034275"/>
                          </a:lnTo>
                          <a:lnTo>
                            <a:pt x="1956181" y="1025677"/>
                          </a:lnTo>
                          <a:lnTo>
                            <a:pt x="1956181" y="15570"/>
                          </a:lnTo>
                          <a:lnTo>
                            <a:pt x="1956181" y="6972"/>
                          </a:lnTo>
                          <a:lnTo>
                            <a:pt x="1949208" y="0"/>
                          </a:lnTo>
                          <a:lnTo>
                            <a:pt x="1940610" y="0"/>
                          </a:lnTo>
                          <a:lnTo>
                            <a:pt x="15570" y="0"/>
                          </a:lnTo>
                          <a:close/>
                        </a:path>
                      </a:pathLst>
                    </a:custGeom>
                    <a:noFill/>
                    <a:ln w="19050" cap="flat" cmpd="sng">
                      <a:solidFill>
                        <a:srgbClr val="5BABD5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0" tIns="0" rIns="0" bIns="0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871" name="Google Shape;871;p50"/>
                    <p:cNvSpPr/>
                    <p:nvPr/>
                  </p:nvSpPr>
                  <p:spPr>
                    <a:xfrm>
                      <a:off x="-2156" y="602721"/>
                      <a:ext cx="2053590" cy="209980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9050" cap="flat" cmpd="sng">
                      <a:solidFill>
                        <a:srgbClr val="5BABD5"/>
                      </a:solidFill>
                      <a:prstDash val="dash"/>
                      <a:miter lim="800000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alibri"/>
                        <a:buNone/>
                      </a:pPr>
                      <a:endParaRPr sz="1800" b="0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872" name="Google Shape;872;p50"/>
                  <p:cNvSpPr/>
                  <p:nvPr/>
                </p:nvSpPr>
                <p:spPr>
                  <a:xfrm>
                    <a:off x="39963" y="926341"/>
                    <a:ext cx="2504478" cy="214243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9050" cap="flat" cmpd="sng">
                    <a:solidFill>
                      <a:srgbClr val="5BABD5"/>
                    </a:solidFill>
                    <a:prstDash val="dash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lt1"/>
                      </a:buClr>
                      <a:buSzPts val="1800"/>
                      <a:buFont typeface="Calibri"/>
                      <a:buNone/>
                    </a:pPr>
                    <a:endParaRPr sz="1800" b="0" i="0" u="none" strike="noStrike" cap="none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cxnSp>
            <p:nvCxnSpPr>
              <p:cNvPr id="873" name="Google Shape;873;p50"/>
              <p:cNvCxnSpPr/>
              <p:nvPr/>
            </p:nvCxnSpPr>
            <p:spPr>
              <a:xfrm rot="10800000">
                <a:off x="2498326" y="1319739"/>
                <a:ext cx="973776" cy="306524"/>
              </a:xfrm>
              <a:prstGeom prst="bentConnector3">
                <a:avLst>
                  <a:gd name="adj1" fmla="val 100031"/>
                </a:avLst>
              </a:prstGeom>
              <a:noFill/>
              <a:ln w="19050" cap="flat" cmpd="sng">
                <a:solidFill>
                  <a:srgbClr val="5BABD5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</p:grpSp>
        <p:cxnSp>
          <p:nvCxnSpPr>
            <p:cNvPr id="874" name="Google Shape;874;p50"/>
            <p:cNvCxnSpPr/>
            <p:nvPr/>
          </p:nvCxnSpPr>
          <p:spPr>
            <a:xfrm rot="10800000">
              <a:off x="1418377" y="2935027"/>
              <a:ext cx="2092461" cy="277327"/>
            </a:xfrm>
            <a:prstGeom prst="bentConnector3">
              <a:avLst>
                <a:gd name="adj1" fmla="val 127985"/>
              </a:avLst>
            </a:prstGeom>
            <a:noFill/>
            <a:ln w="19050" cap="flat" cmpd="sng">
              <a:solidFill>
                <a:srgbClr val="5BABD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grpSp>
        <p:nvGrpSpPr>
          <p:cNvPr id="875" name="Google Shape;875;p50"/>
          <p:cNvGrpSpPr/>
          <p:nvPr/>
        </p:nvGrpSpPr>
        <p:grpSpPr>
          <a:xfrm>
            <a:off x="2002790" y="4965298"/>
            <a:ext cx="4852669" cy="1214120"/>
            <a:chOff x="-7315" y="0"/>
            <a:chExt cx="4852879" cy="1214324"/>
          </a:xfrm>
        </p:grpSpPr>
        <p:grpSp>
          <p:nvGrpSpPr>
            <p:cNvPr id="876" name="Google Shape;876;p50"/>
            <p:cNvGrpSpPr/>
            <p:nvPr/>
          </p:nvGrpSpPr>
          <p:grpSpPr>
            <a:xfrm>
              <a:off x="2138755" y="0"/>
              <a:ext cx="2706809" cy="1214324"/>
              <a:chOff x="-141" y="0"/>
              <a:chExt cx="2621628" cy="1214783"/>
            </a:xfrm>
          </p:grpSpPr>
          <p:sp>
            <p:nvSpPr>
              <p:cNvPr id="877" name="Google Shape;877;p50"/>
              <p:cNvSpPr/>
              <p:nvPr/>
            </p:nvSpPr>
            <p:spPr>
              <a:xfrm>
                <a:off x="-141" y="0"/>
                <a:ext cx="2621628" cy="1214783"/>
              </a:xfrm>
              <a:custGeom>
                <a:avLst/>
                <a:gdLst/>
                <a:ahLst/>
                <a:cxnLst/>
                <a:rect l="l" t="t" r="r" b="b"/>
                <a:pathLst>
                  <a:path w="1956435" h="1041400" extrusionOk="0">
                    <a:moveTo>
                      <a:pt x="15570" y="0"/>
                    </a:moveTo>
                    <a:lnTo>
                      <a:pt x="6972" y="0"/>
                    </a:lnTo>
                    <a:lnTo>
                      <a:pt x="0" y="6972"/>
                    </a:lnTo>
                    <a:lnTo>
                      <a:pt x="0" y="15570"/>
                    </a:lnTo>
                    <a:lnTo>
                      <a:pt x="0" y="1025677"/>
                    </a:lnTo>
                    <a:lnTo>
                      <a:pt x="0" y="1034275"/>
                    </a:lnTo>
                    <a:lnTo>
                      <a:pt x="6972" y="1041247"/>
                    </a:lnTo>
                    <a:lnTo>
                      <a:pt x="15570" y="1041247"/>
                    </a:lnTo>
                    <a:lnTo>
                      <a:pt x="1940610" y="1041247"/>
                    </a:lnTo>
                    <a:lnTo>
                      <a:pt x="1949208" y="1041247"/>
                    </a:lnTo>
                    <a:lnTo>
                      <a:pt x="1956181" y="1034275"/>
                    </a:lnTo>
                    <a:lnTo>
                      <a:pt x="1956181" y="1025677"/>
                    </a:lnTo>
                    <a:lnTo>
                      <a:pt x="1956181" y="15570"/>
                    </a:lnTo>
                    <a:lnTo>
                      <a:pt x="1956181" y="6972"/>
                    </a:lnTo>
                    <a:lnTo>
                      <a:pt x="1949208" y="0"/>
                    </a:lnTo>
                    <a:lnTo>
                      <a:pt x="1940610" y="0"/>
                    </a:lnTo>
                    <a:lnTo>
                      <a:pt x="1557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5BABD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878" name="Google Shape;878;p50"/>
              <p:cNvPicPr preferRelativeResize="0"/>
              <p:nvPr/>
            </p:nvPicPr>
            <p:blipFill rotWithShape="1">
              <a:blip r:embed="rId5">
                <a:alphaModFix/>
              </a:blip>
              <a:srcRect l="3244" t="7308" r="2777" b="2745"/>
              <a:stretch/>
            </p:blipFill>
            <p:spPr>
              <a:xfrm>
                <a:off x="35781" y="67587"/>
                <a:ext cx="2551430" cy="105346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879" name="Google Shape;879;p50"/>
            <p:cNvCxnSpPr/>
            <p:nvPr/>
          </p:nvCxnSpPr>
          <p:spPr>
            <a:xfrm rot="10800000">
              <a:off x="-7315" y="438913"/>
              <a:ext cx="2106353" cy="602123"/>
            </a:xfrm>
            <a:prstGeom prst="bentConnector3">
              <a:avLst>
                <a:gd name="adj1" fmla="val 195095"/>
              </a:avLst>
            </a:prstGeom>
            <a:noFill/>
            <a:ln w="19050" cap="flat" cmpd="sng">
              <a:solidFill>
                <a:srgbClr val="5BABD5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pic>
        <p:nvPicPr>
          <p:cNvPr id="880" name="Google Shape;880;p5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48767" y="1552131"/>
            <a:ext cx="2616030" cy="1257229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50"/>
          <p:cNvSpPr/>
          <p:nvPr/>
        </p:nvSpPr>
        <p:spPr>
          <a:xfrm>
            <a:off x="4180012" y="2105743"/>
            <a:ext cx="2526870" cy="400921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42719B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2" name="Google Shape;882;p50"/>
          <p:cNvPicPr preferRelativeResize="0"/>
          <p:nvPr/>
        </p:nvPicPr>
        <p:blipFill rotWithShape="1">
          <a:blip r:embed="rId7">
            <a:alphaModFix/>
          </a:blip>
          <a:srcRect t="60860"/>
          <a:stretch/>
        </p:blipFill>
        <p:spPr>
          <a:xfrm>
            <a:off x="4185855" y="5678392"/>
            <a:ext cx="2664085" cy="4541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51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9" name="Google Shape;889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348" y="699918"/>
            <a:ext cx="11725483" cy="5654669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51"/>
          <p:cNvSpPr/>
          <p:nvPr/>
        </p:nvSpPr>
        <p:spPr>
          <a:xfrm>
            <a:off x="298349" y="2821712"/>
            <a:ext cx="2859718" cy="3842326"/>
          </a:xfrm>
          <a:prstGeom prst="roundRect">
            <a:avLst>
              <a:gd name="adj" fmla="val 4074"/>
            </a:avLst>
          </a:prstGeom>
          <a:solidFill>
            <a:schemeClr val="lt1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51"/>
          <p:cNvSpPr txBox="1"/>
          <p:nvPr/>
        </p:nvSpPr>
        <p:spPr>
          <a:xfrm>
            <a:off x="7740201" y="4357077"/>
            <a:ext cx="2405856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Calibri"/>
              <a:buNone/>
            </a:pP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Si el estudiante está registrado con una discapacidad incorrecta, ingrese para </a:t>
            </a:r>
            <a:r>
              <a:rPr lang="es-PE" sz="1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editar </a:t>
            </a: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 información</a:t>
            </a:r>
            <a:r>
              <a:rPr lang="es-PE" sz="1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y haga clic en el botón </a:t>
            </a:r>
            <a:r>
              <a:rPr lang="es-PE" sz="1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eliminar</a:t>
            </a:r>
            <a:r>
              <a:rPr lang="es-PE" sz="14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PE" sz="14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discapacidad</a:t>
            </a:r>
            <a:endParaRPr/>
          </a:p>
        </p:txBody>
      </p:sp>
      <p:sp>
        <p:nvSpPr>
          <p:cNvPr id="892" name="Google Shape;892;p51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51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Discapacidad registrada es incorrecta</a:t>
            </a:r>
            <a:endParaRPr/>
          </a:p>
        </p:txBody>
      </p:sp>
      <p:pic>
        <p:nvPicPr>
          <p:cNvPr id="894" name="Google Shape;894;p51"/>
          <p:cNvPicPr preferRelativeResize="0"/>
          <p:nvPr/>
        </p:nvPicPr>
        <p:blipFill rotWithShape="1">
          <a:blip r:embed="rId4">
            <a:alphaModFix/>
          </a:blip>
          <a:srcRect l="3129" t="2635" r="2734" b="2748"/>
          <a:stretch/>
        </p:blipFill>
        <p:spPr>
          <a:xfrm>
            <a:off x="320565" y="2823605"/>
            <a:ext cx="2542989" cy="3868861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51"/>
          <p:cNvSpPr/>
          <p:nvPr/>
        </p:nvSpPr>
        <p:spPr>
          <a:xfrm>
            <a:off x="378695" y="5371787"/>
            <a:ext cx="3031252" cy="557212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6" name="Google Shape;896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1200" y="2777914"/>
            <a:ext cx="5840138" cy="1560248"/>
          </a:xfrm>
          <a:prstGeom prst="rect">
            <a:avLst/>
          </a:prstGeom>
          <a:noFill/>
          <a:ln>
            <a:noFill/>
          </a:ln>
        </p:spPr>
      </p:pic>
      <p:sp>
        <p:nvSpPr>
          <p:cNvPr id="897" name="Google Shape;897;p51"/>
          <p:cNvSpPr/>
          <p:nvPr/>
        </p:nvSpPr>
        <p:spPr>
          <a:xfrm>
            <a:off x="10309388" y="3086363"/>
            <a:ext cx="1389683" cy="342637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8" name="Google Shape;898;p51"/>
          <p:cNvCxnSpPr>
            <a:stCxn id="895" idx="3"/>
            <a:endCxn id="897" idx="2"/>
          </p:cNvCxnSpPr>
          <p:nvPr/>
        </p:nvCxnSpPr>
        <p:spPr>
          <a:xfrm rot="10800000" flipH="1">
            <a:off x="3409947" y="3428893"/>
            <a:ext cx="7594200" cy="2221500"/>
          </a:xfrm>
          <a:prstGeom prst="bentConnector2">
            <a:avLst/>
          </a:prstGeom>
          <a:noFill/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99" name="Google Shape;899;p51"/>
          <p:cNvSpPr txBox="1"/>
          <p:nvPr/>
        </p:nvSpPr>
        <p:spPr>
          <a:xfrm>
            <a:off x="6063460" y="97376"/>
            <a:ext cx="4245928" cy="553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000"/>
              <a:buFont typeface="Arial"/>
              <a:buNone/>
            </a:pPr>
            <a:r>
              <a:rPr lang="es-PE" sz="1000" b="0" i="0" u="none" strike="noStrike" cap="none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Si la discapacidad registrada es incorrecta, haga clic en el botón </a:t>
            </a:r>
            <a:r>
              <a:rPr lang="es-PE" sz="1000" b="1" i="0" u="none" strike="noStrike" cap="none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editar</a:t>
            </a:r>
            <a:r>
              <a:rPr lang="es-PE" sz="1000" b="0" i="0" u="none" strike="noStrike" cap="none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 para ingresar a la ficha y luego haga clic en el botón </a:t>
            </a:r>
            <a:r>
              <a:rPr lang="es-PE" sz="1000" b="1" i="0" u="none" strike="noStrike" cap="none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Eliminar discapacidad</a:t>
            </a:r>
            <a:r>
              <a:rPr lang="es-PE" sz="1000" b="0" i="0" u="none" strike="noStrike" cap="none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0" name="Google Shape;900;p51"/>
          <p:cNvGrpSpPr/>
          <p:nvPr/>
        </p:nvGrpSpPr>
        <p:grpSpPr>
          <a:xfrm>
            <a:off x="84358" y="177525"/>
            <a:ext cx="185420" cy="196850"/>
            <a:chOff x="0" y="0"/>
            <a:chExt cx="185420" cy="196850"/>
          </a:xfrm>
        </p:grpSpPr>
        <p:pic>
          <p:nvPicPr>
            <p:cNvPr id="901" name="Google Shape;901;p5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0" y="0"/>
              <a:ext cx="185420" cy="196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2" name="Google Shape;902;p51"/>
            <p:cNvPicPr preferRelativeResize="0"/>
            <p:nvPr/>
          </p:nvPicPr>
          <p:blipFill rotWithShape="1">
            <a:blip r:embed="rId7">
              <a:alphaModFix/>
            </a:blip>
            <a:srcRect l="36037" t="14306" r="27888" b="16351"/>
            <a:stretch/>
          </p:blipFill>
          <p:spPr>
            <a:xfrm>
              <a:off x="54864" y="51207"/>
              <a:ext cx="67310" cy="10223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03" name="Google Shape;903;p51"/>
          <p:cNvPicPr preferRelativeResize="0"/>
          <p:nvPr/>
        </p:nvPicPr>
        <p:blipFill rotWithShape="1">
          <a:blip r:embed="rId8">
            <a:alphaModFix/>
          </a:blip>
          <a:srcRect l="22881"/>
          <a:stretch/>
        </p:blipFill>
        <p:spPr>
          <a:xfrm>
            <a:off x="938676" y="5470492"/>
            <a:ext cx="1878384" cy="4430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9" name="Google Shape;909;p52"/>
          <p:cNvPicPr preferRelativeResize="0"/>
          <p:nvPr/>
        </p:nvPicPr>
        <p:blipFill rotWithShape="1">
          <a:blip r:embed="rId3">
            <a:alphaModFix/>
          </a:blip>
          <a:srcRect t="9383" r="3195" b="4938"/>
          <a:stretch/>
        </p:blipFill>
        <p:spPr>
          <a:xfrm>
            <a:off x="194733" y="705414"/>
            <a:ext cx="11802533" cy="5875867"/>
          </a:xfrm>
          <a:prstGeom prst="rect">
            <a:avLst/>
          </a:prstGeom>
          <a:noFill/>
          <a:ln>
            <a:noFill/>
          </a:ln>
        </p:spPr>
      </p:pic>
      <p:sp>
        <p:nvSpPr>
          <p:cNvPr id="910" name="Google Shape;910;p52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48</a:t>
            </a:fld>
            <a:endParaRPr/>
          </a:p>
        </p:txBody>
      </p:sp>
      <p:sp>
        <p:nvSpPr>
          <p:cNvPr id="911" name="Google Shape;911;p52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p52"/>
          <p:cNvSpPr/>
          <p:nvPr/>
        </p:nvSpPr>
        <p:spPr>
          <a:xfrm>
            <a:off x="1075266" y="4193222"/>
            <a:ext cx="39708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en su IE no hay estudiantes con discapacidad en los grados señalados, también </a:t>
            </a:r>
            <a:r>
              <a:rPr lang="es-PE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debe ingresar al R-NEE y declarar dicha información.</a:t>
            </a:r>
            <a:endParaRPr/>
          </a:p>
        </p:txBody>
      </p:sp>
      <p:pic>
        <p:nvPicPr>
          <p:cNvPr id="913" name="Google Shape;913;p52" descr="Mujer con una prótesis en el braz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6193530" y="2713387"/>
            <a:ext cx="3255269" cy="3418032"/>
          </a:xfrm>
          <a:prstGeom prst="rect">
            <a:avLst/>
          </a:prstGeom>
          <a:noFill/>
          <a:ln>
            <a:noFill/>
          </a:ln>
        </p:spPr>
      </p:pic>
      <p:sp>
        <p:nvSpPr>
          <p:cNvPr id="914" name="Google Shape;914;p52"/>
          <p:cNvSpPr/>
          <p:nvPr/>
        </p:nvSpPr>
        <p:spPr>
          <a:xfrm>
            <a:off x="194733" y="2643599"/>
            <a:ext cx="4673358" cy="409237"/>
          </a:xfrm>
          <a:prstGeom prst="roundRect">
            <a:avLst>
              <a:gd name="adj" fmla="val 29080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52"/>
          <p:cNvSpPr txBox="1"/>
          <p:nvPr/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Envío del registro</a:t>
            </a:r>
            <a:endParaRPr/>
          </a:p>
        </p:txBody>
      </p:sp>
      <p:pic>
        <p:nvPicPr>
          <p:cNvPr id="916" name="Google Shape;916;p52"/>
          <p:cNvPicPr preferRelativeResize="0"/>
          <p:nvPr/>
        </p:nvPicPr>
        <p:blipFill rotWithShape="1">
          <a:blip r:embed="rId5">
            <a:alphaModFix/>
          </a:blip>
          <a:srcRect l="21197" t="9085" r="1627"/>
          <a:stretch/>
        </p:blipFill>
        <p:spPr>
          <a:xfrm>
            <a:off x="10428410" y="3197658"/>
            <a:ext cx="1568856" cy="573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53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49</a:t>
            </a:fld>
            <a:endParaRPr/>
          </a:p>
        </p:txBody>
      </p:sp>
      <p:sp>
        <p:nvSpPr>
          <p:cNvPr id="923" name="Google Shape;923;p53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53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Eliminar el registro de un estudiante</a:t>
            </a:r>
            <a:endParaRPr/>
          </a:p>
        </p:txBody>
      </p:sp>
      <p:sp>
        <p:nvSpPr>
          <p:cNvPr id="925" name="Google Shape;925;p53"/>
          <p:cNvSpPr txBox="1"/>
          <p:nvPr/>
        </p:nvSpPr>
        <p:spPr>
          <a:xfrm>
            <a:off x="5029200" y="4748493"/>
            <a:ext cx="6282267" cy="1000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r>
              <a:rPr lang="es-PE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algún estudiante fue agregado por error, ya no estudia en la IE o no tiene algún tipo de discapacidad que atiende el R-NEE, puede eliminarse del sistema.</a:t>
            </a:r>
            <a:endParaRPr/>
          </a:p>
        </p:txBody>
      </p:sp>
      <p:pic>
        <p:nvPicPr>
          <p:cNvPr id="926" name="Google Shape;926;p53"/>
          <p:cNvPicPr preferRelativeResize="0"/>
          <p:nvPr/>
        </p:nvPicPr>
        <p:blipFill rotWithShape="1">
          <a:blip r:embed="rId3">
            <a:alphaModFix/>
          </a:blip>
          <a:srcRect l="1588" t="1849" r="2925" b="1160"/>
          <a:stretch/>
        </p:blipFill>
        <p:spPr>
          <a:xfrm>
            <a:off x="762000" y="956451"/>
            <a:ext cx="3302000" cy="5063349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53"/>
          <p:cNvSpPr/>
          <p:nvPr/>
        </p:nvSpPr>
        <p:spPr>
          <a:xfrm>
            <a:off x="880533" y="5314612"/>
            <a:ext cx="1600200" cy="586937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8" name="Google Shape;928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28742" y="1455005"/>
            <a:ext cx="3820058" cy="29150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"/>
          <p:cNvSpPr/>
          <p:nvPr/>
        </p:nvSpPr>
        <p:spPr>
          <a:xfrm>
            <a:off x="8137926" y="2059754"/>
            <a:ext cx="2223890" cy="20730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0" i="0" u="none" strike="noStrike" cap="none">
              <a:solidFill>
                <a:srgbClr val="F3374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2" name="Google Shape;252;p9"/>
          <p:cNvGrpSpPr/>
          <p:nvPr/>
        </p:nvGrpSpPr>
        <p:grpSpPr>
          <a:xfrm>
            <a:off x="5914036" y="2052649"/>
            <a:ext cx="2366356" cy="2073041"/>
            <a:chOff x="1038690" y="2521522"/>
            <a:chExt cx="1671077" cy="1463943"/>
          </a:xfrm>
        </p:grpSpPr>
        <p:sp>
          <p:nvSpPr>
            <p:cNvPr id="253" name="Google Shape;253;p9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55" name="Google Shape;255;p9"/>
          <p:cNvCxnSpPr/>
          <p:nvPr/>
        </p:nvCxnSpPr>
        <p:spPr>
          <a:xfrm rot="10800000">
            <a:off x="9249871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pic>
        <p:nvPicPr>
          <p:cNvPr id="256" name="Google Shape;256;p9" descr="Portátil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76889" y="2366521"/>
            <a:ext cx="1440651" cy="144065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</a:t>
            </a:fld>
            <a:endParaRPr/>
          </a:p>
        </p:txBody>
      </p:sp>
      <p:grpSp>
        <p:nvGrpSpPr>
          <p:cNvPr id="258" name="Google Shape;258;p9"/>
          <p:cNvGrpSpPr/>
          <p:nvPr/>
        </p:nvGrpSpPr>
        <p:grpSpPr>
          <a:xfrm>
            <a:off x="3690146" y="2050327"/>
            <a:ext cx="2366356" cy="2073041"/>
            <a:chOff x="1038690" y="2521522"/>
            <a:chExt cx="1671077" cy="1463943"/>
          </a:xfrm>
        </p:grpSpPr>
        <p:sp>
          <p:nvSpPr>
            <p:cNvPr id="259" name="Google Shape;259;p9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9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1" name="Google Shape;261;p9"/>
          <p:cNvGrpSpPr/>
          <p:nvPr/>
        </p:nvGrpSpPr>
        <p:grpSpPr>
          <a:xfrm>
            <a:off x="1466256" y="2050327"/>
            <a:ext cx="2366356" cy="2073041"/>
            <a:chOff x="1038690" y="2521522"/>
            <a:chExt cx="1671077" cy="1463943"/>
          </a:xfrm>
        </p:grpSpPr>
        <p:sp>
          <p:nvSpPr>
            <p:cNvPr id="262" name="Google Shape;262;p9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9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4" name="Google Shape;264;p9"/>
          <p:cNvSpPr txBox="1"/>
          <p:nvPr/>
        </p:nvSpPr>
        <p:spPr>
          <a:xfrm>
            <a:off x="393946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Consultar sobre las características del estudiante con discapacidad</a:t>
            </a:r>
            <a:endParaRPr/>
          </a:p>
        </p:txBody>
      </p:sp>
      <p:sp>
        <p:nvSpPr>
          <p:cNvPr id="265" name="Google Shape;265;p9"/>
          <p:cNvSpPr txBox="1"/>
          <p:nvPr/>
        </p:nvSpPr>
        <p:spPr>
          <a:xfrm>
            <a:off x="171557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Identificar a los  estudiantes con</a:t>
            </a:r>
            <a:b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discapacidad.</a:t>
            </a:r>
            <a:endParaRPr/>
          </a:p>
        </p:txBody>
      </p:sp>
      <p:cxnSp>
        <p:nvCxnSpPr>
          <p:cNvPr id="266" name="Google Shape;266;p9"/>
          <p:cNvCxnSpPr/>
          <p:nvPr/>
        </p:nvCxnSpPr>
        <p:spPr>
          <a:xfrm rot="10800000">
            <a:off x="261318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267" name="Google Shape;267;p9"/>
          <p:cNvSpPr txBox="1"/>
          <p:nvPr/>
        </p:nvSpPr>
        <p:spPr>
          <a:xfrm>
            <a:off x="616335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Registrar a los estudiantes el Sistema R-NEE.</a:t>
            </a:r>
            <a:endParaRPr/>
          </a:p>
        </p:txBody>
      </p:sp>
      <p:cxnSp>
        <p:nvCxnSpPr>
          <p:cNvPr id="268" name="Google Shape;268;p9"/>
          <p:cNvCxnSpPr/>
          <p:nvPr/>
        </p:nvCxnSpPr>
        <p:spPr>
          <a:xfrm rot="10800000">
            <a:off x="706096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269" name="Google Shape;269;p9"/>
          <p:cNvSpPr/>
          <p:nvPr/>
        </p:nvSpPr>
        <p:spPr>
          <a:xfrm>
            <a:off x="2746766" y="1530192"/>
            <a:ext cx="1867906" cy="612055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Institución educativa</a:t>
            </a:r>
            <a:endParaRPr sz="20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0" name="Google Shape;270;p9"/>
          <p:cNvSpPr/>
          <p:nvPr/>
        </p:nvSpPr>
        <p:spPr>
          <a:xfrm>
            <a:off x="7194546" y="1530192"/>
            <a:ext cx="1867906" cy="612055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Plataforma virtual</a:t>
            </a:r>
            <a:endParaRPr sz="20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71" name="Google Shape;271;p9"/>
          <p:cNvCxnSpPr/>
          <p:nvPr/>
        </p:nvCxnSpPr>
        <p:spPr>
          <a:xfrm rot="10800000">
            <a:off x="483707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272" name="Google Shape;272;p9"/>
          <p:cNvSpPr txBox="1"/>
          <p:nvPr/>
        </p:nvSpPr>
        <p:spPr>
          <a:xfrm>
            <a:off x="8352257" y="4690003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Esperar validación de la UMC</a:t>
            </a:r>
            <a:endParaRPr/>
          </a:p>
        </p:txBody>
      </p:sp>
      <p:sp>
        <p:nvSpPr>
          <p:cNvPr id="273" name="Google Shape;273;p9"/>
          <p:cNvSpPr txBox="1">
            <a:spLocks noGrp="1"/>
          </p:cNvSpPr>
          <p:nvPr>
            <p:ph type="title"/>
          </p:nvPr>
        </p:nvSpPr>
        <p:spPr>
          <a:xfrm>
            <a:off x="261639" y="85272"/>
            <a:ext cx="10515600" cy="7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Etapas del proceso de registro</a:t>
            </a:r>
            <a:endParaRPr/>
          </a:p>
        </p:txBody>
      </p:sp>
      <p:sp>
        <p:nvSpPr>
          <p:cNvPr id="274" name="Google Shape;274;p9"/>
          <p:cNvSpPr/>
          <p:nvPr/>
        </p:nvSpPr>
        <p:spPr>
          <a:xfrm>
            <a:off x="2107611" y="2620135"/>
            <a:ext cx="923346" cy="923636"/>
          </a:xfrm>
          <a:custGeom>
            <a:avLst/>
            <a:gdLst/>
            <a:ahLst/>
            <a:cxnLst/>
            <a:rect l="l" t="t" r="r" b="b"/>
            <a:pathLst>
              <a:path w="923346" h="923636" extrusionOk="0">
                <a:moveTo>
                  <a:pt x="24191" y="899739"/>
                </a:moveTo>
                <a:cubicBezTo>
                  <a:pt x="56048" y="931600"/>
                  <a:pt x="107704" y="931602"/>
                  <a:pt x="139565" y="899745"/>
                </a:cubicBezTo>
                <a:cubicBezTo>
                  <a:pt x="139567" y="899742"/>
                  <a:pt x="139569" y="899741"/>
                  <a:pt x="139571" y="899739"/>
                </a:cubicBezTo>
                <a:lnTo>
                  <a:pt x="285836" y="753474"/>
                </a:lnTo>
                <a:cubicBezTo>
                  <a:pt x="304840" y="734456"/>
                  <a:pt x="313253" y="707296"/>
                  <a:pt x="308329" y="680866"/>
                </a:cubicBezTo>
                <a:lnTo>
                  <a:pt x="359260" y="629353"/>
                </a:lnTo>
                <a:cubicBezTo>
                  <a:pt x="513088" y="747136"/>
                  <a:pt x="733274" y="717916"/>
                  <a:pt x="851058" y="564087"/>
                </a:cubicBezTo>
                <a:cubicBezTo>
                  <a:pt x="968842" y="410258"/>
                  <a:pt x="939621" y="190073"/>
                  <a:pt x="785793" y="72289"/>
                </a:cubicBezTo>
                <a:cubicBezTo>
                  <a:pt x="631963" y="-45495"/>
                  <a:pt x="411777" y="-16274"/>
                  <a:pt x="293994" y="137554"/>
                </a:cubicBezTo>
                <a:cubicBezTo>
                  <a:pt x="197633" y="263405"/>
                  <a:pt x="197633" y="438236"/>
                  <a:pt x="293994" y="564087"/>
                </a:cubicBezTo>
                <a:lnTo>
                  <a:pt x="242481" y="615600"/>
                </a:lnTo>
                <a:cubicBezTo>
                  <a:pt x="216051" y="610676"/>
                  <a:pt x="188891" y="619090"/>
                  <a:pt x="169873" y="638094"/>
                </a:cubicBezTo>
                <a:lnTo>
                  <a:pt x="24191" y="783776"/>
                </a:lnTo>
                <a:cubicBezTo>
                  <a:pt x="-7832" y="815473"/>
                  <a:pt x="-8096" y="867127"/>
                  <a:pt x="23601" y="899149"/>
                </a:cubicBezTo>
                <a:cubicBezTo>
                  <a:pt x="23797" y="899346"/>
                  <a:pt x="23992" y="899543"/>
                  <a:pt x="24191" y="899739"/>
                </a:cubicBezTo>
                <a:close/>
                <a:moveTo>
                  <a:pt x="291663" y="351974"/>
                </a:moveTo>
                <a:cubicBezTo>
                  <a:pt x="291663" y="197495"/>
                  <a:pt x="416894" y="72264"/>
                  <a:pt x="571373" y="72264"/>
                </a:cubicBezTo>
                <a:cubicBezTo>
                  <a:pt x="725852" y="72264"/>
                  <a:pt x="851083" y="197495"/>
                  <a:pt x="851083" y="351974"/>
                </a:cubicBezTo>
                <a:cubicBezTo>
                  <a:pt x="851083" y="506453"/>
                  <a:pt x="725852" y="631684"/>
                  <a:pt x="571373" y="631684"/>
                </a:cubicBezTo>
                <a:cubicBezTo>
                  <a:pt x="417079" y="631236"/>
                  <a:pt x="292111" y="506268"/>
                  <a:pt x="291663" y="3519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5" name="Google Shape;275;p9" descr="Burbuja de chat con relleno sólid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93770" y="2532720"/>
            <a:ext cx="1128131" cy="1128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9" descr="Reseña de cliente con relleno sólid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36767" y="2508327"/>
            <a:ext cx="1202474" cy="1183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54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5" name="Google Shape;935;p54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54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Paso 2.2 Registrar nuevo estudiante</a:t>
            </a:r>
            <a:endParaRPr/>
          </a:p>
        </p:txBody>
      </p:sp>
      <p:pic>
        <p:nvPicPr>
          <p:cNvPr id="937" name="Google Shape;937;p54"/>
          <p:cNvPicPr preferRelativeResize="0"/>
          <p:nvPr/>
        </p:nvPicPr>
        <p:blipFill rotWithShape="1">
          <a:blip r:embed="rId3">
            <a:alphaModFix/>
          </a:blip>
          <a:srcRect b="64858"/>
          <a:stretch/>
        </p:blipFill>
        <p:spPr>
          <a:xfrm>
            <a:off x="233259" y="712180"/>
            <a:ext cx="11638176" cy="1972362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54"/>
          <p:cNvSpPr/>
          <p:nvPr/>
        </p:nvSpPr>
        <p:spPr>
          <a:xfrm>
            <a:off x="10418618" y="2242367"/>
            <a:ext cx="1452817" cy="490298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39" name="Google Shape;939;p54"/>
          <p:cNvGrpSpPr/>
          <p:nvPr/>
        </p:nvGrpSpPr>
        <p:grpSpPr>
          <a:xfrm>
            <a:off x="7384276" y="2865803"/>
            <a:ext cx="2387794" cy="1574953"/>
            <a:chOff x="9637777" y="3946896"/>
            <a:chExt cx="2387794" cy="1574953"/>
          </a:xfrm>
        </p:grpSpPr>
        <p:sp>
          <p:nvSpPr>
            <p:cNvPr id="940" name="Google Shape;940;p54"/>
            <p:cNvSpPr/>
            <p:nvPr/>
          </p:nvSpPr>
          <p:spPr>
            <a:xfrm>
              <a:off x="9637777" y="3946896"/>
              <a:ext cx="2387794" cy="157495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54"/>
            <p:cNvSpPr txBox="1"/>
            <p:nvPr/>
          </p:nvSpPr>
          <p:spPr>
            <a:xfrm>
              <a:off x="9780680" y="4149596"/>
              <a:ext cx="2101987" cy="1169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Calibri"/>
                <a:buNone/>
              </a:pPr>
              <a:r>
                <a:rPr lang="es-PE" sz="14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Haga clic en el botón </a:t>
              </a:r>
              <a:r>
                <a:rPr lang="es-PE" sz="1400" b="1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agregar estudiante</a:t>
              </a:r>
              <a:r>
                <a:rPr lang="es-PE" sz="14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, complete la información solicitada y siga con los pasos anteriores.</a:t>
              </a:r>
              <a:endParaRPr/>
            </a:p>
          </p:txBody>
        </p:sp>
      </p:grpSp>
      <p:cxnSp>
        <p:nvCxnSpPr>
          <p:cNvPr id="942" name="Google Shape;942;p54"/>
          <p:cNvCxnSpPr>
            <a:stCxn id="940" idx="0"/>
            <a:endCxn id="938" idx="1"/>
          </p:cNvCxnSpPr>
          <p:nvPr/>
        </p:nvCxnSpPr>
        <p:spPr>
          <a:xfrm rot="-5400000">
            <a:off x="9309273" y="1756403"/>
            <a:ext cx="378300" cy="1840500"/>
          </a:xfrm>
          <a:prstGeom prst="bentConnector2">
            <a:avLst/>
          </a:prstGeom>
          <a:noFill/>
          <a:ln w="28575" cap="flat" cmpd="sng">
            <a:solidFill>
              <a:schemeClr val="accent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943" name="Google Shape;943;p54"/>
          <p:cNvPicPr preferRelativeResize="0"/>
          <p:nvPr/>
        </p:nvPicPr>
        <p:blipFill rotWithShape="1">
          <a:blip r:embed="rId4">
            <a:alphaModFix/>
          </a:blip>
          <a:srcRect l="3129" t="2635" r="2734" b="2748"/>
          <a:stretch/>
        </p:blipFill>
        <p:spPr>
          <a:xfrm>
            <a:off x="389356" y="2684541"/>
            <a:ext cx="2490823" cy="3789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54"/>
          <p:cNvPicPr preferRelativeResize="0"/>
          <p:nvPr/>
        </p:nvPicPr>
        <p:blipFill rotWithShape="1">
          <a:blip r:embed="rId5">
            <a:alphaModFix/>
          </a:blip>
          <a:srcRect l="21197" t="9085" r="1627"/>
          <a:stretch/>
        </p:blipFill>
        <p:spPr>
          <a:xfrm>
            <a:off x="10587850" y="2286977"/>
            <a:ext cx="1219703" cy="445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0" name="Google Shape;950;p55"/>
          <p:cNvPicPr preferRelativeResize="0"/>
          <p:nvPr/>
        </p:nvPicPr>
        <p:blipFill rotWithShape="1">
          <a:blip r:embed="rId3">
            <a:alphaModFix/>
          </a:blip>
          <a:srcRect b="8373"/>
          <a:stretch/>
        </p:blipFill>
        <p:spPr>
          <a:xfrm>
            <a:off x="303186" y="705414"/>
            <a:ext cx="6561190" cy="5546868"/>
          </a:xfrm>
          <a:prstGeom prst="rect">
            <a:avLst/>
          </a:prstGeom>
          <a:noFill/>
          <a:ln>
            <a:noFill/>
          </a:ln>
        </p:spPr>
      </p:pic>
      <p:sp>
        <p:nvSpPr>
          <p:cNvPr id="951" name="Google Shape;951;p55"/>
          <p:cNvSpPr txBox="1"/>
          <p:nvPr/>
        </p:nvSpPr>
        <p:spPr>
          <a:xfrm>
            <a:off x="7773537" y="940271"/>
            <a:ext cx="3231991" cy="535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940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AutoNum type="arabicPeriod"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Completa la información del nuevo estudiante a registrar</a:t>
            </a:r>
            <a:endParaRPr/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AutoNum type="arabicPeriod"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Seleccione el tipo de discapacidad y el sub tipo de discapacidad</a:t>
            </a:r>
            <a:endParaRPr/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165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940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Calibri"/>
              <a:buAutoNum type="arabicPeriod"/>
            </a:pPr>
            <a:r>
              <a:rPr lang="es-PE" sz="18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Completa  la información del estudiante, descriptores (ítems) y sobre las personas de apoyo consultadas</a:t>
            </a:r>
            <a:endParaRPr/>
          </a:p>
        </p:txBody>
      </p:sp>
      <p:sp>
        <p:nvSpPr>
          <p:cNvPr id="952" name="Google Shape;952;p55"/>
          <p:cNvSpPr/>
          <p:nvPr/>
        </p:nvSpPr>
        <p:spPr>
          <a:xfrm rot="5400000">
            <a:off x="7156022" y="940014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Google Shape;953;p55"/>
          <p:cNvSpPr/>
          <p:nvPr/>
        </p:nvSpPr>
        <p:spPr>
          <a:xfrm rot="5400000">
            <a:off x="7156022" y="3840404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55"/>
          <p:cNvSpPr/>
          <p:nvPr/>
        </p:nvSpPr>
        <p:spPr>
          <a:xfrm rot="5400000">
            <a:off x="7156022" y="5101937"/>
            <a:ext cx="482600" cy="59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55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55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55"/>
          <p:cNvSpPr txBox="1"/>
          <p:nvPr/>
        </p:nvSpPr>
        <p:spPr>
          <a:xfrm>
            <a:off x="194733" y="154551"/>
            <a:ext cx="6896630" cy="550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Calibri"/>
              <a:buNone/>
            </a:pPr>
            <a:r>
              <a:rPr lang="es-PE" sz="2800" b="1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Registrar nuevo estudiante</a:t>
            </a:r>
            <a:endParaRPr/>
          </a:p>
        </p:txBody>
      </p:sp>
      <p:sp>
        <p:nvSpPr>
          <p:cNvPr id="958" name="Google Shape;958;p55"/>
          <p:cNvSpPr txBox="1"/>
          <p:nvPr/>
        </p:nvSpPr>
        <p:spPr>
          <a:xfrm>
            <a:off x="377813" y="6459865"/>
            <a:ext cx="479470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lang="es-PE" sz="1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 Adjuntar sustento en caso lo requiera el tipo de discapacidad.</a:t>
            </a:r>
            <a:endParaRPr/>
          </a:p>
        </p:txBody>
      </p:sp>
      <p:pic>
        <p:nvPicPr>
          <p:cNvPr id="959" name="Google Shape;959;p55"/>
          <p:cNvPicPr preferRelativeResize="0"/>
          <p:nvPr/>
        </p:nvPicPr>
        <p:blipFill rotWithShape="1">
          <a:blip r:embed="rId4">
            <a:alphaModFix/>
          </a:blip>
          <a:srcRect b="8373"/>
          <a:stretch/>
        </p:blipFill>
        <p:spPr>
          <a:xfrm>
            <a:off x="194733" y="755289"/>
            <a:ext cx="6561190" cy="5546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56"/>
          <p:cNvSpPr/>
          <p:nvPr/>
        </p:nvSpPr>
        <p:spPr>
          <a:xfrm>
            <a:off x="0" y="0"/>
            <a:ext cx="12191999" cy="68573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65" name="Google Shape;965;p56"/>
          <p:cNvGrpSpPr/>
          <p:nvPr/>
        </p:nvGrpSpPr>
        <p:grpSpPr>
          <a:xfrm flipH="1">
            <a:off x="-2" y="1846371"/>
            <a:ext cx="12048829" cy="3165257"/>
            <a:chOff x="143163" y="5763486"/>
            <a:chExt cx="12048829" cy="739555"/>
          </a:xfrm>
        </p:grpSpPr>
        <p:sp>
          <p:nvSpPr>
            <p:cNvPr id="966" name="Google Shape;966;p56"/>
            <p:cNvSpPr/>
            <p:nvPr/>
          </p:nvSpPr>
          <p:spPr>
            <a:xfrm rot="10800000">
              <a:off x="645065" y="5763486"/>
              <a:ext cx="11546927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67" name="Google Shape;967;p56"/>
            <p:cNvCxnSpPr/>
            <p:nvPr/>
          </p:nvCxnSpPr>
          <p:spPr>
            <a:xfrm flipH="1">
              <a:off x="434108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968" name="Google Shape;968;p56"/>
            <p:cNvCxnSpPr/>
            <p:nvPr/>
          </p:nvCxnSpPr>
          <p:spPr>
            <a:xfrm flipH="1">
              <a:off x="143163" y="5763486"/>
              <a:ext cx="1" cy="739555"/>
            </a:xfrm>
            <a:prstGeom prst="straightConnector1">
              <a:avLst/>
            </a:prstGeom>
            <a:noFill/>
            <a:ln w="1524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969" name="Google Shape;969;p56"/>
          <p:cNvSpPr/>
          <p:nvPr/>
        </p:nvSpPr>
        <p:spPr>
          <a:xfrm>
            <a:off x="420752" y="389517"/>
            <a:ext cx="6686629" cy="605864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39700" dist="127000" dir="5400000" algn="t" rotWithShape="0">
              <a:srgbClr val="000000">
                <a:alpha val="1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0" name="Google Shape;970;p56"/>
          <p:cNvSpPr txBox="1">
            <a:spLocks noGrp="1"/>
          </p:cNvSpPr>
          <p:nvPr>
            <p:ph type="title" idx="4294967295"/>
          </p:nvPr>
        </p:nvSpPr>
        <p:spPr>
          <a:xfrm>
            <a:off x="1134533" y="968432"/>
            <a:ext cx="4978400" cy="4921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s-PE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Finalizar el proceso de registro</a:t>
            </a:r>
            <a:endParaRPr/>
          </a:p>
        </p:txBody>
      </p:sp>
      <p:sp>
        <p:nvSpPr>
          <p:cNvPr id="971" name="Google Shape;971;p56"/>
          <p:cNvSpPr txBox="1">
            <a:spLocks noGrp="1"/>
          </p:cNvSpPr>
          <p:nvPr>
            <p:ph type="sldNum" idx="4294967295"/>
          </p:nvPr>
        </p:nvSpPr>
        <p:spPr>
          <a:xfrm>
            <a:off x="86106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2" name="Google Shape;972;p56" descr="Insignia 3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1848" y="1103971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3" name="Google Shape;973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79669" y="2623930"/>
            <a:ext cx="3342998" cy="1520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9" name="Google Shape;979;p57"/>
          <p:cNvPicPr preferRelativeResize="0"/>
          <p:nvPr/>
        </p:nvPicPr>
        <p:blipFill rotWithShape="1">
          <a:blip r:embed="rId3">
            <a:alphaModFix/>
          </a:blip>
          <a:srcRect t="4531" b="60460"/>
          <a:stretch/>
        </p:blipFill>
        <p:spPr>
          <a:xfrm>
            <a:off x="297223" y="711200"/>
            <a:ext cx="11261558" cy="1973386"/>
          </a:xfrm>
          <a:prstGeom prst="rect">
            <a:avLst/>
          </a:prstGeom>
          <a:noFill/>
          <a:ln>
            <a:noFill/>
          </a:ln>
        </p:spPr>
      </p:pic>
      <p:sp>
        <p:nvSpPr>
          <p:cNvPr id="980" name="Google Shape;980;p57"/>
          <p:cNvSpPr/>
          <p:nvPr/>
        </p:nvSpPr>
        <p:spPr>
          <a:xfrm>
            <a:off x="10222022" y="1785430"/>
            <a:ext cx="1336759" cy="400168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81" name="Google Shape;981;p57"/>
          <p:cNvGrpSpPr/>
          <p:nvPr/>
        </p:nvGrpSpPr>
        <p:grpSpPr>
          <a:xfrm>
            <a:off x="7149823" y="3270210"/>
            <a:ext cx="2387794" cy="1973386"/>
            <a:chOff x="9637777" y="3946896"/>
            <a:chExt cx="2387794" cy="1973386"/>
          </a:xfrm>
        </p:grpSpPr>
        <p:sp>
          <p:nvSpPr>
            <p:cNvPr id="982" name="Google Shape;982;p57"/>
            <p:cNvSpPr/>
            <p:nvPr/>
          </p:nvSpPr>
          <p:spPr>
            <a:xfrm>
              <a:off x="9637777" y="3946896"/>
              <a:ext cx="2387794" cy="197338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57"/>
            <p:cNvSpPr txBox="1"/>
            <p:nvPr/>
          </p:nvSpPr>
          <p:spPr>
            <a:xfrm>
              <a:off x="9780680" y="4133370"/>
              <a:ext cx="2101987" cy="16004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400"/>
                <a:buFont typeface="Calibri"/>
                <a:buNone/>
              </a:pPr>
              <a:r>
                <a:rPr lang="es-PE" sz="14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Haga clic en el botón </a:t>
              </a:r>
              <a:r>
                <a:rPr lang="es-PE" sz="1400" b="1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enviar registro</a:t>
              </a:r>
              <a:r>
                <a:rPr lang="es-PE" sz="14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 cuando haya completado la información de todos los </a:t>
              </a:r>
              <a:r>
                <a:rPr lang="es-PE" sz="1400" b="1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estudiantes con discapacidad </a:t>
              </a:r>
              <a:r>
                <a:rPr lang="es-PE" sz="1400" b="0" i="0" u="none" strike="noStrike" cap="non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de su institución.</a:t>
              </a:r>
              <a:endParaRPr/>
            </a:p>
          </p:txBody>
        </p:sp>
      </p:grpSp>
      <p:cxnSp>
        <p:nvCxnSpPr>
          <p:cNvPr id="984" name="Google Shape;984;p57"/>
          <p:cNvCxnSpPr>
            <a:stCxn id="982" idx="0"/>
            <a:endCxn id="980" idx="1"/>
          </p:cNvCxnSpPr>
          <p:nvPr/>
        </p:nvCxnSpPr>
        <p:spPr>
          <a:xfrm rot="-5400000">
            <a:off x="8640570" y="1688760"/>
            <a:ext cx="1284600" cy="1878300"/>
          </a:xfrm>
          <a:prstGeom prst="bentConnector2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85" name="Google Shape;985;p57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6" name="Google Shape;986;p57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7" name="Google Shape;987;p57"/>
          <p:cNvSpPr txBox="1"/>
          <p:nvPr/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800"/>
              <a:buFont typeface="Calibri"/>
              <a:buNone/>
            </a:pPr>
            <a:r>
              <a:rPr lang="es-PE" sz="2800" b="0" i="0" u="none" strike="noStrike" cap="none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Envío del registro</a:t>
            </a:r>
            <a:endParaRPr/>
          </a:p>
        </p:txBody>
      </p:sp>
      <p:pic>
        <p:nvPicPr>
          <p:cNvPr id="988" name="Google Shape;988;p57"/>
          <p:cNvPicPr preferRelativeResize="0"/>
          <p:nvPr/>
        </p:nvPicPr>
        <p:blipFill rotWithShape="1">
          <a:blip r:embed="rId4">
            <a:alphaModFix/>
          </a:blip>
          <a:srcRect l="1588" t="1849" r="2925" b="1160"/>
          <a:stretch/>
        </p:blipFill>
        <p:spPr>
          <a:xfrm>
            <a:off x="499501" y="2796639"/>
            <a:ext cx="2149348" cy="3295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4" name="Google Shape;994;p58"/>
          <p:cNvPicPr preferRelativeResize="0"/>
          <p:nvPr/>
        </p:nvPicPr>
        <p:blipFill rotWithShape="1">
          <a:blip r:embed="rId3">
            <a:alphaModFix/>
          </a:blip>
          <a:srcRect b="63695"/>
          <a:stretch/>
        </p:blipFill>
        <p:spPr>
          <a:xfrm>
            <a:off x="258901" y="705414"/>
            <a:ext cx="11679007" cy="2051570"/>
          </a:xfrm>
          <a:prstGeom prst="rect">
            <a:avLst/>
          </a:prstGeom>
          <a:noFill/>
          <a:ln>
            <a:noFill/>
          </a:ln>
        </p:spPr>
      </p:pic>
      <p:sp>
        <p:nvSpPr>
          <p:cNvPr id="995" name="Google Shape;995;p58"/>
          <p:cNvSpPr/>
          <p:nvPr/>
        </p:nvSpPr>
        <p:spPr>
          <a:xfrm>
            <a:off x="8957342" y="3280896"/>
            <a:ext cx="186305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Confirme que está seguro que desea finalizar el registro.</a:t>
            </a:r>
            <a:endParaRPr/>
          </a:p>
        </p:txBody>
      </p:sp>
      <p:cxnSp>
        <p:nvCxnSpPr>
          <p:cNvPr id="996" name="Google Shape;996;p58"/>
          <p:cNvCxnSpPr>
            <a:stCxn id="995" idx="2"/>
            <a:endCxn id="997" idx="3"/>
          </p:cNvCxnSpPr>
          <p:nvPr/>
        </p:nvCxnSpPr>
        <p:spPr>
          <a:xfrm rot="5400000">
            <a:off x="8698021" y="3997775"/>
            <a:ext cx="707400" cy="1674300"/>
          </a:xfrm>
          <a:prstGeom prst="bentConnector2">
            <a:avLst/>
          </a:prstGeom>
          <a:noFill/>
          <a:ln w="9525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98" name="Google Shape;998;p58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54</a:t>
            </a:fld>
            <a:endParaRPr/>
          </a:p>
        </p:txBody>
      </p:sp>
      <p:sp>
        <p:nvSpPr>
          <p:cNvPr id="999" name="Google Shape;999;p58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58"/>
          <p:cNvSpPr txBox="1"/>
          <p:nvPr/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Envío del registro</a:t>
            </a:r>
            <a:endParaRPr/>
          </a:p>
        </p:txBody>
      </p:sp>
      <p:pic>
        <p:nvPicPr>
          <p:cNvPr id="1001" name="Google Shape;1001;p58"/>
          <p:cNvPicPr preferRelativeResize="0"/>
          <p:nvPr/>
        </p:nvPicPr>
        <p:blipFill rotWithShape="1">
          <a:blip r:embed="rId4">
            <a:alphaModFix/>
          </a:blip>
          <a:srcRect r="54602"/>
          <a:stretch/>
        </p:blipFill>
        <p:spPr>
          <a:xfrm>
            <a:off x="407976" y="2711384"/>
            <a:ext cx="2409747" cy="3827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58"/>
          <p:cNvPicPr preferRelativeResize="0"/>
          <p:nvPr/>
        </p:nvPicPr>
        <p:blipFill rotWithShape="1">
          <a:blip r:embed="rId4">
            <a:alphaModFix/>
          </a:blip>
          <a:srcRect l="45734" t="4875" r="2578" b="38483"/>
          <a:stretch/>
        </p:blipFill>
        <p:spPr>
          <a:xfrm>
            <a:off x="4234613" y="2376775"/>
            <a:ext cx="4052916" cy="3202627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58"/>
          <p:cNvSpPr/>
          <p:nvPr/>
        </p:nvSpPr>
        <p:spPr>
          <a:xfrm>
            <a:off x="6874933" y="4919132"/>
            <a:ext cx="1339627" cy="538754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59"/>
          <p:cNvPicPr preferRelativeResize="0"/>
          <p:nvPr/>
        </p:nvPicPr>
        <p:blipFill rotWithShape="1">
          <a:blip r:embed="rId3">
            <a:alphaModFix/>
          </a:blip>
          <a:srcRect b="64502"/>
          <a:stretch/>
        </p:blipFill>
        <p:spPr>
          <a:xfrm>
            <a:off x="258901" y="705414"/>
            <a:ext cx="11679007" cy="2005970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59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55</a:t>
            </a:fld>
            <a:endParaRPr/>
          </a:p>
        </p:txBody>
      </p:sp>
      <p:sp>
        <p:nvSpPr>
          <p:cNvPr id="1010" name="Google Shape;1010;p59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1" name="Google Shape;1011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97536" y="1532554"/>
            <a:ext cx="4513429" cy="4208347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59"/>
          <p:cNvSpPr/>
          <p:nvPr/>
        </p:nvSpPr>
        <p:spPr>
          <a:xfrm>
            <a:off x="8974034" y="3530882"/>
            <a:ext cx="1863058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Usted ha finalizado el registro de los estudiantes con discapacidad</a:t>
            </a:r>
            <a:endParaRPr/>
          </a:p>
        </p:txBody>
      </p:sp>
      <p:sp>
        <p:nvSpPr>
          <p:cNvPr id="1013" name="Google Shape;1013;p59"/>
          <p:cNvSpPr/>
          <p:nvPr/>
        </p:nvSpPr>
        <p:spPr>
          <a:xfrm>
            <a:off x="4038599" y="5032581"/>
            <a:ext cx="4207933" cy="572353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14" name="Google Shape;1014;p59"/>
          <p:cNvCxnSpPr>
            <a:stCxn id="1012" idx="2"/>
          </p:cNvCxnSpPr>
          <p:nvPr/>
        </p:nvCxnSpPr>
        <p:spPr>
          <a:xfrm rot="5400000">
            <a:off x="8920813" y="4333960"/>
            <a:ext cx="310500" cy="1659000"/>
          </a:xfrm>
          <a:prstGeom prst="bentConnector2">
            <a:avLst/>
          </a:prstGeom>
          <a:noFill/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015" name="Google Shape;1015;p59"/>
          <p:cNvSpPr txBox="1"/>
          <p:nvPr/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Envío del registro</a:t>
            </a:r>
            <a:endParaRPr/>
          </a:p>
        </p:txBody>
      </p:sp>
      <p:pic>
        <p:nvPicPr>
          <p:cNvPr id="1016" name="Google Shape;1016;p59"/>
          <p:cNvPicPr preferRelativeResize="0"/>
          <p:nvPr/>
        </p:nvPicPr>
        <p:blipFill rotWithShape="1">
          <a:blip r:embed="rId5">
            <a:alphaModFix/>
          </a:blip>
          <a:srcRect r="54602"/>
          <a:stretch/>
        </p:blipFill>
        <p:spPr>
          <a:xfrm>
            <a:off x="407976" y="2711384"/>
            <a:ext cx="2409747" cy="3827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" name="Google Shape;1022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57623" y="928691"/>
            <a:ext cx="8611802" cy="4334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3" name="Google Shape;1023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30798" y="2723905"/>
            <a:ext cx="6172740" cy="3820828"/>
          </a:xfrm>
          <a:prstGeom prst="rect">
            <a:avLst/>
          </a:prstGeom>
          <a:noFill/>
          <a:ln>
            <a:noFill/>
          </a:ln>
        </p:spPr>
      </p:pic>
      <p:sp>
        <p:nvSpPr>
          <p:cNvPr id="1024" name="Google Shape;1024;p60"/>
          <p:cNvSpPr txBox="1"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56</a:t>
            </a:fld>
            <a:endParaRPr/>
          </a:p>
        </p:txBody>
      </p:sp>
      <p:sp>
        <p:nvSpPr>
          <p:cNvPr id="1025" name="Google Shape;1025;p60"/>
          <p:cNvSpPr/>
          <p:nvPr/>
        </p:nvSpPr>
        <p:spPr>
          <a:xfrm>
            <a:off x="0" y="0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6" name="Google Shape;1026;p60"/>
          <p:cNvSpPr/>
          <p:nvPr/>
        </p:nvSpPr>
        <p:spPr>
          <a:xfrm>
            <a:off x="350934" y="1574647"/>
            <a:ext cx="2179688" cy="38961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50"/>
              <a:buFont typeface="Arial"/>
              <a:buNone/>
            </a:pPr>
            <a:r>
              <a:rPr lang="es-PE" sz="185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Bandeja de entrada</a:t>
            </a:r>
            <a:endParaRPr sz="185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60"/>
          <p:cNvSpPr txBox="1"/>
          <p:nvPr/>
        </p:nvSpPr>
        <p:spPr>
          <a:xfrm>
            <a:off x="1892301" y="5688437"/>
            <a:ext cx="35983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40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Verificar la información del mensaje de finalización</a:t>
            </a:r>
            <a:endParaRPr sz="2400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60"/>
          <p:cNvSpPr/>
          <p:nvPr/>
        </p:nvSpPr>
        <p:spPr>
          <a:xfrm>
            <a:off x="2657623" y="1555028"/>
            <a:ext cx="2346175" cy="409237"/>
          </a:xfrm>
          <a:prstGeom prst="roundRect">
            <a:avLst>
              <a:gd name="adj" fmla="val 29080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60"/>
          <p:cNvSpPr/>
          <p:nvPr/>
        </p:nvSpPr>
        <p:spPr>
          <a:xfrm>
            <a:off x="5130798" y="1769456"/>
            <a:ext cx="6206069" cy="448812"/>
          </a:xfrm>
          <a:prstGeom prst="rect">
            <a:avLst/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60"/>
          <p:cNvSpPr/>
          <p:nvPr/>
        </p:nvSpPr>
        <p:spPr>
          <a:xfrm>
            <a:off x="2657623" y="4607022"/>
            <a:ext cx="2346175" cy="409237"/>
          </a:xfrm>
          <a:prstGeom prst="roundRect">
            <a:avLst>
              <a:gd name="adj" fmla="val 29080"/>
            </a:avLst>
          </a:prstGeom>
          <a:noFill/>
          <a:ln w="28575" cap="flat" cmpd="sng">
            <a:solidFill>
              <a:srgbClr val="00B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60"/>
          <p:cNvSpPr/>
          <p:nvPr/>
        </p:nvSpPr>
        <p:spPr>
          <a:xfrm>
            <a:off x="350934" y="4616831"/>
            <a:ext cx="2179688" cy="38961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50"/>
              <a:buFont typeface="Arial"/>
              <a:buNone/>
            </a:pPr>
            <a:r>
              <a:rPr lang="es-PE" sz="185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Carpeta Spam</a:t>
            </a:r>
            <a:endParaRPr sz="185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p60"/>
          <p:cNvSpPr txBox="1"/>
          <p:nvPr/>
        </p:nvSpPr>
        <p:spPr>
          <a:xfrm>
            <a:off x="282848" y="184723"/>
            <a:ext cx="5851252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Envío del registro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61"/>
          <p:cNvSpPr/>
          <p:nvPr/>
        </p:nvSpPr>
        <p:spPr>
          <a:xfrm>
            <a:off x="8137926" y="2059754"/>
            <a:ext cx="2223890" cy="20730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endParaRPr sz="3600" b="0" i="0" u="none" strike="noStrike" cap="none">
              <a:solidFill>
                <a:srgbClr val="F3374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8" name="Google Shape;1038;p61"/>
          <p:cNvGrpSpPr/>
          <p:nvPr/>
        </p:nvGrpSpPr>
        <p:grpSpPr>
          <a:xfrm>
            <a:off x="5914036" y="2052649"/>
            <a:ext cx="2366356" cy="2073041"/>
            <a:chOff x="1038690" y="2521522"/>
            <a:chExt cx="1671077" cy="1463943"/>
          </a:xfrm>
        </p:grpSpPr>
        <p:sp>
          <p:nvSpPr>
            <p:cNvPr id="1039" name="Google Shape;1039;p61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Calibri"/>
                <a:buNone/>
              </a:pPr>
              <a:endParaRPr sz="3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61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041" name="Google Shape;1041;p61"/>
          <p:cNvCxnSpPr/>
          <p:nvPr/>
        </p:nvCxnSpPr>
        <p:spPr>
          <a:xfrm rot="10800000">
            <a:off x="9249871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pic>
        <p:nvPicPr>
          <p:cNvPr id="1042" name="Google Shape;1042;p61" descr="Portátil con relleno sólid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76889" y="2366521"/>
            <a:ext cx="1440651" cy="1440651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44" name="Google Shape;1044;p61"/>
          <p:cNvGrpSpPr/>
          <p:nvPr/>
        </p:nvGrpSpPr>
        <p:grpSpPr>
          <a:xfrm>
            <a:off x="3690146" y="2050327"/>
            <a:ext cx="2366356" cy="2073041"/>
            <a:chOff x="1038690" y="2521522"/>
            <a:chExt cx="1671077" cy="1463943"/>
          </a:xfrm>
        </p:grpSpPr>
        <p:sp>
          <p:nvSpPr>
            <p:cNvPr id="1045" name="Google Shape;1045;p61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Calibri"/>
                <a:buNone/>
              </a:pPr>
              <a:endParaRPr sz="3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61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7" name="Google Shape;1047;p61"/>
          <p:cNvGrpSpPr/>
          <p:nvPr/>
        </p:nvGrpSpPr>
        <p:grpSpPr>
          <a:xfrm>
            <a:off x="1466256" y="2050327"/>
            <a:ext cx="2366356" cy="2073041"/>
            <a:chOff x="1038690" y="2521522"/>
            <a:chExt cx="1671077" cy="1463943"/>
          </a:xfrm>
        </p:grpSpPr>
        <p:sp>
          <p:nvSpPr>
            <p:cNvPr id="1048" name="Google Shape;1048;p61"/>
            <p:cNvSpPr/>
            <p:nvPr/>
          </p:nvSpPr>
          <p:spPr>
            <a:xfrm>
              <a:off x="1038690" y="2521522"/>
              <a:ext cx="1570470" cy="14639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600"/>
                <a:buFont typeface="Calibri"/>
                <a:buNone/>
              </a:pPr>
              <a:endParaRPr sz="3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61"/>
            <p:cNvSpPr/>
            <p:nvPr/>
          </p:nvSpPr>
          <p:spPr>
            <a:xfrm rot="2700000">
              <a:off x="2411398" y="3129911"/>
              <a:ext cx="247177" cy="24717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0" name="Google Shape;1050;p61"/>
          <p:cNvSpPr txBox="1"/>
          <p:nvPr/>
        </p:nvSpPr>
        <p:spPr>
          <a:xfrm>
            <a:off x="393946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Consultar sobre las características del estudiante con discapacidad</a:t>
            </a:r>
            <a:endParaRPr/>
          </a:p>
        </p:txBody>
      </p:sp>
      <p:sp>
        <p:nvSpPr>
          <p:cNvPr id="1051" name="Google Shape;1051;p61"/>
          <p:cNvSpPr txBox="1"/>
          <p:nvPr/>
        </p:nvSpPr>
        <p:spPr>
          <a:xfrm>
            <a:off x="171557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Identificar a los  estudiantes con</a:t>
            </a:r>
            <a:b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PE" sz="16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discapacidad.</a:t>
            </a:r>
            <a:endParaRPr/>
          </a:p>
        </p:txBody>
      </p:sp>
      <p:cxnSp>
        <p:nvCxnSpPr>
          <p:cNvPr id="1052" name="Google Shape;1052;p61"/>
          <p:cNvCxnSpPr/>
          <p:nvPr/>
        </p:nvCxnSpPr>
        <p:spPr>
          <a:xfrm rot="10800000">
            <a:off x="261318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1053" name="Google Shape;1053;p61"/>
          <p:cNvSpPr txBox="1"/>
          <p:nvPr/>
        </p:nvSpPr>
        <p:spPr>
          <a:xfrm>
            <a:off x="6163356" y="4690004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PE"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Registrar a los estudiantes  en el Sistema R-NEE.</a:t>
            </a:r>
            <a:endParaRPr/>
          </a:p>
        </p:txBody>
      </p:sp>
      <p:cxnSp>
        <p:nvCxnSpPr>
          <p:cNvPr id="1054" name="Google Shape;1054;p61"/>
          <p:cNvCxnSpPr/>
          <p:nvPr/>
        </p:nvCxnSpPr>
        <p:spPr>
          <a:xfrm rot="10800000">
            <a:off x="706096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1055" name="Google Shape;1055;p61"/>
          <p:cNvSpPr/>
          <p:nvPr/>
        </p:nvSpPr>
        <p:spPr>
          <a:xfrm>
            <a:off x="2746766" y="1530192"/>
            <a:ext cx="1867906" cy="612055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es-PE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Institución educativa</a:t>
            </a:r>
            <a:endParaRPr sz="20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56" name="Google Shape;1056;p61"/>
          <p:cNvSpPr/>
          <p:nvPr/>
        </p:nvSpPr>
        <p:spPr>
          <a:xfrm>
            <a:off x="7194546" y="1530192"/>
            <a:ext cx="1867906" cy="612055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es-PE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Plataforma virtual</a:t>
            </a:r>
            <a:endParaRPr sz="20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57" name="Google Shape;1057;p61"/>
          <p:cNvCxnSpPr/>
          <p:nvPr/>
        </p:nvCxnSpPr>
        <p:spPr>
          <a:xfrm rot="10800000">
            <a:off x="4837078" y="4191419"/>
            <a:ext cx="0" cy="218374"/>
          </a:xfrm>
          <a:prstGeom prst="straightConnector1">
            <a:avLst/>
          </a:prstGeom>
          <a:noFill/>
          <a:ln w="12700" cap="flat" cmpd="sng">
            <a:solidFill>
              <a:srgbClr val="BFBFBF"/>
            </a:solidFill>
            <a:prstDash val="solid"/>
            <a:miter lim="800000"/>
            <a:headEnd type="oval" w="med" len="med"/>
            <a:tailEnd type="none" w="sm" len="sm"/>
          </a:ln>
        </p:spPr>
      </p:cxnSp>
      <p:sp>
        <p:nvSpPr>
          <p:cNvPr id="1058" name="Google Shape;1058;p61"/>
          <p:cNvSpPr txBox="1"/>
          <p:nvPr/>
        </p:nvSpPr>
        <p:spPr>
          <a:xfrm>
            <a:off x="8352257" y="4690003"/>
            <a:ext cx="1800000" cy="66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Pts val="2400"/>
              <a:buFont typeface="Arial"/>
              <a:buNone/>
            </a:pPr>
            <a:r>
              <a:rPr lang="es-PE" sz="2400" b="1" i="0" u="none" strike="noStrike" cap="none">
                <a:solidFill>
                  <a:srgbClr val="4472C4"/>
                </a:solidFill>
                <a:latin typeface="Calibri"/>
                <a:ea typeface="Calibri"/>
                <a:cs typeface="Calibri"/>
                <a:sym typeface="Calibri"/>
              </a:rPr>
              <a:t>Esperar validación de la UMC</a:t>
            </a:r>
            <a:endParaRPr/>
          </a:p>
        </p:txBody>
      </p:sp>
      <p:sp>
        <p:nvSpPr>
          <p:cNvPr id="1059" name="Google Shape;1059;p61"/>
          <p:cNvSpPr txBox="1">
            <a:spLocks noGrp="1"/>
          </p:cNvSpPr>
          <p:nvPr>
            <p:ph type="title"/>
          </p:nvPr>
        </p:nvSpPr>
        <p:spPr>
          <a:xfrm>
            <a:off x="261639" y="85272"/>
            <a:ext cx="10515600" cy="7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Etapas del proceso de registro</a:t>
            </a:r>
            <a:endParaRPr/>
          </a:p>
        </p:txBody>
      </p:sp>
      <p:sp>
        <p:nvSpPr>
          <p:cNvPr id="1060" name="Google Shape;1060;p61"/>
          <p:cNvSpPr/>
          <p:nvPr/>
        </p:nvSpPr>
        <p:spPr>
          <a:xfrm>
            <a:off x="2107611" y="2620135"/>
            <a:ext cx="923346" cy="923636"/>
          </a:xfrm>
          <a:custGeom>
            <a:avLst/>
            <a:gdLst/>
            <a:ahLst/>
            <a:cxnLst/>
            <a:rect l="l" t="t" r="r" b="b"/>
            <a:pathLst>
              <a:path w="923346" h="923636" extrusionOk="0">
                <a:moveTo>
                  <a:pt x="24191" y="899739"/>
                </a:moveTo>
                <a:cubicBezTo>
                  <a:pt x="56048" y="931600"/>
                  <a:pt x="107704" y="931602"/>
                  <a:pt x="139565" y="899745"/>
                </a:cubicBezTo>
                <a:cubicBezTo>
                  <a:pt x="139567" y="899742"/>
                  <a:pt x="139569" y="899741"/>
                  <a:pt x="139571" y="899739"/>
                </a:cubicBezTo>
                <a:lnTo>
                  <a:pt x="285836" y="753474"/>
                </a:lnTo>
                <a:cubicBezTo>
                  <a:pt x="304840" y="734456"/>
                  <a:pt x="313253" y="707296"/>
                  <a:pt x="308329" y="680866"/>
                </a:cubicBezTo>
                <a:lnTo>
                  <a:pt x="359260" y="629353"/>
                </a:lnTo>
                <a:cubicBezTo>
                  <a:pt x="513088" y="747136"/>
                  <a:pt x="733274" y="717916"/>
                  <a:pt x="851058" y="564087"/>
                </a:cubicBezTo>
                <a:cubicBezTo>
                  <a:pt x="968842" y="410258"/>
                  <a:pt x="939621" y="190073"/>
                  <a:pt x="785793" y="72289"/>
                </a:cubicBezTo>
                <a:cubicBezTo>
                  <a:pt x="631963" y="-45495"/>
                  <a:pt x="411777" y="-16274"/>
                  <a:pt x="293994" y="137554"/>
                </a:cubicBezTo>
                <a:cubicBezTo>
                  <a:pt x="197633" y="263405"/>
                  <a:pt x="197633" y="438236"/>
                  <a:pt x="293994" y="564087"/>
                </a:cubicBezTo>
                <a:lnTo>
                  <a:pt x="242481" y="615600"/>
                </a:lnTo>
                <a:cubicBezTo>
                  <a:pt x="216051" y="610676"/>
                  <a:pt x="188891" y="619090"/>
                  <a:pt x="169873" y="638094"/>
                </a:cubicBezTo>
                <a:lnTo>
                  <a:pt x="24191" y="783776"/>
                </a:lnTo>
                <a:cubicBezTo>
                  <a:pt x="-7832" y="815473"/>
                  <a:pt x="-8096" y="867127"/>
                  <a:pt x="23601" y="899149"/>
                </a:cubicBezTo>
                <a:cubicBezTo>
                  <a:pt x="23797" y="899346"/>
                  <a:pt x="23992" y="899543"/>
                  <a:pt x="24191" y="899739"/>
                </a:cubicBezTo>
                <a:close/>
                <a:moveTo>
                  <a:pt x="291663" y="351974"/>
                </a:moveTo>
                <a:cubicBezTo>
                  <a:pt x="291663" y="197495"/>
                  <a:pt x="416894" y="72264"/>
                  <a:pt x="571373" y="72264"/>
                </a:cubicBezTo>
                <a:cubicBezTo>
                  <a:pt x="725852" y="72264"/>
                  <a:pt x="851083" y="197495"/>
                  <a:pt x="851083" y="351974"/>
                </a:cubicBezTo>
                <a:cubicBezTo>
                  <a:pt x="851083" y="506453"/>
                  <a:pt x="725852" y="631684"/>
                  <a:pt x="571373" y="631684"/>
                </a:cubicBezTo>
                <a:cubicBezTo>
                  <a:pt x="417079" y="631236"/>
                  <a:pt x="292111" y="506268"/>
                  <a:pt x="291663" y="3519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1" name="Google Shape;1061;p61" descr="Burbuja de chat con relleno sólid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93770" y="2685120"/>
            <a:ext cx="1128131" cy="1128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61" descr="Reseña de cliente con relleno sólid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36767" y="2508327"/>
            <a:ext cx="1202474" cy="1183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58</a:t>
            </a:fld>
            <a:endParaRPr/>
          </a:p>
        </p:txBody>
      </p:sp>
      <p:sp>
        <p:nvSpPr>
          <p:cNvPr id="1069" name="Google Shape;1069;p62"/>
          <p:cNvSpPr txBox="1"/>
          <p:nvPr/>
        </p:nvSpPr>
        <p:spPr>
          <a:xfrm>
            <a:off x="255734" y="178027"/>
            <a:ext cx="5513629" cy="49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</a:pPr>
            <a:r>
              <a:rPr lang="es-PE" sz="3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Validación de la información</a:t>
            </a:r>
            <a:endParaRPr/>
          </a:p>
        </p:txBody>
      </p:sp>
      <p:grpSp>
        <p:nvGrpSpPr>
          <p:cNvPr id="1070" name="Google Shape;1070;p62"/>
          <p:cNvGrpSpPr/>
          <p:nvPr/>
        </p:nvGrpSpPr>
        <p:grpSpPr>
          <a:xfrm>
            <a:off x="4624015" y="1884285"/>
            <a:ext cx="6900553" cy="3711684"/>
            <a:chOff x="0" y="83425"/>
            <a:chExt cx="6900553" cy="3711684"/>
          </a:xfrm>
        </p:grpSpPr>
        <p:sp>
          <p:nvSpPr>
            <p:cNvPr id="1071" name="Google Shape;1071;p62"/>
            <p:cNvSpPr/>
            <p:nvPr/>
          </p:nvSpPr>
          <p:spPr>
            <a:xfrm>
              <a:off x="0" y="83425"/>
              <a:ext cx="6900553" cy="120458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2700" cap="flat" cmpd="sng">
              <a:solidFill>
                <a:srgbClr val="528CB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72" name="Google Shape;1072;p62"/>
            <p:cNvSpPr txBox="1"/>
            <p:nvPr/>
          </p:nvSpPr>
          <p:spPr>
            <a:xfrm>
              <a:off x="58803" y="142228"/>
              <a:ext cx="6782947" cy="10869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50" tIns="64750" rIns="64750" bIns="64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Calibri"/>
                <a:buNone/>
              </a:pPr>
              <a:r>
                <a:rPr lang="es-PE" sz="17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 equipo de la UMC revisa la información y los documentos, de ser el caso, que el director  consignó en el R-NEE.</a:t>
              </a:r>
              <a:endParaRPr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62"/>
            <p:cNvSpPr/>
            <p:nvPr/>
          </p:nvSpPr>
          <p:spPr>
            <a:xfrm>
              <a:off x="0" y="1336973"/>
              <a:ext cx="6900553" cy="120458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2700" cap="flat" cmpd="sng">
              <a:solidFill>
                <a:srgbClr val="528CB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74" name="Google Shape;1074;p62"/>
            <p:cNvSpPr txBox="1"/>
            <p:nvPr/>
          </p:nvSpPr>
          <p:spPr>
            <a:xfrm>
              <a:off x="58803" y="1395776"/>
              <a:ext cx="6782947" cy="10869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50" tIns="64750" rIns="64750" bIns="64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Calibri"/>
                <a:buNone/>
              </a:pPr>
              <a:r>
                <a:rPr lang="es-PE" sz="17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La validación se realizará en paralelo al registro y se extenderá hasta el 30 de junio.</a:t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75" name="Google Shape;1075;p62"/>
            <p:cNvSpPr/>
            <p:nvPr/>
          </p:nvSpPr>
          <p:spPr>
            <a:xfrm>
              <a:off x="0" y="2590521"/>
              <a:ext cx="6900553" cy="120458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2700" cap="flat" cmpd="sng">
              <a:solidFill>
                <a:srgbClr val="528CB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76" name="Google Shape;1076;p62"/>
            <p:cNvSpPr txBox="1"/>
            <p:nvPr/>
          </p:nvSpPr>
          <p:spPr>
            <a:xfrm>
              <a:off x="58803" y="2649324"/>
              <a:ext cx="6782947" cy="10869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50" tIns="64750" rIns="64750" bIns="64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Calibri"/>
                <a:buNone/>
              </a:pPr>
              <a:r>
                <a:rPr lang="es-PE" sz="17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 caso se encuentren inconsistencias, omisiones o dudas se asignará el estado “</a:t>
              </a:r>
              <a:r>
                <a:rPr lang="es-PE" sz="17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observado</a:t>
              </a:r>
              <a:r>
                <a:rPr lang="es-PE" sz="17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” al estudiante y se comunicará, al director, el motivo por correo electrónico y en comunicación telefónica para la rectificación correspondiente.</a:t>
              </a:r>
              <a:endParaRPr>
                <a:solidFill>
                  <a:schemeClr val="dk1"/>
                </a:solidFill>
              </a:endParaRPr>
            </a:p>
          </p:txBody>
        </p:sp>
      </p:grpSp>
      <p:pic>
        <p:nvPicPr>
          <p:cNvPr id="1077" name="Google Shape;1077;p62" descr="Mujer con cabello rizado levantando la man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813" y="1790248"/>
            <a:ext cx="3082054" cy="3899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84" name="Google Shape;1084;p63"/>
          <p:cNvGrpSpPr/>
          <p:nvPr/>
        </p:nvGrpSpPr>
        <p:grpSpPr>
          <a:xfrm>
            <a:off x="1522361" y="1028366"/>
            <a:ext cx="7919420" cy="5693119"/>
            <a:chOff x="0" y="0"/>
            <a:chExt cx="5754370" cy="4394208"/>
          </a:xfrm>
        </p:grpSpPr>
        <p:grpSp>
          <p:nvGrpSpPr>
            <p:cNvPr id="1085" name="Google Shape;1085;p63"/>
            <p:cNvGrpSpPr/>
            <p:nvPr/>
          </p:nvGrpSpPr>
          <p:grpSpPr>
            <a:xfrm>
              <a:off x="0" y="0"/>
              <a:ext cx="5754370" cy="4394208"/>
              <a:chOff x="0" y="0"/>
              <a:chExt cx="5754370" cy="4394208"/>
            </a:xfrm>
          </p:grpSpPr>
          <p:grpSp>
            <p:nvGrpSpPr>
              <p:cNvPr id="1086" name="Google Shape;1086;p63"/>
              <p:cNvGrpSpPr/>
              <p:nvPr/>
            </p:nvGrpSpPr>
            <p:grpSpPr>
              <a:xfrm>
                <a:off x="0" y="0"/>
                <a:ext cx="5754370" cy="4394208"/>
                <a:chOff x="0" y="0"/>
                <a:chExt cx="5754370" cy="4394588"/>
              </a:xfrm>
            </p:grpSpPr>
            <p:grpSp>
              <p:nvGrpSpPr>
                <p:cNvPr id="1087" name="Google Shape;1087;p63"/>
                <p:cNvGrpSpPr/>
                <p:nvPr/>
              </p:nvGrpSpPr>
              <p:grpSpPr>
                <a:xfrm>
                  <a:off x="0" y="0"/>
                  <a:ext cx="5754370" cy="1572260"/>
                  <a:chOff x="0" y="0"/>
                  <a:chExt cx="5754370" cy="1572260"/>
                </a:xfrm>
              </p:grpSpPr>
              <p:grpSp>
                <p:nvGrpSpPr>
                  <p:cNvPr id="1088" name="Google Shape;1088;p63"/>
                  <p:cNvGrpSpPr/>
                  <p:nvPr/>
                </p:nvGrpSpPr>
                <p:grpSpPr>
                  <a:xfrm>
                    <a:off x="0" y="0"/>
                    <a:ext cx="5754370" cy="1572260"/>
                    <a:chOff x="0" y="0"/>
                    <a:chExt cx="5754370" cy="1572260"/>
                  </a:xfrm>
                </p:grpSpPr>
                <p:grpSp>
                  <p:nvGrpSpPr>
                    <p:cNvPr id="1089" name="Google Shape;1089;p63"/>
                    <p:cNvGrpSpPr/>
                    <p:nvPr/>
                  </p:nvGrpSpPr>
                  <p:grpSpPr>
                    <a:xfrm>
                      <a:off x="0" y="0"/>
                      <a:ext cx="5754370" cy="1572260"/>
                      <a:chOff x="0" y="0"/>
                      <a:chExt cx="5754370" cy="1572260"/>
                    </a:xfrm>
                  </p:grpSpPr>
                  <p:grpSp>
                    <p:nvGrpSpPr>
                      <p:cNvPr id="1090" name="Google Shape;1090;p63"/>
                      <p:cNvGrpSpPr/>
                      <p:nvPr/>
                    </p:nvGrpSpPr>
                    <p:grpSpPr>
                      <a:xfrm>
                        <a:off x="0" y="0"/>
                        <a:ext cx="5754370" cy="1572260"/>
                        <a:chOff x="0" y="0"/>
                        <a:chExt cx="5754591" cy="1573199"/>
                      </a:xfrm>
                    </p:grpSpPr>
                    <p:pic>
                      <p:nvPicPr>
                        <p:cNvPr id="1091" name="Google Shape;1091;p63"/>
                        <p:cNvPicPr preferRelativeResize="0"/>
                        <p:nvPr/>
                      </p:nvPicPr>
                      <p:blipFill rotWithShape="1">
                        <a:blip r:embed="rId3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113290" y="0"/>
                          <a:ext cx="5641301" cy="1573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sp>
                      <p:nvSpPr>
                        <p:cNvPr id="1092" name="Google Shape;1092;p63"/>
                        <p:cNvSpPr/>
                        <p:nvPr/>
                      </p:nvSpPr>
                      <p:spPr>
                        <a:xfrm>
                          <a:off x="3838712" y="1150707"/>
                          <a:ext cx="252095" cy="127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52095" h="120000" extrusionOk="0">
                              <a:moveTo>
                                <a:pt x="251993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9525" cap="flat" cmpd="sng">
                          <a:solidFill>
                            <a:srgbClr val="A7A9AC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ts val="1800"/>
                            <a:buFont typeface="Calibri"/>
                            <a:buNone/>
                          </a:pPr>
                          <a:endParaRPr sz="1800" b="0" i="0" u="none" strike="noStrike" cap="none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endParaRPr>
                        </a:p>
                      </p:txBody>
                    </p:sp>
                    <p:pic>
                      <p:nvPicPr>
                        <p:cNvPr id="1093" name="Google Shape;1093;p63"/>
                        <p:cNvPicPr preferRelativeResize="0"/>
                        <p:nvPr/>
                      </p:nvPicPr>
                      <p:blipFill rotWithShape="1">
                        <a:blip r:embed="rId4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3736799" y="1051883"/>
                          <a:ext cx="197459" cy="1975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sp>
                      <p:nvSpPr>
                        <p:cNvPr id="1094" name="Google Shape;1094;p63"/>
                        <p:cNvSpPr/>
                        <p:nvPr/>
                      </p:nvSpPr>
                      <p:spPr>
                        <a:xfrm>
                          <a:off x="101911" y="1152094"/>
                          <a:ext cx="252095" cy="127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52095" h="120000" extrusionOk="0">
                              <a:moveTo>
                                <a:pt x="251993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9525" cap="flat" cmpd="sng">
                          <a:solidFill>
                            <a:srgbClr val="A7A9AC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ts val="1800"/>
                            <a:buFont typeface="Calibri"/>
                            <a:buNone/>
                          </a:pPr>
                          <a:endParaRPr sz="1800" b="0" i="0" u="none" strike="noStrike" cap="none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endParaRPr>
                        </a:p>
                      </p:txBody>
                    </p:sp>
                    <p:pic>
                      <p:nvPicPr>
                        <p:cNvPr id="1095" name="Google Shape;1095;p63"/>
                        <p:cNvPicPr preferRelativeResize="0"/>
                        <p:nvPr/>
                      </p:nvPicPr>
                      <p:blipFill rotWithShape="1">
                        <a:blip r:embed="rId4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0" y="1053298"/>
                          <a:ext cx="197459" cy="1975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sp>
                      <p:nvSpPr>
                        <p:cNvPr id="1096" name="Google Shape;1096;p63"/>
                        <p:cNvSpPr/>
                        <p:nvPr/>
                      </p:nvSpPr>
                      <p:spPr>
                        <a:xfrm>
                          <a:off x="1963111" y="1152094"/>
                          <a:ext cx="252095" cy="127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52095" h="120000" extrusionOk="0">
                              <a:moveTo>
                                <a:pt x="251993" y="0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9525" cap="flat" cmpd="sng">
                          <a:solidFill>
                            <a:srgbClr val="A7A9AC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dk1"/>
                            </a:buClr>
                            <a:buSzPts val="1800"/>
                            <a:buFont typeface="Calibri"/>
                            <a:buNone/>
                          </a:pPr>
                          <a:endParaRPr sz="1800" b="0" i="0" u="none" strike="noStrike" cap="none">
                            <a:solidFill>
                              <a:srgbClr val="000000"/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endParaRPr>
                        </a:p>
                      </p:txBody>
                    </p:sp>
                    <p:pic>
                      <p:nvPicPr>
                        <p:cNvPr id="1097" name="Google Shape;1097;p63"/>
                        <p:cNvPicPr preferRelativeResize="0"/>
                        <p:nvPr/>
                      </p:nvPicPr>
                      <p:blipFill rotWithShape="1">
                        <a:blip r:embed="rId4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1861200" y="1053298"/>
                          <a:ext cx="197459" cy="1975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  <p:sp>
                      <p:nvSpPr>
                        <p:cNvPr id="1098" name="Google Shape;1098;p63"/>
                        <p:cNvSpPr txBox="1"/>
                        <p:nvPr/>
                      </p:nvSpPr>
                      <p:spPr>
                        <a:xfrm>
                          <a:off x="236904" y="1349996"/>
                          <a:ext cx="709338" cy="1390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92727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58595B"/>
                            </a:buClr>
                            <a:buSzPts val="1100"/>
                            <a:buFont typeface="Arial"/>
                            <a:buNone/>
                          </a:pPr>
                          <a:r>
                            <a:rPr lang="es-PE" sz="1100" b="1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Completo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099" name="Google Shape;1099;p63"/>
                        <p:cNvSpPr txBox="1"/>
                        <p:nvPr/>
                      </p:nvSpPr>
                      <p:spPr>
                        <a:xfrm>
                          <a:off x="2108904" y="1349995"/>
                          <a:ext cx="594540" cy="139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92727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58595B"/>
                            </a:buClr>
                            <a:buSzPts val="1100"/>
                            <a:buFont typeface="Arial"/>
                            <a:buNone/>
                          </a:pPr>
                          <a:r>
                            <a:rPr lang="es-PE" sz="1100" b="1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Validado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100" name="Google Shape;1100;p63"/>
                        <p:cNvSpPr txBox="1"/>
                        <p:nvPr/>
                      </p:nvSpPr>
                      <p:spPr>
                        <a:xfrm>
                          <a:off x="3981606" y="1349345"/>
                          <a:ext cx="767659" cy="140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0" tIns="0" rIns="0" bIns="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92727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58595B"/>
                            </a:buClr>
                            <a:buSzPts val="1100"/>
                            <a:buFont typeface="Arial"/>
                            <a:buNone/>
                          </a:pPr>
                          <a:r>
                            <a:rPr lang="es-PE" sz="1100" b="1" i="0" u="none" strike="noStrike" cap="none">
                              <a:solidFill>
                                <a:srgbClr val="58595B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Observado</a:t>
                          </a:r>
                          <a:endParaRPr sz="11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pic>
                    <p:nvPicPr>
                      <p:cNvPr id="1101" name="Google Shape;1101;p63"/>
                      <p:cNvPicPr preferRelativeResize="0"/>
                      <p:nvPr/>
                    </p:nvPicPr>
                    <p:blipFill rotWithShape="1">
                      <a:blip r:embed="rId5">
                        <a:alphaModFix/>
                      </a:blip>
                      <a:srcRect l="34460" t="41169" r="44861" b="31605"/>
                      <a:stretch/>
                    </p:blipFill>
                    <p:spPr>
                      <a:xfrm>
                        <a:off x="60960" y="1110615"/>
                        <a:ext cx="72390" cy="94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grpSp>
                <p:pic>
                  <p:nvPicPr>
                    <p:cNvPr id="1102" name="Google Shape;1102;p63"/>
                    <p:cNvPicPr preferRelativeResize="0"/>
                    <p:nvPr/>
                  </p:nvPicPr>
                  <p:blipFill rotWithShape="1">
                    <a:blip r:embed="rId6">
                      <a:alphaModFix/>
                    </a:blip>
                    <a:srcRect l="38498" t="41408" r="45907" b="25355"/>
                    <a:stretch/>
                  </p:blipFill>
                  <p:spPr>
                    <a:xfrm>
                      <a:off x="1925955" y="1104900"/>
                      <a:ext cx="73660" cy="9779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pic>
                <p:nvPicPr>
                  <p:cNvPr id="1103" name="Google Shape;1103;p63"/>
                  <p:cNvPicPr preferRelativeResize="0"/>
                  <p:nvPr/>
                </p:nvPicPr>
                <p:blipFill rotWithShape="1">
                  <a:blip r:embed="rId7">
                    <a:alphaModFix/>
                  </a:blip>
                  <a:srcRect l="33691" t="37069" r="56931" b="44542"/>
                  <a:stretch/>
                </p:blipFill>
                <p:spPr>
                  <a:xfrm>
                    <a:off x="3793402" y="1086416"/>
                    <a:ext cx="80010" cy="11112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pic>
              <p:nvPicPr>
                <p:cNvPr id="1104" name="Google Shape;1104;p63"/>
                <p:cNvPicPr preferRelativeResize="0"/>
                <p:nvPr/>
              </p:nvPicPr>
              <p:blipFill rotWithShape="1">
                <a:blip r:embed="rId8">
                  <a:alphaModFix/>
                </a:blip>
                <a:srcRect l="316" r="72412" b="1883"/>
                <a:stretch/>
              </p:blipFill>
              <p:spPr>
                <a:xfrm>
                  <a:off x="113290" y="1569726"/>
                  <a:ext cx="1886318" cy="282486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1105" name="Google Shape;1105;p63"/>
              <p:cNvSpPr/>
              <p:nvPr/>
            </p:nvSpPr>
            <p:spPr>
              <a:xfrm>
                <a:off x="219527" y="3755976"/>
                <a:ext cx="1706428" cy="520575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06" name="Google Shape;1106;p63"/>
            <p:cNvGrpSpPr/>
            <p:nvPr/>
          </p:nvGrpSpPr>
          <p:grpSpPr>
            <a:xfrm>
              <a:off x="2619" y="3496761"/>
              <a:ext cx="1442084" cy="251209"/>
              <a:chOff x="-30144" y="1"/>
              <a:chExt cx="1442084" cy="251209"/>
            </a:xfrm>
          </p:grpSpPr>
          <p:grpSp>
            <p:nvGrpSpPr>
              <p:cNvPr id="1107" name="Google Shape;1107;p63"/>
              <p:cNvGrpSpPr/>
              <p:nvPr/>
            </p:nvGrpSpPr>
            <p:grpSpPr>
              <a:xfrm>
                <a:off x="223388" y="1"/>
                <a:ext cx="1188552" cy="251209"/>
                <a:chOff x="0" y="1"/>
                <a:chExt cx="1188552" cy="251209"/>
              </a:xfrm>
            </p:grpSpPr>
            <p:sp>
              <p:nvSpPr>
                <p:cNvPr id="1108" name="Google Shape;1108;p63"/>
                <p:cNvSpPr txBox="1"/>
                <p:nvPr/>
              </p:nvSpPr>
              <p:spPr>
                <a:xfrm>
                  <a:off x="0" y="1"/>
                  <a:ext cx="1188552" cy="251209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0" tIns="0" rIns="0" bIns="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204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Calibri"/>
                    <a:buNone/>
                  </a:pPr>
                  <a:r>
                    <a:rPr lang="es-PE" sz="500" b="1" i="0" u="none" strike="noStrike" cap="non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   Discapacidad intelectual</a:t>
                  </a: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109" name="Google Shape;1109;p63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 l="8114" t="29056" r="16005" b="40083"/>
                <a:stretch/>
              </p:blipFill>
              <p:spPr>
                <a:xfrm>
                  <a:off x="77441" y="134033"/>
                  <a:ext cx="299720" cy="7366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1110" name="Google Shape;1110;p63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30144" y="47082"/>
                <a:ext cx="196850" cy="1968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11" name="Google Shape;1111;p63"/>
            <p:cNvPicPr preferRelativeResize="0"/>
            <p:nvPr/>
          </p:nvPicPr>
          <p:blipFill rotWithShape="1">
            <a:blip r:embed="rId10">
              <a:alphaModFix/>
            </a:blip>
            <a:srcRect l="35165" t="33846" r="27705" b="32798"/>
            <a:stretch/>
          </p:blipFill>
          <p:spPr>
            <a:xfrm>
              <a:off x="70192" y="3590565"/>
              <a:ext cx="81915" cy="1143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12" name="Google Shape;1112;p63"/>
          <p:cNvSpPr/>
          <p:nvPr/>
        </p:nvSpPr>
        <p:spPr>
          <a:xfrm>
            <a:off x="0" y="12757"/>
            <a:ext cx="12192000" cy="705414"/>
          </a:xfrm>
          <a:prstGeom prst="rect">
            <a:avLst/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63"/>
          <p:cNvSpPr txBox="1"/>
          <p:nvPr/>
        </p:nvSpPr>
        <p:spPr>
          <a:xfrm>
            <a:off x="199740" y="179493"/>
            <a:ext cx="7763160" cy="657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800"/>
              <a:buFont typeface="Calibri"/>
              <a:buNone/>
            </a:pPr>
            <a:r>
              <a:rPr lang="es-PE" sz="2800" b="0" i="0" u="none" strike="noStrike" cap="none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ETAPA 4</a:t>
            </a:r>
            <a:r>
              <a:rPr lang="es-PE" sz="28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: Validación de la información registrada</a:t>
            </a:r>
            <a:endParaRPr sz="2800" b="0" i="0" u="none" strike="noStrike" cap="none">
              <a:solidFill>
                <a:srgbClr val="70AD4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63"/>
          <p:cNvSpPr txBox="1"/>
          <p:nvPr/>
        </p:nvSpPr>
        <p:spPr>
          <a:xfrm>
            <a:off x="2308219" y="6208205"/>
            <a:ext cx="976185" cy="180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2727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100"/>
              <a:buFont typeface="Arial"/>
              <a:buNone/>
            </a:pPr>
            <a:r>
              <a:rPr lang="es-PE" sz="1100" b="1">
                <a:solidFill>
                  <a:srgbClr val="58595B"/>
                </a:solidFill>
                <a:latin typeface="Arial"/>
                <a:ea typeface="Arial"/>
                <a:cs typeface="Arial"/>
                <a:sym typeface="Arial"/>
              </a:rPr>
              <a:t>Incompleto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5" name="Google Shape;1115;p63"/>
          <p:cNvSpPr txBox="1"/>
          <p:nvPr/>
        </p:nvSpPr>
        <p:spPr>
          <a:xfrm>
            <a:off x="4493388" y="6176322"/>
            <a:ext cx="976185" cy="180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2727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0"/>
          <p:cNvSpPr txBox="1"/>
          <p:nvPr/>
        </p:nvSpPr>
        <p:spPr>
          <a:xfrm>
            <a:off x="1286933" y="1327438"/>
            <a:ext cx="5595923" cy="1204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s-PE" sz="3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Identificar a los estudiantes con discapacidad</a:t>
            </a:r>
            <a:endParaRPr/>
          </a:p>
        </p:txBody>
      </p:sp>
      <p:sp>
        <p:nvSpPr>
          <p:cNvPr id="284" name="Google Shape;284;p10"/>
          <p:cNvSpPr/>
          <p:nvPr/>
        </p:nvSpPr>
        <p:spPr>
          <a:xfrm>
            <a:off x="7125375" y="1311536"/>
            <a:ext cx="675351" cy="595380"/>
          </a:xfrm>
          <a:custGeom>
            <a:avLst/>
            <a:gdLst/>
            <a:ahLst/>
            <a:cxnLst/>
            <a:rect l="l" t="t" r="r" b="b"/>
            <a:pathLst>
              <a:path w="785" h="692" extrusionOk="0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0"/>
          <p:cNvSpPr/>
          <p:nvPr/>
        </p:nvSpPr>
        <p:spPr>
          <a:xfrm>
            <a:off x="7703265" y="1059710"/>
            <a:ext cx="550492" cy="485306"/>
          </a:xfrm>
          <a:custGeom>
            <a:avLst/>
            <a:gdLst/>
            <a:ahLst/>
            <a:cxnLst/>
            <a:rect l="l" t="t" r="r" b="b"/>
            <a:pathLst>
              <a:path w="785" h="692" extrusionOk="0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0"/>
          <p:cNvSpPr txBox="1"/>
          <p:nvPr/>
        </p:nvSpPr>
        <p:spPr>
          <a:xfrm>
            <a:off x="1286934" y="2952750"/>
            <a:ext cx="5163106" cy="3082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s-PE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 director consulta a los docentes de las secciones de los grados focalizados para las evaluaciones por la presencia de algún otro estudiante con discapacidad, según los tipos de discapacidad contempladas en el R-NEE.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0"/>
          <p:cNvSpPr/>
          <p:nvPr/>
        </p:nvSpPr>
        <p:spPr>
          <a:xfrm>
            <a:off x="6882856" y="1645694"/>
            <a:ext cx="4689240" cy="4115025"/>
          </a:xfrm>
          <a:custGeom>
            <a:avLst/>
            <a:gdLst/>
            <a:ahLst/>
            <a:cxnLst/>
            <a:rect l="l" t="t" r="r" b="b"/>
            <a:pathLst>
              <a:path w="1099" h="968" extrusionOk="0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0"/>
          <p:cNvSpPr>
            <a:spLocks noGrp="1"/>
          </p:cNvSpPr>
          <p:nvPr>
            <p:ph type="sldNum" idx="4294967295"/>
          </p:nvPr>
        </p:nvSpPr>
        <p:spPr>
          <a:xfrm>
            <a:off x="11146536" y="6035040"/>
            <a:ext cx="548640" cy="548640"/>
          </a:xfrm>
          <a:prstGeom prst="ellipse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10"/>
          <p:cNvPicPr preferRelativeResize="0"/>
          <p:nvPr/>
        </p:nvPicPr>
        <p:blipFill rotWithShape="1">
          <a:blip r:embed="rId3">
            <a:alphaModFix/>
          </a:blip>
          <a:srcRect l="3348" t="5909" r="3517" b="5819"/>
          <a:stretch/>
        </p:blipFill>
        <p:spPr>
          <a:xfrm>
            <a:off x="7560733" y="2760133"/>
            <a:ext cx="3327400" cy="1888067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0"/>
          <p:cNvSpPr/>
          <p:nvPr/>
        </p:nvSpPr>
        <p:spPr>
          <a:xfrm>
            <a:off x="1221213" y="334210"/>
            <a:ext cx="3615900" cy="78261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2700" cap="flat" cmpd="sng">
            <a:solidFill>
              <a:srgbClr val="BA8C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s-PE" sz="4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ETAPA 1</a:t>
            </a:r>
            <a:endParaRPr sz="40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60</a:t>
            </a:fld>
            <a:endParaRPr/>
          </a:p>
        </p:txBody>
      </p:sp>
      <p:sp>
        <p:nvSpPr>
          <p:cNvPr id="1122" name="Google Shape;1122;p64"/>
          <p:cNvSpPr txBox="1"/>
          <p:nvPr/>
        </p:nvSpPr>
        <p:spPr>
          <a:xfrm>
            <a:off x="255734" y="178027"/>
            <a:ext cx="5513629" cy="49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s-PE" sz="4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Cronograma del R-NEE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23" name="Google Shape;1123;p64"/>
          <p:cNvGraphicFramePr/>
          <p:nvPr/>
        </p:nvGraphicFramePr>
        <p:xfrm>
          <a:off x="838200" y="1873056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{9F8757B8-26E1-4592-925B-2882E5FED5D3}</a:tableStyleId>
              </a:tblPr>
              <a:tblGrid>
                <a:gridCol w="68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1725">
                <a:tc grid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/>
                        <a:t>ABRIL</a:t>
                      </a:r>
                      <a:endParaRPr sz="1800" b="0" i="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45725" marB="45725" anchor="ctr"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Lu</a:t>
                      </a:r>
                      <a:endParaRPr sz="1400" b="1" i="0" u="none" strike="noStrike" cap="none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Ma</a:t>
                      </a:r>
                      <a:endParaRPr sz="1400" b="1" i="0" u="none" strike="noStrike" cap="none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Mi</a:t>
                      </a:r>
                      <a:endParaRPr sz="1400" b="1" i="0" u="none" strike="noStrike" cap="none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Ju</a:t>
                      </a:r>
                      <a:endParaRPr sz="1400" b="1" i="0" u="none" strike="noStrike" cap="none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Vi</a:t>
                      </a:r>
                      <a:endParaRPr sz="1400" b="1" i="0" u="none" strike="noStrike" cap="none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Sá</a:t>
                      </a:r>
                      <a:endParaRPr sz="1400" b="1" i="0" u="none" strike="noStrike" cap="non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Do</a:t>
                      </a:r>
                      <a:endParaRPr sz="1400" b="1" i="0" u="none" strike="noStrike" cap="non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1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2 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0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rgbClr val="95A5A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24" name="Google Shape;1124;p64"/>
          <p:cNvGraphicFramePr/>
          <p:nvPr/>
        </p:nvGraphicFramePr>
        <p:xfrm>
          <a:off x="6403051" y="1762861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{9F8757B8-26E1-4592-925B-2882E5FED5D3}</a:tableStyleId>
              </a:tblPr>
              <a:tblGrid>
                <a:gridCol w="68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3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80600">
                <a:tc grid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/>
                        <a:t>JUNIO</a:t>
                      </a:r>
                      <a:endParaRPr sz="1800" b="0" i="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45725" marB="45725" anchor="ctr"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Lu</a:t>
                      </a:r>
                      <a:endParaRPr sz="14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Ma</a:t>
                      </a:r>
                      <a:endParaRPr sz="14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Mi</a:t>
                      </a:r>
                      <a:endParaRPr sz="14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Ju</a:t>
                      </a:r>
                      <a:endParaRPr sz="14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Vi</a:t>
                      </a:r>
                      <a:endParaRPr sz="14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Sá</a:t>
                      </a:r>
                      <a:endParaRPr sz="1400" b="1" i="0" u="none" strike="noStrike" cap="non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/>
                        <a:t>Do</a:t>
                      </a:r>
                      <a:endParaRPr sz="1400" b="1" i="0" u="none" strike="noStrike" cap="non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5725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82300" marR="0" marT="0" marB="0" anchor="ctr">
                    <a:lnT w="9525" cap="flat" cmpd="sng">
                      <a:solidFill>
                        <a:srgbClr val="17161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2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8230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25" name="Google Shape;1125;p64"/>
          <p:cNvSpPr txBox="1">
            <a:spLocks noGrp="1"/>
          </p:cNvSpPr>
          <p:nvPr>
            <p:ph type="body" idx="1"/>
          </p:nvPr>
        </p:nvSpPr>
        <p:spPr>
          <a:xfrm>
            <a:off x="1309116" y="5723200"/>
            <a:ext cx="95737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None/>
            </a:pPr>
            <a:r>
              <a:rPr lang="es-PE" sz="2400">
                <a:solidFill>
                  <a:srgbClr val="595959"/>
                </a:solidFill>
              </a:rPr>
              <a:t>El R-NEE estará activo desde </a:t>
            </a:r>
            <a:r>
              <a:rPr lang="es-PE" sz="2400" b="1">
                <a:solidFill>
                  <a:srgbClr val="0070C0"/>
                </a:solidFill>
              </a:rPr>
              <a:t>abril hasta el 30 de junio.</a:t>
            </a:r>
            <a:endParaRPr sz="2400">
              <a:solidFill>
                <a:srgbClr val="595959"/>
              </a:solidFill>
            </a:endParaRPr>
          </a:p>
        </p:txBody>
      </p:sp>
      <p:sp>
        <p:nvSpPr>
          <p:cNvPr id="1126" name="Google Shape;1126;p64"/>
          <p:cNvSpPr/>
          <p:nvPr/>
        </p:nvSpPr>
        <p:spPr>
          <a:xfrm>
            <a:off x="6422639" y="4644730"/>
            <a:ext cx="5041369" cy="285115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355600" dist="1270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64"/>
          <p:cNvSpPr/>
          <p:nvPr/>
        </p:nvSpPr>
        <p:spPr>
          <a:xfrm>
            <a:off x="727994" y="4671099"/>
            <a:ext cx="5041369" cy="285115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355600" dist="1270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64"/>
          <p:cNvSpPr/>
          <p:nvPr/>
        </p:nvSpPr>
        <p:spPr>
          <a:xfrm>
            <a:off x="10738868" y="3876236"/>
            <a:ext cx="288032" cy="23774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30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11"/>
          <p:cNvSpPr txBox="1">
            <a:spLocks noGrp="1"/>
          </p:cNvSpPr>
          <p:nvPr>
            <p:ph type="title"/>
          </p:nvPr>
        </p:nvSpPr>
        <p:spPr>
          <a:xfrm>
            <a:off x="473305" y="872672"/>
            <a:ext cx="8882362" cy="524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¿Qué discapacidades requieren sustento para el registro?</a:t>
            </a:r>
            <a:endParaRPr/>
          </a:p>
        </p:txBody>
      </p:sp>
      <p:pic>
        <p:nvPicPr>
          <p:cNvPr id="297" name="Google Shape;297;p11" descr="Mujer con cabello rizado levantando la man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5103" y="2444810"/>
            <a:ext cx="2383762" cy="30161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8" name="Google Shape;298;p11"/>
          <p:cNvGraphicFramePr/>
          <p:nvPr/>
        </p:nvGraphicFramePr>
        <p:xfrm>
          <a:off x="3238865" y="1522843"/>
          <a:ext cx="8426675" cy="4707650"/>
        </p:xfrm>
        <a:graphic>
          <a:graphicData uri="http://schemas.openxmlformats.org/drawingml/2006/table">
            <a:tbl>
              <a:tblPr>
                <a:noFill/>
                <a:tableStyleId>{ED058B23-3CB4-41DA-B4FF-F4171559454D}</a:tableStyleId>
              </a:tblPr>
              <a:tblGrid>
                <a:gridCol w="3447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850">
                <a:tc>
                  <a:txBody>
                    <a:bodyPr/>
                    <a:lstStyle/>
                    <a:p>
                      <a:pPr marL="2032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Tipo de discapacidad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BABD5"/>
                    </a:solidFill>
                  </a:tcPr>
                </a:tc>
                <a:tc>
                  <a:txBody>
                    <a:bodyPr/>
                    <a:lstStyle/>
                    <a:p>
                      <a:pPr marL="17145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Subtipo de discapacidad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BABD5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153670" lvl="0" indent="-1270" algn="l" rtl="0">
                        <a:lnSpc>
                          <a:spcPct val="8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¿Requiere Sustento?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00">
                <a:tc rowSpan="2">
                  <a:txBody>
                    <a:bodyPr/>
                    <a:lstStyle/>
                    <a:p>
                      <a:pPr marL="2540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Visual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Baja visión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5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Ceguera total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675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" marR="0" lvl="0" indent="0" algn="ctr" rtl="0">
                        <a:spcBef>
                          <a:spcPts val="17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Auditiva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145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Hipoacusia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6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Sordera total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675">
                <a:tc>
                  <a:txBody>
                    <a:bodyPr/>
                    <a:lstStyle/>
                    <a:p>
                      <a:pPr marL="2540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Física 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675">
                <a:tc>
                  <a:txBody>
                    <a:bodyPr/>
                    <a:lstStyle/>
                    <a:p>
                      <a:pPr marL="2540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Trastorno del espectro autista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725">
                <a:tc>
                  <a:txBody>
                    <a:bodyPr/>
                    <a:lstStyle/>
                    <a:p>
                      <a:pPr marL="25400" marR="190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Sordoceguera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875">
                <a:tc rowSpan="4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77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337185" marR="0" lvl="0" indent="0" algn="l" rtl="0">
                        <a:spcBef>
                          <a:spcPts val="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Discapacidad intelectual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145" marR="190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Síndrome de Down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89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" marR="190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Retardo mental leve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89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" marR="190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Retardo mental moderado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343839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8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" marR="1905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Retardo mental severo/profundo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800" b="1" u="none" strike="noStrike" cap="none">
                          <a:solidFill>
                            <a:srgbClr val="58595B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</a:t>
                      </a:r>
                      <a:endParaRPr sz="18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12" descr="Mujer con colet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3305" y="2519362"/>
            <a:ext cx="2112401" cy="401955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2"/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2"/>
          <p:cNvSpPr txBox="1">
            <a:spLocks noGrp="1"/>
          </p:cNvSpPr>
          <p:nvPr>
            <p:ph type="sldNum" idx="12"/>
          </p:nvPr>
        </p:nvSpPr>
        <p:spPr>
          <a:xfrm>
            <a:off x="10156848" y="6356350"/>
            <a:ext cx="119695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7" name="Google Shape;307;p12"/>
          <p:cNvGrpSpPr/>
          <p:nvPr/>
        </p:nvGrpSpPr>
        <p:grpSpPr>
          <a:xfrm>
            <a:off x="6417733" y="1817555"/>
            <a:ext cx="5257798" cy="4048920"/>
            <a:chOff x="0" y="310488"/>
            <a:chExt cx="5257798" cy="4048920"/>
          </a:xfrm>
        </p:grpSpPr>
        <p:sp>
          <p:nvSpPr>
            <p:cNvPr id="308" name="Google Shape;308;p12"/>
            <p:cNvSpPr/>
            <p:nvPr/>
          </p:nvSpPr>
          <p:spPr>
            <a:xfrm>
              <a:off x="0" y="649968"/>
              <a:ext cx="5257798" cy="5796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262889" y="310488"/>
              <a:ext cx="3680459" cy="67896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5E697B"/>
                </a:gs>
                <a:gs pos="50000">
                  <a:srgbClr val="42536A"/>
                </a:gs>
                <a:gs pos="100000">
                  <a:srgbClr val="38495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2"/>
            <p:cNvSpPr txBox="1"/>
            <p:nvPr/>
          </p:nvSpPr>
          <p:spPr>
            <a:xfrm>
              <a:off x="296033" y="343632"/>
              <a:ext cx="3614171" cy="6126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9100" tIns="0" rIns="1391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Calibri"/>
                <a:buNone/>
              </a:pPr>
              <a:r>
                <a:rPr lang="es-PE" sz="23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Certificado de discapacidad</a:t>
              </a:r>
              <a:endParaRPr sz="2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0" y="1693248"/>
              <a:ext cx="5257798" cy="5796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262889" y="1353768"/>
              <a:ext cx="3680459" cy="67896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5E697B"/>
                </a:gs>
                <a:gs pos="50000">
                  <a:srgbClr val="42536A"/>
                </a:gs>
                <a:gs pos="100000">
                  <a:srgbClr val="38495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2"/>
            <p:cNvSpPr txBox="1"/>
            <p:nvPr/>
          </p:nvSpPr>
          <p:spPr>
            <a:xfrm>
              <a:off x="296033" y="1386912"/>
              <a:ext cx="3614171" cy="6126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9100" tIns="0" rIns="1391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Calibri"/>
                <a:buNone/>
              </a:pPr>
              <a:r>
                <a:rPr lang="es-PE" sz="23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Resolución </a:t>
              </a:r>
              <a:r>
                <a:rPr lang="es-PE" sz="23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Conadis</a:t>
              </a:r>
              <a:endParaRPr sz="2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0" y="2736528"/>
              <a:ext cx="5257798" cy="5796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262889" y="2397048"/>
              <a:ext cx="3680459" cy="67896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5E697B"/>
                </a:gs>
                <a:gs pos="50000">
                  <a:srgbClr val="42536A"/>
                </a:gs>
                <a:gs pos="100000">
                  <a:srgbClr val="38495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296033" y="2430192"/>
              <a:ext cx="3614171" cy="6126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9100" tIns="0" rIns="1391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Calibri"/>
                <a:buNone/>
              </a:pPr>
              <a:r>
                <a:rPr lang="es-PE" sz="23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Carnet Conadis</a:t>
              </a:r>
              <a:endParaRPr sz="23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0" y="3779808"/>
              <a:ext cx="5257798" cy="5796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952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262889" y="3440328"/>
              <a:ext cx="3680459" cy="67896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5E697B"/>
                </a:gs>
                <a:gs pos="50000">
                  <a:srgbClr val="42536A"/>
                </a:gs>
                <a:gs pos="100000">
                  <a:srgbClr val="38495F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2"/>
            <p:cNvSpPr txBox="1"/>
            <p:nvPr/>
          </p:nvSpPr>
          <p:spPr>
            <a:xfrm>
              <a:off x="296033" y="3473472"/>
              <a:ext cx="3614171" cy="6126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9100" tIns="0" rIns="1391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Calibri"/>
                <a:buNone/>
              </a:pPr>
              <a:r>
                <a:rPr lang="es-PE" sz="23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Informe médico</a:t>
              </a:r>
              <a:endParaRPr/>
            </a:p>
          </p:txBody>
        </p:sp>
      </p:grpSp>
      <p:sp>
        <p:nvSpPr>
          <p:cNvPr id="320" name="Google Shape;320;p12"/>
          <p:cNvSpPr txBox="1">
            <a:spLocks noGrp="1"/>
          </p:cNvSpPr>
          <p:nvPr>
            <p:ph type="title"/>
          </p:nvPr>
        </p:nvSpPr>
        <p:spPr>
          <a:xfrm>
            <a:off x="473305" y="872672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Calibri"/>
              <a:buNone/>
            </a:pPr>
            <a:r>
              <a:rPr lang="es-PE" sz="2800">
                <a:solidFill>
                  <a:schemeClr val="accent6"/>
                </a:solidFill>
              </a:rPr>
              <a:t>¿Cuáles son los tipos de sustento?</a:t>
            </a:r>
            <a:endParaRPr/>
          </a:p>
        </p:txBody>
      </p:sp>
      <p:sp>
        <p:nvSpPr>
          <p:cNvPr id="321" name="Google Shape;321;p12"/>
          <p:cNvSpPr txBox="1"/>
          <p:nvPr/>
        </p:nvSpPr>
        <p:spPr>
          <a:xfrm>
            <a:off x="2854158" y="2744114"/>
            <a:ext cx="2973389" cy="1700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PE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Son documentos emitidos por centros de salud autorizados.</a:t>
            </a:r>
            <a:endParaRPr/>
          </a:p>
        </p:txBody>
      </p:sp>
      <p:sp>
        <p:nvSpPr>
          <p:cNvPr id="322" name="Google Shape;322;p12"/>
          <p:cNvSpPr/>
          <p:nvPr/>
        </p:nvSpPr>
        <p:spPr>
          <a:xfrm>
            <a:off x="6417734" y="967536"/>
            <a:ext cx="1676400" cy="3600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474747"/>
              </a:gs>
              <a:gs pos="50000">
                <a:schemeClr val="dk1"/>
              </a:gs>
              <a:gs pos="100000">
                <a:schemeClr val="dk1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es-PE" sz="1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Ejemplos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3"/>
          <p:cNvSpPr>
            <a:spLocks noGrp="1"/>
          </p:cNvSpPr>
          <p:nvPr>
            <p:ph type="sldNum" idx="4294967295"/>
          </p:nvPr>
        </p:nvSpPr>
        <p:spPr>
          <a:xfrm>
            <a:off x="11146536" y="6035040"/>
            <a:ext cx="548640" cy="548640"/>
          </a:xfrm>
          <a:prstGeom prst="ellipse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fld id="{00000000-1234-1234-1234-123412341234}" type="slidenum">
              <a:rPr lang="es-PE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9" name="Google Shape;329;p13" descr="https://sirnpdpide.conadisperu.gob.pe/Content/img/carne_2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892" y="968374"/>
            <a:ext cx="4140172" cy="24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13"/>
          <p:cNvPicPr preferRelativeResize="0"/>
          <p:nvPr/>
        </p:nvPicPr>
        <p:blipFill rotWithShape="1">
          <a:blip r:embed="rId4">
            <a:alphaModFix/>
          </a:blip>
          <a:srcRect t="1" r="5736" b="49701"/>
          <a:stretch/>
        </p:blipFill>
        <p:spPr>
          <a:xfrm>
            <a:off x="1885923" y="1565321"/>
            <a:ext cx="4343400" cy="3311479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1" name="Google Shape;331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31783" y="2208212"/>
            <a:ext cx="4721930" cy="3258796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2" name="Google Shape;332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69820" y="3001102"/>
            <a:ext cx="4343400" cy="3308258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33" name="Google Shape;333;p13"/>
          <p:cNvSpPr/>
          <p:nvPr/>
        </p:nvSpPr>
        <p:spPr>
          <a:xfrm>
            <a:off x="4818547" y="1114612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s-PE" sz="1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CARNÉ CONADIS</a:t>
            </a:r>
            <a:endParaRPr/>
          </a:p>
        </p:txBody>
      </p:sp>
      <p:sp>
        <p:nvSpPr>
          <p:cNvPr id="334" name="Google Shape;334;p13"/>
          <p:cNvSpPr/>
          <p:nvPr/>
        </p:nvSpPr>
        <p:spPr>
          <a:xfrm>
            <a:off x="6405336" y="1719197"/>
            <a:ext cx="329675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s-PE" sz="1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CERTIFICADO DE DISCAPACIDAD</a:t>
            </a:r>
            <a:endParaRPr/>
          </a:p>
        </p:txBody>
      </p:sp>
      <p:sp>
        <p:nvSpPr>
          <p:cNvPr id="335" name="Google Shape;335;p13"/>
          <p:cNvSpPr/>
          <p:nvPr/>
        </p:nvSpPr>
        <p:spPr>
          <a:xfrm>
            <a:off x="8223037" y="2474136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s-PE" sz="1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INFORME MÉDICO</a:t>
            </a:r>
            <a:endParaRPr/>
          </a:p>
        </p:txBody>
      </p:sp>
      <p:sp>
        <p:nvSpPr>
          <p:cNvPr id="336" name="Google Shape;336;p13"/>
          <p:cNvSpPr/>
          <p:nvPr/>
        </p:nvSpPr>
        <p:spPr>
          <a:xfrm>
            <a:off x="9343287" y="3242796"/>
            <a:ext cx="2355733" cy="3044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libri"/>
              <a:buNone/>
            </a:pPr>
            <a:r>
              <a:rPr lang="es-PE" sz="1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RESOLUCIÓN CONADIS</a:t>
            </a:r>
            <a:endParaRPr/>
          </a:p>
        </p:txBody>
      </p:sp>
      <p:sp>
        <p:nvSpPr>
          <p:cNvPr id="337" name="Google Shape;337;p13"/>
          <p:cNvSpPr txBox="1"/>
          <p:nvPr/>
        </p:nvSpPr>
        <p:spPr>
          <a:xfrm>
            <a:off x="282848" y="184723"/>
            <a:ext cx="5106226" cy="54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800"/>
              <a:buFont typeface="Calibri"/>
              <a:buNone/>
            </a:pPr>
            <a:r>
              <a:rPr lang="es-PE" sz="2800" b="0" i="0" u="none" strike="noStrike" cap="none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Documentos de sustento</a:t>
            </a:r>
            <a:endParaRPr/>
          </a:p>
        </p:txBody>
      </p:sp>
      <p:sp>
        <p:nvSpPr>
          <p:cNvPr id="338" name="Google Shape;338;p13"/>
          <p:cNvSpPr/>
          <p:nvPr/>
        </p:nvSpPr>
        <p:spPr>
          <a:xfrm>
            <a:off x="7213600" y="5799667"/>
            <a:ext cx="1440000" cy="13474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3"/>
          <p:cNvSpPr/>
          <p:nvPr/>
        </p:nvSpPr>
        <p:spPr>
          <a:xfrm>
            <a:off x="5526257" y="5262777"/>
            <a:ext cx="1440000" cy="13474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3"/>
          <p:cNvSpPr/>
          <p:nvPr/>
        </p:nvSpPr>
        <p:spPr>
          <a:xfrm>
            <a:off x="2115961" y="2761098"/>
            <a:ext cx="1074339" cy="10910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2070</Words>
  <Application>Microsoft Office PowerPoint</Application>
  <PresentationFormat>Panorámica</PresentationFormat>
  <Paragraphs>495</Paragraphs>
  <Slides>61</Slides>
  <Notes>61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61</vt:i4>
      </vt:variant>
    </vt:vector>
  </HeadingPairs>
  <TitlesOfParts>
    <vt:vector size="66" baseType="lpstr">
      <vt:lpstr>Times New Roman</vt:lpstr>
      <vt:lpstr>Calibri</vt:lpstr>
      <vt:lpstr>Arial</vt:lpstr>
      <vt:lpstr>Tema de Office</vt:lpstr>
      <vt:lpstr>Tema de Office</vt:lpstr>
      <vt:lpstr>Presentación de PowerPoint</vt:lpstr>
      <vt:lpstr>Presentación de PowerPoint</vt:lpstr>
      <vt:lpstr>Grados a registrar</vt:lpstr>
      <vt:lpstr>Presentación de PowerPoint</vt:lpstr>
      <vt:lpstr>Etapas del proceso de registro</vt:lpstr>
      <vt:lpstr>Presentación de PowerPoint</vt:lpstr>
      <vt:lpstr>¿Qué discapacidades requieren sustento para el registro?</vt:lpstr>
      <vt:lpstr>¿Cuáles son los tipos de sustento?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Ingrese al Sistema de registro R-NEE</vt:lpstr>
      <vt:lpstr>Ingresar a la página web</vt:lpstr>
      <vt:lpstr>Verificar la participación de la IE </vt:lpstr>
      <vt:lpstr>Presentación de PowerPoint</vt:lpstr>
      <vt:lpstr>Presentación de PowerPoint</vt:lpstr>
      <vt:lpstr>Pantalla principal</vt:lpstr>
      <vt:lpstr>Identificar al usuario</vt:lpstr>
      <vt:lpstr>Identificar a la IE</vt:lpstr>
      <vt:lpstr>Actualizar información</vt:lpstr>
      <vt:lpstr>Crear una contraseña</vt:lpstr>
      <vt:lpstr>Persona de contacto</vt:lpstr>
      <vt:lpstr>Persona de contacto – opción 1</vt:lpstr>
      <vt:lpstr>Persona de contacto – opción 2</vt:lpstr>
      <vt:lpstr>Guardar la información ingresada</vt:lpstr>
      <vt:lpstr>Revisar el correo electrónico</vt:lpstr>
      <vt:lpstr>Revisar el correo electrónico</vt:lpstr>
      <vt:lpstr>Finalizar registro de datos</vt:lpstr>
      <vt:lpstr>Presentación de PowerPoint</vt:lpstr>
      <vt:lpstr>Reestablecer contraseña</vt:lpstr>
      <vt:lpstr>Reestablecer contraseña</vt:lpstr>
      <vt:lpstr>Presentación de PowerPoint</vt:lpstr>
      <vt:lpstr>Complete la información y registre nuevos estudiantes</vt:lpstr>
      <vt:lpstr>Acceso para el registro de estudiantes</vt:lpstr>
      <vt:lpstr>Pantalla principal</vt:lpstr>
      <vt:lpstr>Ten en cuenta</vt:lpstr>
      <vt:lpstr>Paso 2.1 Complete la información de estudiantes precargados</vt:lpstr>
      <vt:lpstr>Pantalla principal</vt:lpstr>
      <vt:lpstr>Ficha de registro virtual</vt:lpstr>
      <vt:lpstr>Ficha de registro virtual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Finalizar el proceso de registro</vt:lpstr>
      <vt:lpstr>Presentación de PowerPoint</vt:lpstr>
      <vt:lpstr>Presentación de PowerPoint</vt:lpstr>
      <vt:lpstr>Presentación de PowerPoint</vt:lpstr>
      <vt:lpstr>Presentación de PowerPoint</vt:lpstr>
      <vt:lpstr>Etapas del proceso de registro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ORLANDO SULLON SULLON</dc:creator>
  <cp:lastModifiedBy>ASUS</cp:lastModifiedBy>
  <cp:revision>1</cp:revision>
  <dcterms:created xsi:type="dcterms:W3CDTF">2014-07-08T14:30:13Z</dcterms:created>
  <dcterms:modified xsi:type="dcterms:W3CDTF">2025-05-05T19:26:58Z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0x0101007767B8A357BD984DB4590B528C6CD91C</vt:lpwstr>
  </property>
  <property fmtid="{D5CDD505-2E9C-101B-9397-08002B2CF9AE}" pid="3" name="MediaServiceImageTags">
    <vt:lpwstr/>
  </property>
  <property fmtid="{D5CDD505-2E9C-101B-9397-08002B2CF9AE}" pid="4" name="Order">
    <vt:r8>2766800</vt:r8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</Properties>
</file>