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8" r:id="rId2"/>
    <p:sldId id="258" r:id="rId3"/>
    <p:sldId id="262" r:id="rId4"/>
    <p:sldId id="263" r:id="rId5"/>
    <p:sldId id="264" r:id="rId6"/>
    <p:sldId id="265" r:id="rId7"/>
    <p:sldId id="332" r:id="rId8"/>
    <p:sldId id="335" r:id="rId9"/>
    <p:sldId id="342" r:id="rId10"/>
    <p:sldId id="336" r:id="rId11"/>
    <p:sldId id="339" r:id="rId12"/>
    <p:sldId id="337" r:id="rId13"/>
    <p:sldId id="341" r:id="rId14"/>
    <p:sldId id="343" r:id="rId15"/>
    <p:sldId id="274" r:id="rId16"/>
    <p:sldId id="276" r:id="rId17"/>
    <p:sldId id="279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B94"/>
    <a:srgbClr val="DE0A14"/>
    <a:srgbClr val="EF2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>
      <p:cViewPr varScale="1">
        <p:scale>
          <a:sx n="77" d="100"/>
          <a:sy n="77" d="100"/>
        </p:scale>
        <p:origin x="92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4062"/>
            <a:ext cx="12191999" cy="61039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829310"/>
          </a:xfrm>
          <a:custGeom>
            <a:avLst/>
            <a:gdLst/>
            <a:ahLst/>
            <a:cxnLst/>
            <a:rect l="l" t="t" r="r" b="b"/>
            <a:pathLst>
              <a:path w="12192000" h="829310">
                <a:moveTo>
                  <a:pt x="12192000" y="0"/>
                </a:moveTo>
                <a:lnTo>
                  <a:pt x="0" y="0"/>
                </a:lnTo>
                <a:lnTo>
                  <a:pt x="0" y="690879"/>
                </a:lnTo>
                <a:lnTo>
                  <a:pt x="7044" y="734559"/>
                </a:lnTo>
                <a:lnTo>
                  <a:pt x="26659" y="772491"/>
                </a:lnTo>
                <a:lnTo>
                  <a:pt x="56570" y="802400"/>
                </a:lnTo>
                <a:lnTo>
                  <a:pt x="94501" y="822013"/>
                </a:lnTo>
                <a:lnTo>
                  <a:pt x="138176" y="829055"/>
                </a:lnTo>
                <a:lnTo>
                  <a:pt x="12053824" y="829055"/>
                </a:lnTo>
                <a:lnTo>
                  <a:pt x="12097504" y="822013"/>
                </a:lnTo>
                <a:lnTo>
                  <a:pt x="12135435" y="802400"/>
                </a:lnTo>
                <a:lnTo>
                  <a:pt x="12165344" y="772491"/>
                </a:lnTo>
                <a:lnTo>
                  <a:pt x="12184957" y="734559"/>
                </a:lnTo>
                <a:lnTo>
                  <a:pt x="12192000" y="69087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5319" y="216408"/>
            <a:ext cx="2139696" cy="4297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87000" y="79247"/>
            <a:ext cx="1066800" cy="6431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244" y="1143380"/>
            <a:ext cx="10357510" cy="1329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2057" y="2691841"/>
            <a:ext cx="10000615" cy="360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agpugelhuaraz.net/repositorio?indice=3fe7de24fd9136e45446309e6f7b90ae&amp;ann=2023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a9GapUjVSYFwAhI4aW2bXXYO3S4_xK0x?usp=shar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6408"/>
            <a:ext cx="12192000" cy="6642100"/>
            <a:chOff x="0" y="216408"/>
            <a:chExt cx="12192000" cy="6642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4062"/>
              <a:ext cx="12191999" cy="61039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91712" y="4392167"/>
              <a:ext cx="4610735" cy="0"/>
            </a:xfrm>
            <a:custGeom>
              <a:avLst/>
              <a:gdLst/>
              <a:ahLst/>
              <a:cxnLst/>
              <a:rect l="l" t="t" r="r" b="b"/>
              <a:pathLst>
                <a:path w="4610734">
                  <a:moveTo>
                    <a:pt x="0" y="0"/>
                  </a:moveTo>
                  <a:lnTo>
                    <a:pt x="4610735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20" y="216408"/>
              <a:ext cx="2758440" cy="55473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992117" y="4835728"/>
            <a:ext cx="42119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UGEL Huaraz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85800" y="176783"/>
            <a:ext cx="9982200" cy="826007"/>
            <a:chOff x="685800" y="176783"/>
            <a:chExt cx="9982200" cy="826007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6400" y="176783"/>
              <a:ext cx="1371600" cy="8260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176783"/>
              <a:ext cx="2788920" cy="61264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946910" y="2456815"/>
            <a:ext cx="8295640" cy="17341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67640" marR="5080" lvl="0" indent="-155575" algn="just" defTabSz="914400" eaLnBrk="1" fontAlgn="auto" latinLnBrk="0" hangingPunct="1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Presentación</a:t>
            </a:r>
            <a:r>
              <a:rPr kumimoji="0" sz="3600" b="1" i="0" u="none" strike="noStrike" kern="0" cap="none" spc="-2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3600" b="1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de</a:t>
            </a:r>
            <a:r>
              <a:rPr kumimoji="0" sz="3600" b="1" i="0" u="none" strike="noStrike" kern="0" cap="none" spc="-2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3600" b="1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la</a:t>
            </a:r>
            <a:r>
              <a:rPr kumimoji="0" sz="3600" b="1" i="0" u="none" strike="noStrike" kern="0" cap="none" spc="-2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3600" b="1" i="0" u="none" strike="noStrike" kern="0" cap="none" spc="2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campaña</a:t>
            </a:r>
            <a:r>
              <a:rPr kumimoji="0" sz="3600" b="1" i="0" u="none" strike="noStrike" kern="0" cap="none" spc="-2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3600" b="1" i="0" u="none" strike="noStrike" kern="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de </a:t>
            </a:r>
            <a:r>
              <a:rPr kumimoji="0" sz="3600" b="1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sensibilización</a:t>
            </a:r>
            <a:r>
              <a:rPr kumimoji="0" sz="3600" b="1" i="0" u="none" strike="noStrike" kern="0" cap="none" spc="-2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“En</a:t>
            </a:r>
            <a:r>
              <a:rPr kumimoji="0" sz="4000" b="1" i="0" u="none" strike="noStrike" kern="0" cap="none" spc="-20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el</a:t>
            </a:r>
            <a:r>
              <a:rPr kumimoji="0" sz="4000" b="1" i="0" u="none" strike="noStrike" kern="0" cap="none" spc="-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40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Perú,</a:t>
            </a:r>
            <a:r>
              <a:rPr kumimoji="0" sz="4000" b="1" i="0" u="none" strike="noStrike" kern="0" cap="none" spc="-25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4000" b="1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nos </a:t>
            </a:r>
            <a:r>
              <a:rPr kumimoji="0" sz="4000" b="1" i="0" u="none" strike="noStrike" kern="0" cap="none" spc="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respetamos</a:t>
            </a:r>
            <a:r>
              <a:rPr kumimoji="0" sz="4000" b="1" i="0" u="none" strike="noStrike" kern="0" cap="none" spc="-3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4000" b="1" i="0" u="none" strike="noStrike" kern="0" cap="none" spc="2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y</a:t>
            </a:r>
            <a:r>
              <a:rPr kumimoji="0" sz="4000" b="1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4000" b="1" i="0" u="none" strike="noStrike" kern="0" cap="none" spc="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tratamos</a:t>
            </a:r>
            <a:r>
              <a:rPr kumimoji="0" sz="4000" b="1" i="0" u="none" strike="noStrike" kern="0" cap="none" spc="-3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4000" b="1" i="0" u="none" strike="noStrike" kern="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bien”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23944" y="1644498"/>
            <a:ext cx="394157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000" spc="-10" dirty="0">
                <a:solidFill>
                  <a:srgbClr val="FFFFFF"/>
                </a:solidFill>
              </a:rPr>
              <a:t>Asistencia Técnica</a:t>
            </a:r>
            <a:endParaRPr sz="30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13C617D-CAB4-A743-21F7-DAF2C43F0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96979" l="421" r="99579">
                        <a14:foregroundMark x1="31756" y1="11250" x2="18927" y2="19896"/>
                        <a14:foregroundMark x1="18927" y1="19896" x2="9043" y2="31563"/>
                        <a14:foregroundMark x1="9043" y1="31563" x2="9043" y2="31563"/>
                        <a14:foregroundMark x1="6835" y1="51667" x2="15247" y2="77604"/>
                        <a14:foregroundMark x1="3155" y1="80000" x2="26814" y2="83750"/>
                        <a14:foregroundMark x1="6519" y1="94271" x2="36803" y2="89271"/>
                        <a14:foregroundMark x1="30494" y1="95521" x2="55100" y2="92396"/>
                        <a14:foregroundMark x1="55100" y1="92396" x2="55415" y2="92083"/>
                        <a14:foregroundMark x1="92850" y1="82500" x2="69506" y2="88646"/>
                        <a14:foregroundMark x1="98107" y1="92708" x2="98107" y2="92708"/>
                        <a14:foregroundMark x1="98738" y1="77917" x2="98738" y2="77917"/>
                        <a14:foregroundMark x1="33964" y1="93021" x2="48580" y2="90833"/>
                        <a14:foregroundMark x1="50789" y1="90521" x2="72871" y2="93333"/>
                        <a14:foregroundMark x1="64458" y1="89271" x2="43007" y2="89271"/>
                        <a14:foregroundMark x1="87802" y1="68958" x2="91588" y2="41458"/>
                        <a14:foregroundMark x1="88433" y1="37708" x2="80021" y2="16771"/>
                        <a14:foregroundMark x1="74448" y1="14271" x2="43954" y2="3542"/>
                        <a14:foregroundMark x1="44900" y1="4688" x2="25237" y2="21667"/>
                        <a14:foregroundMark x1="37960" y1="5938" x2="23975" y2="13646"/>
                        <a14:foregroundMark x1="20820" y1="11563" x2="13670" y2="21979"/>
                        <a14:foregroundMark x1="12093" y1="21354" x2="6730" y2="34583"/>
                        <a14:foregroundMark x1="6730" y1="34583" x2="6519" y2="36563"/>
                        <a14:foregroundMark x1="5573" y1="38021" x2="5258" y2="55104"/>
                        <a14:foregroundMark x1="5258" y1="55104" x2="5889" y2="56250"/>
                        <a14:foregroundMark x1="9989" y1="37500" x2="11251" y2="55000"/>
                        <a14:foregroundMark x1="15563" y1="29688" x2="8412" y2="51042"/>
                        <a14:foregroundMark x1="18717" y1="26667" x2="26814" y2="12500"/>
                        <a14:foregroundMark x1="24606" y1="10313" x2="32072" y2="5313"/>
                        <a14:foregroundMark x1="36488" y1="4688" x2="50894" y2="2604"/>
                        <a14:foregroundMark x1="50894" y1="2604" x2="51735" y2="2604"/>
                        <a14:foregroundMark x1="57308" y1="1354" x2="65405" y2="11875"/>
                        <a14:foregroundMark x1="65405" y1="11875" x2="65720" y2="13333"/>
                        <a14:foregroundMark x1="64458" y1="12500" x2="45216" y2="13646"/>
                        <a14:foregroundMark x1="43954" y1="10938" x2="56677" y2="10313"/>
                        <a14:foregroundMark x1="64774" y1="5938" x2="81598" y2="15521"/>
                        <a14:foregroundMark x1="81598" y1="15833" x2="90326" y2="33438"/>
                        <a14:foregroundMark x1="72240" y1="18333" x2="83807" y2="25104"/>
                        <a14:foregroundMark x1="88749" y1="23854" x2="92744" y2="38646"/>
                        <a14:foregroundMark x1="92744" y1="38646" x2="93165" y2="39271"/>
                        <a14:foregroundMark x1="94111" y1="43333" x2="96845" y2="60000"/>
                        <a14:foregroundMark x1="96845" y1="60000" x2="96530" y2="60313"/>
                        <a14:foregroundMark x1="93481" y1="60313" x2="83176" y2="78854"/>
                        <a14:foregroundMark x1="88749" y1="47604" x2="85384" y2="67083"/>
                        <a14:foregroundMark x1="83807" y1="73542" x2="70768" y2="84063"/>
                        <a14:foregroundMark x1="76341" y1="44583" x2="84437" y2="44583"/>
                        <a14:foregroundMark x1="91903" y1="51042" x2="91903" y2="56563"/>
                        <a14:foregroundMark x1="5889" y1="63021" x2="12093" y2="71667"/>
                        <a14:foregroundMark x1="12093" y1="63958" x2="22713" y2="78854"/>
                        <a14:foregroundMark x1="22713" y1="78854" x2="22713" y2="78854"/>
                        <a14:foregroundMark x1="64458" y1="2917" x2="64458" y2="2917"/>
                        <a14:foregroundMark x1="67298" y1="4167" x2="67298" y2="4167"/>
                        <a14:foregroundMark x1="69821" y1="4375" x2="69821" y2="4375"/>
                        <a14:foregroundMark x1="72240" y1="6875" x2="72240" y2="6875"/>
                        <a14:foregroundMark x1="74132" y1="6875" x2="74132" y2="6875"/>
                        <a14:foregroundMark x1="76972" y1="8750" x2="76972" y2="8750"/>
                        <a14:foregroundMark x1="81283" y1="11563" x2="81283" y2="11563"/>
                        <a14:foregroundMark x1="84437" y1="15833" x2="84437" y2="15833"/>
                        <a14:foregroundMark x1="85699" y1="15833" x2="85699" y2="15833"/>
                        <a14:foregroundMark x1="88118" y1="20521" x2="88118" y2="20521"/>
                        <a14:foregroundMark x1="27445" y1="6250" x2="27445" y2="6250"/>
                        <a14:foregroundMark x1="30810" y1="4688" x2="30810" y2="4688"/>
                        <a14:foregroundMark x1="8097" y1="72917" x2="9989" y2="74479"/>
                        <a14:foregroundMark x1="7781" y1="71667" x2="6835" y2="67708"/>
                        <a14:foregroundMark x1="1682" y1="48021" x2="1682" y2="48021"/>
                        <a14:foregroundMark x1="1577" y1="48333" x2="1577" y2="51354"/>
                        <a14:foregroundMark x1="1577" y1="52292" x2="1577" y2="54896"/>
                        <a14:foregroundMark x1="2313" y1="57083" x2="2944" y2="60313"/>
                        <a14:foregroundMark x1="3470" y1="62813" x2="4732" y2="65104"/>
                        <a14:foregroundMark x1="1682" y1="47396" x2="3996" y2="34479"/>
                        <a14:foregroundMark x1="4101" y1="33229" x2="7361" y2="27604"/>
                        <a14:foregroundMark x1="6414" y1="27813" x2="7361" y2="26354"/>
                        <a14:foregroundMark x1="8517" y1="23438" x2="11356" y2="18958"/>
                        <a14:foregroundMark x1="12303" y1="18021" x2="16719" y2="15000"/>
                        <a14:foregroundMark x1="15247" y1="15000" x2="19874" y2="11979"/>
                        <a14:foregroundMark x1="18297" y1="11979" x2="24395" y2="8125"/>
                        <a14:foregroundMark x1="28076" y1="5625" x2="34911" y2="3229"/>
                        <a14:foregroundMark x1="35857" y1="2917" x2="42902" y2="1979"/>
                        <a14:foregroundMark x1="36803" y1="2708" x2="43113" y2="1146"/>
                        <a14:foregroundMark x1="44374" y1="938" x2="50789" y2="1458"/>
                        <a14:foregroundMark x1="49211" y1="833" x2="52576" y2="833"/>
                        <a14:foregroundMark x1="90431" y1="21250" x2="91798" y2="24688"/>
                        <a14:foregroundMark x1="94217" y1="28854" x2="96004" y2="33854"/>
                        <a14:foregroundMark x1="96951" y1="37292" x2="98107" y2="43229"/>
                        <a14:foregroundMark x1="98948" y1="46875" x2="98423" y2="52812"/>
                        <a14:foregroundMark x1="96004" y1="63646" x2="95058" y2="66979"/>
                        <a14:foregroundMark x1="421" y1="93958" x2="421" y2="93958"/>
                        <a14:foregroundMark x1="42271" y1="97083" x2="61409" y2="96667"/>
                        <a14:foregroundMark x1="99579" y1="94375" x2="99579" y2="94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6600" y="80229"/>
            <a:ext cx="926610" cy="935380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28361866-F6D6-4F41-3659-12A8CB66CC61}"/>
              </a:ext>
            </a:extLst>
          </p:cNvPr>
          <p:cNvSpPr txBox="1"/>
          <p:nvPr/>
        </p:nvSpPr>
        <p:spPr>
          <a:xfrm>
            <a:off x="7611255" y="5660227"/>
            <a:ext cx="42119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28 de junio de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2023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12382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B94A6B-F126-6D8D-D496-840E6EFAD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-2064" r="30932"/>
          <a:stretch/>
        </p:blipFill>
        <p:spPr>
          <a:xfrm rot="5400000">
            <a:off x="8779987" y="3183412"/>
            <a:ext cx="5860291" cy="8650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E1DC69-7AE1-1A45-93F7-FFB723AE7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" y="720811"/>
            <a:ext cx="3471679" cy="3069342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DEA347C-BAC9-4D26-A7AC-B830B833D9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0" y="720811"/>
            <a:ext cx="8839200" cy="73130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97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PE" sz="2800" b="0" spc="-160" dirty="0">
                <a:solidFill>
                  <a:srgbClr val="C00000"/>
                </a:solidFill>
                <a:latin typeface="Arial Black"/>
                <a:cs typeface="Arial Black"/>
              </a:rPr>
              <a:t>Fase</a:t>
            </a:r>
            <a:r>
              <a:rPr sz="2800" b="0" spc="-34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PE" sz="2800" b="0" spc="-480" dirty="0">
                <a:solidFill>
                  <a:srgbClr val="C00000"/>
                </a:solidFill>
                <a:latin typeface="Arial Black"/>
                <a:cs typeface="Arial Black"/>
              </a:rPr>
              <a:t>2</a:t>
            </a:r>
            <a:r>
              <a:rPr sz="2800" b="0" spc="-480" dirty="0">
                <a:solidFill>
                  <a:srgbClr val="C00000"/>
                </a:solidFill>
                <a:latin typeface="Arial Black"/>
                <a:cs typeface="Arial Black"/>
              </a:rPr>
              <a:t>:</a:t>
            </a:r>
            <a:r>
              <a:rPr sz="2800" b="0" spc="-3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ES" sz="2800" b="0" spc="-3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PE" sz="2000" dirty="0">
                <a:latin typeface="Lucida Sans Unicode"/>
                <a:cs typeface="Lucida Sans Unicode"/>
              </a:rPr>
              <a:t>Planificamos </a:t>
            </a:r>
            <a:r>
              <a:rPr sz="2000" spc="105" dirty="0">
                <a:latin typeface="Lucida Sans Unicode"/>
                <a:cs typeface="Lucida Sans Unicode"/>
              </a:rPr>
              <a:t>la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240" dirty="0">
                <a:latin typeface="Lucida Sans Unicode"/>
                <a:cs typeface="Lucida Sans Unicode"/>
              </a:rPr>
              <a:t>campaña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54A310-2858-4679-A67B-AFAE3D84BAC8}"/>
              </a:ext>
            </a:extLst>
          </p:cNvPr>
          <p:cNvSpPr txBox="1"/>
          <p:nvPr/>
        </p:nvSpPr>
        <p:spPr>
          <a:xfrm>
            <a:off x="3651214" y="2649315"/>
            <a:ext cx="7467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/>
              <a:t>El Comité de Gestión Pedagógica, junto con la comunidad educativa: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800" dirty="0"/>
              <a:t>Desarrolla el </a:t>
            </a:r>
            <a:r>
              <a:rPr lang="es-PE" sz="2000" b="1" dirty="0">
                <a:solidFill>
                  <a:srgbClr val="FF0000"/>
                </a:solidFill>
              </a:rPr>
              <a:t>Plan de trabajo de la campaña</a:t>
            </a:r>
            <a:r>
              <a:rPr lang="es-PE" sz="1800" dirty="0"/>
              <a:t>. La institución educativa establece lo siguiente:</a:t>
            </a:r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AB7570-1F88-4ED2-B92D-9220A7E3B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87125"/>
            <a:ext cx="1798106" cy="1162190"/>
          </a:xfrm>
          <a:prstGeom prst="rect">
            <a:avLst/>
          </a:prstGeom>
        </p:spPr>
      </p:pic>
      <p:pic>
        <p:nvPicPr>
          <p:cNvPr id="7" name="Picture 4" descr="FORTALECIMIENTO DE COMUNIDADES EDUCATIVAS - YouTube">
            <a:extLst>
              <a:ext uri="{FF2B5EF4-FFF2-40B4-BE49-F238E27FC236}">
                <a16:creationId xmlns:a16="http://schemas.microsoft.com/office/drawing/2014/main" id="{A240DA51-74A8-4699-BEE8-8F66F54B9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8378" b="5730"/>
          <a:stretch/>
        </p:blipFill>
        <p:spPr bwMode="auto">
          <a:xfrm>
            <a:off x="8633921" y="1320550"/>
            <a:ext cx="1959039" cy="125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C257D1D-C936-4899-B567-05A0D8A89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974" y="3790154"/>
            <a:ext cx="8615691" cy="30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9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B94A6B-F126-6D8D-D496-840E6EFAD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-2064" r="30932"/>
          <a:stretch/>
        </p:blipFill>
        <p:spPr>
          <a:xfrm rot="5400000">
            <a:off x="8685204" y="3189426"/>
            <a:ext cx="5860291" cy="11720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E1DC69-7AE1-1A45-93F7-FFB723AE7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"/>
            <a:ext cx="2351998" cy="20794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733627D-1146-4B51-A583-93B76A7EA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122" y="851171"/>
            <a:ext cx="8371100" cy="46631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A995E3-0D6A-4BCD-9A58-7D3313470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99" y="5463118"/>
            <a:ext cx="8446791" cy="1242482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8A362C33-9334-4A62-96AB-EED8A4E092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0" y="19929"/>
            <a:ext cx="8839200" cy="73130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97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PE" sz="2800" b="0" spc="-160" dirty="0">
                <a:solidFill>
                  <a:srgbClr val="C00000"/>
                </a:solidFill>
                <a:latin typeface="Arial Black"/>
                <a:cs typeface="Arial Black"/>
              </a:rPr>
              <a:t>Fase</a:t>
            </a:r>
            <a:r>
              <a:rPr sz="2800" b="0" spc="-34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PE" sz="2800" b="0" spc="-480" dirty="0">
                <a:solidFill>
                  <a:srgbClr val="C00000"/>
                </a:solidFill>
                <a:latin typeface="Arial Black"/>
                <a:cs typeface="Arial Black"/>
              </a:rPr>
              <a:t>2 </a:t>
            </a:r>
            <a:r>
              <a:rPr sz="2800" b="0" spc="-480" dirty="0">
                <a:solidFill>
                  <a:srgbClr val="C00000"/>
                </a:solidFill>
                <a:latin typeface="Arial Black"/>
                <a:cs typeface="Arial Black"/>
              </a:rPr>
              <a:t>:</a:t>
            </a:r>
            <a:r>
              <a:rPr lang="es-PE" sz="2800" b="0" spc="-48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800" b="0" spc="-3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ES" sz="2800" b="0" spc="-3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PE" sz="2000" dirty="0">
                <a:latin typeface="Lucida Sans Unicode"/>
                <a:cs typeface="Lucida Sans Unicode"/>
              </a:rPr>
              <a:t>Planificamos </a:t>
            </a:r>
            <a:r>
              <a:rPr sz="2000" spc="105" dirty="0">
                <a:latin typeface="Lucida Sans Unicode"/>
                <a:cs typeface="Lucida Sans Unicode"/>
              </a:rPr>
              <a:t>la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240" dirty="0">
                <a:latin typeface="Lucida Sans Unicode"/>
                <a:cs typeface="Lucida Sans Unicode"/>
              </a:rPr>
              <a:t>campaña</a:t>
            </a:r>
            <a:endParaRPr sz="28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3453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B94A6B-F126-6D8D-D496-840E6EFAD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-2064" r="30932"/>
          <a:stretch/>
        </p:blipFill>
        <p:spPr>
          <a:xfrm rot="5400000">
            <a:off x="-2319499" y="3274624"/>
            <a:ext cx="5860291" cy="11720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70C53D8-EF5B-9DA0-5D17-9BE5E99AE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7200"/>
            <a:ext cx="2583384" cy="2286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0AB8645-CF40-4A32-92D8-3DD1ED718819}"/>
              </a:ext>
            </a:extLst>
          </p:cNvPr>
          <p:cNvSpPr txBox="1"/>
          <p:nvPr/>
        </p:nvSpPr>
        <p:spPr>
          <a:xfrm>
            <a:off x="914400" y="3012673"/>
            <a:ext cx="6934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800" dirty="0"/>
              <a:t>El Comité de Gestión Pedagógica, con la comunidad educativa:</a:t>
            </a:r>
          </a:p>
          <a:p>
            <a:endParaRPr lang="es-P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800" dirty="0"/>
              <a:t>A partir de lo planificado, desarrollan la campaña.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800" dirty="0"/>
              <a:t>Reajustan algunas actividades de ser necesario.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800" dirty="0"/>
              <a:t>Realizan el registro de evidencias (toman fotos, graban videos).</a:t>
            </a:r>
          </a:p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57E1DE-2E21-44B3-94A6-799A4C9A1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16" y="1576214"/>
            <a:ext cx="1798106" cy="1162190"/>
          </a:xfrm>
          <a:prstGeom prst="rect">
            <a:avLst/>
          </a:prstGeom>
        </p:spPr>
      </p:pic>
      <p:pic>
        <p:nvPicPr>
          <p:cNvPr id="6" name="Picture 4" descr="FORTALECIMIENTO DE COMUNIDADES EDUCATIVAS - YouTube">
            <a:extLst>
              <a:ext uri="{FF2B5EF4-FFF2-40B4-BE49-F238E27FC236}">
                <a16:creationId xmlns:a16="http://schemas.microsoft.com/office/drawing/2014/main" id="{11C84EF0-2FF5-49D3-81D3-BC8C6A045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8378" b="5730"/>
          <a:stretch/>
        </p:blipFill>
        <p:spPr bwMode="auto">
          <a:xfrm>
            <a:off x="5568714" y="1417661"/>
            <a:ext cx="1959039" cy="125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da Niños tomando foto utilizando teléfono inteligente y cámara dibujos  animados vector ilustración 20907583 Vector en Vecteezy">
            <a:extLst>
              <a:ext uri="{FF2B5EF4-FFF2-40B4-BE49-F238E27FC236}">
                <a16:creationId xmlns:a16="http://schemas.microsoft.com/office/drawing/2014/main" id="{D1104DCB-B3EA-4DFE-8E71-08E3E9B73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31" y="1491840"/>
            <a:ext cx="3884117" cy="32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ÑOS DE GENERACIÓN i DE UNICEF ESTARÁN PRESENTES EN CAMPAÑA ELECTORAL |  RSE PERÚ TV">
            <a:extLst>
              <a:ext uri="{FF2B5EF4-FFF2-40B4-BE49-F238E27FC236}">
                <a16:creationId xmlns:a16="http://schemas.microsoft.com/office/drawing/2014/main" id="{4192CE8E-E1C1-447B-AD6D-AF0469F22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08" y="4616157"/>
            <a:ext cx="3381140" cy="22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89E2B4E9-2EF3-4005-A978-F77898BABB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4010" y="350043"/>
            <a:ext cx="8839200" cy="73130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97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PE" sz="2800" b="0" spc="-160" dirty="0">
                <a:solidFill>
                  <a:srgbClr val="C00000"/>
                </a:solidFill>
                <a:latin typeface="Arial Black"/>
                <a:cs typeface="Arial Black"/>
              </a:rPr>
              <a:t>Fase</a:t>
            </a:r>
            <a:r>
              <a:rPr sz="2800" b="0" spc="-34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PE" sz="2800" b="0" spc="-480" dirty="0">
                <a:solidFill>
                  <a:srgbClr val="C00000"/>
                </a:solidFill>
                <a:latin typeface="Arial Black"/>
                <a:cs typeface="Arial Black"/>
              </a:rPr>
              <a:t> 3 </a:t>
            </a:r>
            <a:r>
              <a:rPr sz="2800" b="0" spc="-480" dirty="0">
                <a:solidFill>
                  <a:srgbClr val="C00000"/>
                </a:solidFill>
                <a:latin typeface="Arial Black"/>
                <a:cs typeface="Arial Black"/>
              </a:rPr>
              <a:t>:</a:t>
            </a:r>
            <a:r>
              <a:rPr sz="2800" b="0" spc="-3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ES" sz="2800" b="0" spc="-3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PE" sz="2000" dirty="0">
                <a:latin typeface="Lucida Sans Unicode"/>
                <a:cs typeface="Lucida Sans Unicode"/>
              </a:rPr>
              <a:t>Desarrollamos  </a:t>
            </a:r>
            <a:r>
              <a:rPr sz="2000" spc="105" dirty="0">
                <a:latin typeface="Lucida Sans Unicode"/>
                <a:cs typeface="Lucida Sans Unicode"/>
              </a:rPr>
              <a:t>la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240" dirty="0">
                <a:latin typeface="Lucida Sans Unicode"/>
                <a:cs typeface="Lucida Sans Unicode"/>
              </a:rPr>
              <a:t>campaña</a:t>
            </a:r>
            <a:endParaRPr sz="28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87500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B94A6B-F126-6D8D-D496-840E6EFAD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-2064" r="30932"/>
          <a:stretch/>
        </p:blipFill>
        <p:spPr>
          <a:xfrm rot="5400000">
            <a:off x="-2319499" y="3274624"/>
            <a:ext cx="5860291" cy="11720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F42EC9-18A0-980C-A29A-544F07472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" y="228600"/>
            <a:ext cx="2794782" cy="24730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114728-7C51-E1C8-ACD8-B477A8A482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" y="3254494"/>
            <a:ext cx="3023382" cy="2672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AAB4CB9-FD1A-4D3C-A853-4830FF138AA6}"/>
              </a:ext>
            </a:extLst>
          </p:cNvPr>
          <p:cNvSpPr txBox="1"/>
          <p:nvPr/>
        </p:nvSpPr>
        <p:spPr>
          <a:xfrm>
            <a:off x="3352800" y="1219200"/>
            <a:ext cx="784860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800" dirty="0"/>
              <a:t>El Comité de Gestión Pedagógica, con la comunidad educativa:</a:t>
            </a:r>
          </a:p>
          <a:p>
            <a:r>
              <a:rPr lang="es-PE" sz="1800" dirty="0"/>
              <a:t>Se reunieron para evaluar la campaña de sensibilización.</a:t>
            </a:r>
          </a:p>
          <a:p>
            <a:r>
              <a:rPr lang="es-PE" sz="1800" u="sng" dirty="0"/>
              <a:t>Recogieron información y la organizaron </a:t>
            </a:r>
            <a:r>
              <a:rPr lang="es-PE" sz="1800" dirty="0"/>
              <a:t>en el documento “</a:t>
            </a:r>
            <a:r>
              <a:rPr lang="es-PE" sz="2000" b="1" dirty="0">
                <a:solidFill>
                  <a:srgbClr val="FF0000"/>
                </a:solidFill>
              </a:rPr>
              <a:t>Informe de la evaluación de la campaña”</a:t>
            </a:r>
            <a:r>
              <a:rPr lang="es-PE" sz="2000" dirty="0">
                <a:solidFill>
                  <a:srgbClr val="FF0000"/>
                </a:solidFill>
              </a:rPr>
              <a:t>, </a:t>
            </a:r>
            <a:r>
              <a:rPr lang="es-PE" sz="1800" dirty="0"/>
              <a:t>que incluye los siguientes aspectos:</a:t>
            </a:r>
          </a:p>
          <a:p>
            <a:endParaRPr lang="es-PE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6D89F4E-214F-411D-BE12-4C9554718E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4010" y="350043"/>
            <a:ext cx="9167990" cy="73130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97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PE" sz="2800" b="0" spc="-160" dirty="0">
                <a:solidFill>
                  <a:srgbClr val="C00000"/>
                </a:solidFill>
                <a:latin typeface="Arial Black"/>
                <a:cs typeface="Arial Black"/>
              </a:rPr>
              <a:t>Fase</a:t>
            </a:r>
            <a:r>
              <a:rPr sz="2800" b="0" spc="-34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PE" sz="2800" b="0" spc="-480" dirty="0">
                <a:solidFill>
                  <a:srgbClr val="C00000"/>
                </a:solidFill>
                <a:latin typeface="Arial Black"/>
                <a:cs typeface="Arial Black"/>
              </a:rPr>
              <a:t> 4 </a:t>
            </a:r>
            <a:r>
              <a:rPr sz="2800" b="0" spc="-480" dirty="0">
                <a:solidFill>
                  <a:srgbClr val="C00000"/>
                </a:solidFill>
                <a:latin typeface="Arial Black"/>
                <a:cs typeface="Arial Black"/>
              </a:rPr>
              <a:t>:</a:t>
            </a:r>
            <a:r>
              <a:rPr sz="2800" b="0" spc="-3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ES" sz="2800" b="0" spc="-3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PE" sz="2000" dirty="0">
                <a:latin typeface="Lucida Sans Unicode"/>
                <a:cs typeface="Lucida Sans Unicode"/>
              </a:rPr>
              <a:t>Desarrollamos  </a:t>
            </a:r>
            <a:r>
              <a:rPr sz="2000" spc="105" dirty="0">
                <a:latin typeface="Lucida Sans Unicode"/>
                <a:cs typeface="Lucida Sans Unicode"/>
              </a:rPr>
              <a:t>la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240" dirty="0">
                <a:latin typeface="Lucida Sans Unicode"/>
                <a:cs typeface="Lucida Sans Unicode"/>
              </a:rPr>
              <a:t>campaña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CB37AAD-155E-4129-ACC0-1BBFCD797620}"/>
              </a:ext>
            </a:extLst>
          </p:cNvPr>
          <p:cNvSpPr txBox="1">
            <a:spLocks/>
          </p:cNvSpPr>
          <p:nvPr/>
        </p:nvSpPr>
        <p:spPr>
          <a:xfrm>
            <a:off x="3267222" y="3495000"/>
            <a:ext cx="8924778" cy="73130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97510" rIns="0" bIns="0" rtlCol="0">
            <a:spAutoFit/>
          </a:bodyPr>
          <a:lstStyle>
            <a:lvl1pPr>
              <a:defRPr sz="3500" b="1" i="0">
                <a:solidFill>
                  <a:srgbClr val="001F5F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MX" sz="2800" b="0" spc="-160" dirty="0">
                <a:solidFill>
                  <a:srgbClr val="C00000"/>
                </a:solidFill>
                <a:latin typeface="Arial Black"/>
                <a:cs typeface="Arial Black"/>
              </a:rPr>
              <a:t>Fase</a:t>
            </a:r>
            <a:r>
              <a:rPr lang="es-MX" sz="2800" b="0" spc="-34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MX" sz="2800" b="0" spc="-480" dirty="0">
                <a:solidFill>
                  <a:srgbClr val="C00000"/>
                </a:solidFill>
                <a:latin typeface="Arial Black"/>
                <a:cs typeface="Arial Black"/>
              </a:rPr>
              <a:t> 5 :</a:t>
            </a:r>
            <a:r>
              <a:rPr lang="es-MX" sz="2800" b="0" spc="-345" dirty="0">
                <a:solidFill>
                  <a:srgbClr val="C00000"/>
                </a:solidFill>
                <a:latin typeface="Arial Black"/>
                <a:cs typeface="Arial Black"/>
              </a:rPr>
              <a:t>  </a:t>
            </a:r>
            <a:r>
              <a:rPr lang="es-MX" sz="2000" dirty="0">
                <a:latin typeface="Lucida Sans Unicode"/>
                <a:cs typeface="Lucida Sans Unicode"/>
              </a:rPr>
              <a:t>Registramos  </a:t>
            </a:r>
            <a:r>
              <a:rPr lang="es-MX" sz="2000" spc="105" dirty="0">
                <a:latin typeface="Lucida Sans Unicode"/>
                <a:cs typeface="Lucida Sans Unicode"/>
              </a:rPr>
              <a:t>la</a:t>
            </a:r>
            <a:r>
              <a:rPr lang="es-MX" sz="2000" spc="-35" dirty="0">
                <a:latin typeface="Lucida Sans Unicode"/>
                <a:cs typeface="Lucida Sans Unicode"/>
              </a:rPr>
              <a:t> </a:t>
            </a:r>
            <a:r>
              <a:rPr lang="es-MX" sz="2000" spc="240" dirty="0">
                <a:latin typeface="Lucida Sans Unicode"/>
                <a:cs typeface="Lucida Sans Unicode"/>
              </a:rPr>
              <a:t>campaña</a:t>
            </a:r>
            <a:endParaRPr lang="es-MX" sz="28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09787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CD89720D-E50D-4F2C-BBB0-EB8B438DA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8" y="1828801"/>
            <a:ext cx="3519850" cy="35052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D74A2C9-A7EA-4DF4-BAF2-4472B2667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154" y="974404"/>
            <a:ext cx="4343400" cy="5610676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7900B3D0-ED4C-4A53-88DF-B045343154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974404"/>
            <a:ext cx="2057400" cy="73130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97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PE" sz="2800" b="0" spc="-160" dirty="0">
                <a:solidFill>
                  <a:srgbClr val="C00000"/>
                </a:solidFill>
                <a:latin typeface="Arial Black"/>
                <a:cs typeface="Arial Black"/>
              </a:rPr>
              <a:t>Propuesta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26E544D-8892-4100-97F1-7D1E58EE84C6}"/>
              </a:ext>
            </a:extLst>
          </p:cNvPr>
          <p:cNvSpPr txBox="1">
            <a:spLocks/>
          </p:cNvSpPr>
          <p:nvPr/>
        </p:nvSpPr>
        <p:spPr>
          <a:xfrm>
            <a:off x="8686800" y="2362200"/>
            <a:ext cx="2895600" cy="22830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97510" rIns="0" bIns="0" rtlCol="0">
            <a:spAutoFit/>
          </a:bodyPr>
          <a:lstStyle>
            <a:lvl1pPr>
              <a:defRPr sz="3500" b="1" i="0">
                <a:solidFill>
                  <a:srgbClr val="001F5F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MX" sz="2000" dirty="0">
                <a:latin typeface="Lucida Sans Unicode"/>
                <a:cs typeface="Lucida Sans Unicode"/>
                <a:hlinkClick r:id="rId5"/>
              </a:rPr>
              <a:t>http://www.agpugelhuaraz.net/repositorio?indice=3fe7de24fd9136e45446309e6f7b90ae&amp;ann=2023</a:t>
            </a:r>
            <a:endParaRPr lang="es-MX" sz="2000" dirty="0">
              <a:latin typeface="Lucida Sans Unicode"/>
              <a:cs typeface="Lucida Sans Unicode"/>
            </a:endParaRPr>
          </a:p>
          <a:p>
            <a:pPr marL="12700">
              <a:spcBef>
                <a:spcPts val="110"/>
              </a:spcBef>
            </a:pPr>
            <a:endParaRPr lang="es-MX" sz="2800" dirty="0">
              <a:latin typeface="Lucida Sans Unicode"/>
              <a:cs typeface="Lucida Sans Unicode"/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2E8FE79-6B39-4766-9302-349CC3F307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95006" y="4380755"/>
          <a:ext cx="2895600" cy="242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6" imgW="3489560" imgH="2920395" progId="CorelDraw.Graphic.22">
                  <p:embed/>
                </p:oleObj>
              </mc:Choice>
              <mc:Fallback>
                <p:oleObj name="CorelDRAW" r:id="rId6" imgW="3489560" imgH="2920395" progId="CorelDraw.Graphic.2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2E8FE79-6B39-4766-9302-349CC3F307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95006" y="4380755"/>
                        <a:ext cx="2895600" cy="2423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7E65E390-015D-4D3F-8D1C-6BCF51FE22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2512" y="838200"/>
            <a:ext cx="3228975" cy="6667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2451F7C-75A2-4217-978A-A50B4010D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6800" y="1481138"/>
            <a:ext cx="16573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6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173736"/>
            <a:ext cx="2060448" cy="45415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935098" y="2785618"/>
            <a:ext cx="9531350" cy="3112135"/>
          </a:xfrm>
          <a:custGeom>
            <a:avLst/>
            <a:gdLst/>
            <a:ahLst/>
            <a:cxnLst/>
            <a:rect l="l" t="t" r="r" b="b"/>
            <a:pathLst>
              <a:path w="9531350" h="3112135">
                <a:moveTo>
                  <a:pt x="9362186" y="0"/>
                </a:moveTo>
                <a:lnTo>
                  <a:pt x="168910" y="0"/>
                </a:lnTo>
                <a:lnTo>
                  <a:pt x="123986" y="6029"/>
                </a:lnTo>
                <a:lnTo>
                  <a:pt x="83631" y="23048"/>
                </a:lnTo>
                <a:lnTo>
                  <a:pt x="49450" y="49450"/>
                </a:lnTo>
                <a:lnTo>
                  <a:pt x="23048" y="83631"/>
                </a:lnTo>
                <a:lnTo>
                  <a:pt x="6029" y="123986"/>
                </a:lnTo>
                <a:lnTo>
                  <a:pt x="0" y="168910"/>
                </a:lnTo>
                <a:lnTo>
                  <a:pt x="0" y="2943148"/>
                </a:lnTo>
                <a:lnTo>
                  <a:pt x="6029" y="2988037"/>
                </a:lnTo>
                <a:lnTo>
                  <a:pt x="23048" y="3028374"/>
                </a:lnTo>
                <a:lnTo>
                  <a:pt x="49450" y="3062549"/>
                </a:lnTo>
                <a:lnTo>
                  <a:pt x="83631" y="3088953"/>
                </a:lnTo>
                <a:lnTo>
                  <a:pt x="123986" y="3105976"/>
                </a:lnTo>
                <a:lnTo>
                  <a:pt x="168910" y="3112007"/>
                </a:lnTo>
                <a:lnTo>
                  <a:pt x="9362186" y="3112007"/>
                </a:lnTo>
                <a:lnTo>
                  <a:pt x="9407109" y="3105976"/>
                </a:lnTo>
                <a:lnTo>
                  <a:pt x="9447464" y="3088953"/>
                </a:lnTo>
                <a:lnTo>
                  <a:pt x="9481645" y="3062549"/>
                </a:lnTo>
                <a:lnTo>
                  <a:pt x="9508047" y="3028374"/>
                </a:lnTo>
                <a:lnTo>
                  <a:pt x="9525066" y="2988037"/>
                </a:lnTo>
                <a:lnTo>
                  <a:pt x="9531096" y="2943148"/>
                </a:lnTo>
                <a:lnTo>
                  <a:pt x="9531096" y="168910"/>
                </a:lnTo>
                <a:lnTo>
                  <a:pt x="9525066" y="123986"/>
                </a:lnTo>
                <a:lnTo>
                  <a:pt x="9508047" y="83631"/>
                </a:lnTo>
                <a:lnTo>
                  <a:pt x="9481645" y="49450"/>
                </a:lnTo>
                <a:lnTo>
                  <a:pt x="9447464" y="23048"/>
                </a:lnTo>
                <a:lnTo>
                  <a:pt x="9407109" y="6029"/>
                </a:lnTo>
                <a:lnTo>
                  <a:pt x="9362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2573" y="1495170"/>
            <a:ext cx="464820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30" dirty="0">
                <a:latin typeface="Arial Black"/>
                <a:cs typeface="Arial Black"/>
              </a:rPr>
              <a:t>Rueda</a:t>
            </a:r>
            <a:r>
              <a:rPr b="0" spc="-395" dirty="0">
                <a:latin typeface="Arial Black"/>
                <a:cs typeface="Arial Black"/>
              </a:rPr>
              <a:t> </a:t>
            </a:r>
            <a:r>
              <a:rPr b="0" spc="-80" dirty="0">
                <a:latin typeface="Arial Black"/>
                <a:cs typeface="Arial Black"/>
              </a:rPr>
              <a:t>de</a:t>
            </a:r>
            <a:r>
              <a:rPr b="0" spc="-430" dirty="0">
                <a:latin typeface="Arial Black"/>
                <a:cs typeface="Arial Black"/>
              </a:rPr>
              <a:t> </a:t>
            </a:r>
            <a:r>
              <a:rPr b="0" spc="-35" dirty="0">
                <a:latin typeface="Arial Black"/>
                <a:cs typeface="Arial Black"/>
              </a:rPr>
              <a:t>preguntas</a:t>
            </a:r>
          </a:p>
        </p:txBody>
      </p:sp>
      <p:sp>
        <p:nvSpPr>
          <p:cNvPr id="6" name="object 6"/>
          <p:cNvSpPr/>
          <p:nvPr/>
        </p:nvSpPr>
        <p:spPr>
          <a:xfrm>
            <a:off x="978408" y="2420111"/>
            <a:ext cx="7695565" cy="0"/>
          </a:xfrm>
          <a:custGeom>
            <a:avLst/>
            <a:gdLst/>
            <a:ahLst/>
            <a:cxnLst/>
            <a:rect l="l" t="t" r="r" b="b"/>
            <a:pathLst>
              <a:path w="7695565">
                <a:moveTo>
                  <a:pt x="0" y="0"/>
                </a:moveTo>
                <a:lnTo>
                  <a:pt x="7695311" y="0"/>
                </a:lnTo>
              </a:path>
            </a:pathLst>
          </a:custGeom>
          <a:ln w="18288">
            <a:solidFill>
              <a:srgbClr val="E204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0496" y="1444752"/>
            <a:ext cx="680085" cy="676910"/>
          </a:xfrm>
          <a:custGeom>
            <a:avLst/>
            <a:gdLst/>
            <a:ahLst/>
            <a:cxnLst/>
            <a:rect l="l" t="t" r="r" b="b"/>
            <a:pathLst>
              <a:path w="680085" h="676910">
                <a:moveTo>
                  <a:pt x="339851" y="0"/>
                </a:moveTo>
                <a:lnTo>
                  <a:pt x="293736" y="3089"/>
                </a:lnTo>
                <a:lnTo>
                  <a:pt x="249506" y="12087"/>
                </a:lnTo>
                <a:lnTo>
                  <a:pt x="207567" y="26592"/>
                </a:lnTo>
                <a:lnTo>
                  <a:pt x="168322" y="46199"/>
                </a:lnTo>
                <a:lnTo>
                  <a:pt x="132179" y="70505"/>
                </a:lnTo>
                <a:lnTo>
                  <a:pt x="99541" y="99107"/>
                </a:lnTo>
                <a:lnTo>
                  <a:pt x="70812" y="131601"/>
                </a:lnTo>
                <a:lnTo>
                  <a:pt x="46400" y="167583"/>
                </a:lnTo>
                <a:lnTo>
                  <a:pt x="26707" y="206650"/>
                </a:lnTo>
                <a:lnTo>
                  <a:pt x="12139" y="248399"/>
                </a:lnTo>
                <a:lnTo>
                  <a:pt x="3102" y="292426"/>
                </a:lnTo>
                <a:lnTo>
                  <a:pt x="0" y="338327"/>
                </a:lnTo>
                <a:lnTo>
                  <a:pt x="3102" y="384229"/>
                </a:lnTo>
                <a:lnTo>
                  <a:pt x="12139" y="428256"/>
                </a:lnTo>
                <a:lnTo>
                  <a:pt x="26707" y="470005"/>
                </a:lnTo>
                <a:lnTo>
                  <a:pt x="46400" y="509072"/>
                </a:lnTo>
                <a:lnTo>
                  <a:pt x="70812" y="545054"/>
                </a:lnTo>
                <a:lnTo>
                  <a:pt x="99541" y="577548"/>
                </a:lnTo>
                <a:lnTo>
                  <a:pt x="132179" y="606150"/>
                </a:lnTo>
                <a:lnTo>
                  <a:pt x="168322" y="630456"/>
                </a:lnTo>
                <a:lnTo>
                  <a:pt x="207567" y="650063"/>
                </a:lnTo>
                <a:lnTo>
                  <a:pt x="249506" y="664568"/>
                </a:lnTo>
                <a:lnTo>
                  <a:pt x="293736" y="673566"/>
                </a:lnTo>
                <a:lnTo>
                  <a:pt x="339851" y="676656"/>
                </a:lnTo>
                <a:lnTo>
                  <a:pt x="385970" y="673566"/>
                </a:lnTo>
                <a:lnTo>
                  <a:pt x="430201" y="664568"/>
                </a:lnTo>
                <a:lnTo>
                  <a:pt x="472142" y="650063"/>
                </a:lnTo>
                <a:lnTo>
                  <a:pt x="511386" y="630456"/>
                </a:lnTo>
                <a:lnTo>
                  <a:pt x="547530" y="606150"/>
                </a:lnTo>
                <a:lnTo>
                  <a:pt x="580167" y="577548"/>
                </a:lnTo>
                <a:lnTo>
                  <a:pt x="608894" y="545054"/>
                </a:lnTo>
                <a:lnTo>
                  <a:pt x="633306" y="509072"/>
                </a:lnTo>
                <a:lnTo>
                  <a:pt x="652998" y="470005"/>
                </a:lnTo>
                <a:lnTo>
                  <a:pt x="667564" y="428256"/>
                </a:lnTo>
                <a:lnTo>
                  <a:pt x="676601" y="384229"/>
                </a:lnTo>
                <a:lnTo>
                  <a:pt x="679704" y="338327"/>
                </a:lnTo>
                <a:lnTo>
                  <a:pt x="676601" y="292426"/>
                </a:lnTo>
                <a:lnTo>
                  <a:pt x="667564" y="248399"/>
                </a:lnTo>
                <a:lnTo>
                  <a:pt x="652998" y="206650"/>
                </a:lnTo>
                <a:lnTo>
                  <a:pt x="633306" y="167583"/>
                </a:lnTo>
                <a:lnTo>
                  <a:pt x="608894" y="131601"/>
                </a:lnTo>
                <a:lnTo>
                  <a:pt x="580167" y="99107"/>
                </a:lnTo>
                <a:lnTo>
                  <a:pt x="547530" y="70505"/>
                </a:lnTo>
                <a:lnTo>
                  <a:pt x="511386" y="46199"/>
                </a:lnTo>
                <a:lnTo>
                  <a:pt x="472142" y="26592"/>
                </a:lnTo>
                <a:lnTo>
                  <a:pt x="430201" y="12087"/>
                </a:lnTo>
                <a:lnTo>
                  <a:pt x="385970" y="3089"/>
                </a:lnTo>
                <a:lnTo>
                  <a:pt x="3398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8296" y="1500581"/>
            <a:ext cx="32702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35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3500">
              <a:latin typeface="Arial Black"/>
              <a:cs typeface="Arial Black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458A5D-7A0B-32A3-C597-CAAF3B9DE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6979" l="421" r="99579">
                        <a14:foregroundMark x1="31756" y1="11250" x2="18927" y2="19896"/>
                        <a14:foregroundMark x1="18927" y1="19896" x2="9043" y2="31563"/>
                        <a14:foregroundMark x1="9043" y1="31563" x2="9043" y2="31563"/>
                        <a14:foregroundMark x1="6835" y1="51667" x2="15247" y2="77604"/>
                        <a14:foregroundMark x1="3155" y1="80000" x2="26814" y2="83750"/>
                        <a14:foregroundMark x1="6519" y1="94271" x2="36803" y2="89271"/>
                        <a14:foregroundMark x1="30494" y1="95521" x2="55100" y2="92396"/>
                        <a14:foregroundMark x1="55100" y1="92396" x2="55415" y2="92083"/>
                        <a14:foregroundMark x1="92850" y1="82500" x2="69506" y2="88646"/>
                        <a14:foregroundMark x1="98107" y1="92708" x2="98107" y2="92708"/>
                        <a14:foregroundMark x1="98738" y1="77917" x2="98738" y2="77917"/>
                        <a14:foregroundMark x1="33964" y1="93021" x2="48580" y2="90833"/>
                        <a14:foregroundMark x1="50789" y1="90521" x2="72871" y2="93333"/>
                        <a14:foregroundMark x1="64458" y1="89271" x2="43007" y2="89271"/>
                        <a14:foregroundMark x1="87802" y1="68958" x2="91588" y2="41458"/>
                        <a14:foregroundMark x1="88433" y1="37708" x2="80021" y2="16771"/>
                        <a14:foregroundMark x1="74448" y1="14271" x2="43954" y2="3542"/>
                        <a14:foregroundMark x1="44900" y1="4688" x2="25237" y2="21667"/>
                        <a14:foregroundMark x1="37960" y1="5938" x2="23975" y2="13646"/>
                        <a14:foregroundMark x1="20820" y1="11563" x2="13670" y2="21979"/>
                        <a14:foregroundMark x1="12093" y1="21354" x2="6730" y2="34583"/>
                        <a14:foregroundMark x1="6730" y1="34583" x2="6519" y2="36563"/>
                        <a14:foregroundMark x1="5573" y1="38021" x2="5258" y2="55104"/>
                        <a14:foregroundMark x1="5258" y1="55104" x2="5889" y2="56250"/>
                        <a14:foregroundMark x1="9989" y1="37500" x2="11251" y2="55000"/>
                        <a14:foregroundMark x1="15563" y1="29688" x2="8412" y2="51042"/>
                        <a14:foregroundMark x1="18717" y1="26667" x2="26814" y2="12500"/>
                        <a14:foregroundMark x1="24606" y1="10313" x2="32072" y2="5313"/>
                        <a14:foregroundMark x1="36488" y1="4688" x2="50894" y2="2604"/>
                        <a14:foregroundMark x1="50894" y1="2604" x2="51735" y2="2604"/>
                        <a14:foregroundMark x1="57308" y1="1354" x2="65405" y2="11875"/>
                        <a14:foregroundMark x1="65405" y1="11875" x2="65720" y2="13333"/>
                        <a14:foregroundMark x1="64458" y1="12500" x2="45216" y2="13646"/>
                        <a14:foregroundMark x1="43954" y1="10938" x2="56677" y2="10313"/>
                        <a14:foregroundMark x1="64774" y1="5938" x2="81598" y2="15521"/>
                        <a14:foregroundMark x1="81598" y1="15833" x2="90326" y2="33438"/>
                        <a14:foregroundMark x1="72240" y1="18333" x2="83807" y2="25104"/>
                        <a14:foregroundMark x1="88749" y1="23854" x2="92744" y2="38646"/>
                        <a14:foregroundMark x1="92744" y1="38646" x2="93165" y2="39271"/>
                        <a14:foregroundMark x1="94111" y1="43333" x2="96845" y2="60000"/>
                        <a14:foregroundMark x1="96845" y1="60000" x2="96530" y2="60313"/>
                        <a14:foregroundMark x1="93481" y1="60313" x2="83176" y2="78854"/>
                        <a14:foregroundMark x1="88749" y1="47604" x2="85384" y2="67083"/>
                        <a14:foregroundMark x1="83807" y1="73542" x2="70768" y2="84063"/>
                        <a14:foregroundMark x1="76341" y1="44583" x2="84437" y2="44583"/>
                        <a14:foregroundMark x1="91903" y1="51042" x2="91903" y2="56563"/>
                        <a14:foregroundMark x1="5889" y1="63021" x2="12093" y2="71667"/>
                        <a14:foregroundMark x1="12093" y1="63958" x2="22713" y2="78854"/>
                        <a14:foregroundMark x1="22713" y1="78854" x2="22713" y2="78854"/>
                        <a14:foregroundMark x1="64458" y1="2917" x2="64458" y2="2917"/>
                        <a14:foregroundMark x1="67298" y1="4167" x2="67298" y2="4167"/>
                        <a14:foregroundMark x1="69821" y1="4375" x2="69821" y2="4375"/>
                        <a14:foregroundMark x1="72240" y1="6875" x2="72240" y2="6875"/>
                        <a14:foregroundMark x1="74132" y1="6875" x2="74132" y2="6875"/>
                        <a14:foregroundMark x1="76972" y1="8750" x2="76972" y2="8750"/>
                        <a14:foregroundMark x1="81283" y1="11563" x2="81283" y2="11563"/>
                        <a14:foregroundMark x1="84437" y1="15833" x2="84437" y2="15833"/>
                        <a14:foregroundMark x1="85699" y1="15833" x2="85699" y2="15833"/>
                        <a14:foregroundMark x1="88118" y1="20521" x2="88118" y2="20521"/>
                        <a14:foregroundMark x1="27445" y1="6250" x2="27445" y2="6250"/>
                        <a14:foregroundMark x1="30810" y1="4688" x2="30810" y2="4688"/>
                        <a14:foregroundMark x1="8097" y1="72917" x2="9989" y2="74479"/>
                        <a14:foregroundMark x1="7781" y1="71667" x2="6835" y2="67708"/>
                        <a14:foregroundMark x1="1682" y1="48021" x2="1682" y2="48021"/>
                        <a14:foregroundMark x1="1577" y1="48333" x2="1577" y2="51354"/>
                        <a14:foregroundMark x1="1577" y1="52292" x2="1577" y2="54896"/>
                        <a14:foregroundMark x1="2313" y1="57083" x2="2944" y2="60313"/>
                        <a14:foregroundMark x1="3470" y1="62813" x2="4732" y2="65104"/>
                        <a14:foregroundMark x1="1682" y1="47396" x2="3996" y2="34479"/>
                        <a14:foregroundMark x1="4101" y1="33229" x2="7361" y2="27604"/>
                        <a14:foregroundMark x1="6414" y1="27813" x2="7361" y2="26354"/>
                        <a14:foregroundMark x1="8517" y1="23438" x2="11356" y2="18958"/>
                        <a14:foregroundMark x1="12303" y1="18021" x2="16719" y2="15000"/>
                        <a14:foregroundMark x1="15247" y1="15000" x2="19874" y2="11979"/>
                        <a14:foregroundMark x1="18297" y1="11979" x2="24395" y2="8125"/>
                        <a14:foregroundMark x1="28076" y1="5625" x2="34911" y2="3229"/>
                        <a14:foregroundMark x1="35857" y1="2917" x2="42902" y2="1979"/>
                        <a14:foregroundMark x1="36803" y1="2708" x2="43113" y2="1146"/>
                        <a14:foregroundMark x1="44374" y1="938" x2="50789" y2="1458"/>
                        <a14:foregroundMark x1="49211" y1="833" x2="52576" y2="833"/>
                        <a14:foregroundMark x1="90431" y1="21250" x2="91798" y2="24688"/>
                        <a14:foregroundMark x1="94217" y1="28854" x2="96004" y2="33854"/>
                        <a14:foregroundMark x1="96951" y1="37292" x2="98107" y2="43229"/>
                        <a14:foregroundMark x1="98948" y1="46875" x2="98423" y2="52812"/>
                        <a14:foregroundMark x1="96004" y1="63646" x2="95058" y2="66979"/>
                        <a14:foregroundMark x1="421" y1="93958" x2="421" y2="93958"/>
                        <a14:foregroundMark x1="42271" y1="97083" x2="61409" y2="96667"/>
                        <a14:foregroundMark x1="99579" y1="94375" x2="99579" y2="94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134" y="60264"/>
            <a:ext cx="748630" cy="7557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173736"/>
            <a:ext cx="2060448" cy="45415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78408" y="2420111"/>
            <a:ext cx="7695565" cy="0"/>
          </a:xfrm>
          <a:custGeom>
            <a:avLst/>
            <a:gdLst/>
            <a:ahLst/>
            <a:cxnLst/>
            <a:rect l="l" t="t" r="r" b="b"/>
            <a:pathLst>
              <a:path w="7695565">
                <a:moveTo>
                  <a:pt x="0" y="0"/>
                </a:moveTo>
                <a:lnTo>
                  <a:pt x="7695311" y="0"/>
                </a:lnTo>
              </a:path>
            </a:pathLst>
          </a:custGeom>
          <a:ln w="18288">
            <a:solidFill>
              <a:srgbClr val="E204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0496" y="1444752"/>
            <a:ext cx="680085" cy="676910"/>
          </a:xfrm>
          <a:custGeom>
            <a:avLst/>
            <a:gdLst/>
            <a:ahLst/>
            <a:cxnLst/>
            <a:rect l="l" t="t" r="r" b="b"/>
            <a:pathLst>
              <a:path w="680085" h="676910">
                <a:moveTo>
                  <a:pt x="339851" y="0"/>
                </a:moveTo>
                <a:lnTo>
                  <a:pt x="293736" y="3089"/>
                </a:lnTo>
                <a:lnTo>
                  <a:pt x="249506" y="12087"/>
                </a:lnTo>
                <a:lnTo>
                  <a:pt x="207567" y="26592"/>
                </a:lnTo>
                <a:lnTo>
                  <a:pt x="168322" y="46199"/>
                </a:lnTo>
                <a:lnTo>
                  <a:pt x="132179" y="70505"/>
                </a:lnTo>
                <a:lnTo>
                  <a:pt x="99541" y="99107"/>
                </a:lnTo>
                <a:lnTo>
                  <a:pt x="70812" y="131601"/>
                </a:lnTo>
                <a:lnTo>
                  <a:pt x="46400" y="167583"/>
                </a:lnTo>
                <a:lnTo>
                  <a:pt x="26707" y="206650"/>
                </a:lnTo>
                <a:lnTo>
                  <a:pt x="12139" y="248399"/>
                </a:lnTo>
                <a:lnTo>
                  <a:pt x="3102" y="292426"/>
                </a:lnTo>
                <a:lnTo>
                  <a:pt x="0" y="338327"/>
                </a:lnTo>
                <a:lnTo>
                  <a:pt x="3102" y="384229"/>
                </a:lnTo>
                <a:lnTo>
                  <a:pt x="12139" y="428256"/>
                </a:lnTo>
                <a:lnTo>
                  <a:pt x="26707" y="470005"/>
                </a:lnTo>
                <a:lnTo>
                  <a:pt x="46400" y="509072"/>
                </a:lnTo>
                <a:lnTo>
                  <a:pt x="70812" y="545054"/>
                </a:lnTo>
                <a:lnTo>
                  <a:pt x="99541" y="577548"/>
                </a:lnTo>
                <a:lnTo>
                  <a:pt x="132179" y="606150"/>
                </a:lnTo>
                <a:lnTo>
                  <a:pt x="168322" y="630456"/>
                </a:lnTo>
                <a:lnTo>
                  <a:pt x="207567" y="650063"/>
                </a:lnTo>
                <a:lnTo>
                  <a:pt x="249506" y="664568"/>
                </a:lnTo>
                <a:lnTo>
                  <a:pt x="293736" y="673566"/>
                </a:lnTo>
                <a:lnTo>
                  <a:pt x="339851" y="676656"/>
                </a:lnTo>
                <a:lnTo>
                  <a:pt x="385970" y="673566"/>
                </a:lnTo>
                <a:lnTo>
                  <a:pt x="430201" y="664568"/>
                </a:lnTo>
                <a:lnTo>
                  <a:pt x="472142" y="650063"/>
                </a:lnTo>
                <a:lnTo>
                  <a:pt x="511386" y="630456"/>
                </a:lnTo>
                <a:lnTo>
                  <a:pt x="547530" y="606150"/>
                </a:lnTo>
                <a:lnTo>
                  <a:pt x="580167" y="577548"/>
                </a:lnTo>
                <a:lnTo>
                  <a:pt x="608894" y="545054"/>
                </a:lnTo>
                <a:lnTo>
                  <a:pt x="633306" y="509072"/>
                </a:lnTo>
                <a:lnTo>
                  <a:pt x="652998" y="470005"/>
                </a:lnTo>
                <a:lnTo>
                  <a:pt x="667564" y="428256"/>
                </a:lnTo>
                <a:lnTo>
                  <a:pt x="676601" y="384229"/>
                </a:lnTo>
                <a:lnTo>
                  <a:pt x="679704" y="338327"/>
                </a:lnTo>
                <a:lnTo>
                  <a:pt x="676601" y="292426"/>
                </a:lnTo>
                <a:lnTo>
                  <a:pt x="667564" y="248399"/>
                </a:lnTo>
                <a:lnTo>
                  <a:pt x="652998" y="206650"/>
                </a:lnTo>
                <a:lnTo>
                  <a:pt x="633306" y="167583"/>
                </a:lnTo>
                <a:lnTo>
                  <a:pt x="608894" y="131601"/>
                </a:lnTo>
                <a:lnTo>
                  <a:pt x="580167" y="99107"/>
                </a:lnTo>
                <a:lnTo>
                  <a:pt x="547530" y="70505"/>
                </a:lnTo>
                <a:lnTo>
                  <a:pt x="511386" y="46199"/>
                </a:lnTo>
                <a:lnTo>
                  <a:pt x="472142" y="26592"/>
                </a:lnTo>
                <a:lnTo>
                  <a:pt x="430201" y="12087"/>
                </a:lnTo>
                <a:lnTo>
                  <a:pt x="385970" y="3089"/>
                </a:lnTo>
                <a:lnTo>
                  <a:pt x="3398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4391" y="1500886"/>
            <a:ext cx="700913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60755" algn="l"/>
              </a:tabLst>
            </a:pPr>
            <a:r>
              <a:rPr b="0" spc="-5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r>
              <a:rPr b="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3500" b="0" spc="-265" dirty="0">
                <a:latin typeface="Arial Black"/>
                <a:cs typeface="Arial Black"/>
              </a:rPr>
              <a:t>Kit</a:t>
            </a:r>
            <a:r>
              <a:rPr sz="3500" b="0" spc="-395" dirty="0">
                <a:latin typeface="Arial Black"/>
                <a:cs typeface="Arial Black"/>
              </a:rPr>
              <a:t> </a:t>
            </a:r>
            <a:r>
              <a:rPr sz="3500" b="0" spc="-80" dirty="0">
                <a:latin typeface="Arial Black"/>
                <a:cs typeface="Arial Black"/>
              </a:rPr>
              <a:t>comunicacional</a:t>
            </a:r>
            <a:r>
              <a:rPr sz="3500" b="0" spc="-360" dirty="0">
                <a:latin typeface="Arial Black"/>
                <a:cs typeface="Arial Black"/>
              </a:rPr>
              <a:t> </a:t>
            </a:r>
            <a:r>
              <a:rPr sz="3500" b="0" spc="-25" dirty="0">
                <a:latin typeface="Arial Black"/>
                <a:cs typeface="Arial Black"/>
              </a:rPr>
              <a:t>digital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2057" y="2657625"/>
            <a:ext cx="9519285" cy="285940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Estos</a:t>
            </a:r>
            <a:r>
              <a:rPr sz="1600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001F5F"/>
                </a:solidFill>
                <a:latin typeface="Lucida Sans Unicode"/>
                <a:cs typeface="Lucida Sans Unicode"/>
              </a:rPr>
              <a:t>materiales</a:t>
            </a:r>
            <a:r>
              <a:rPr sz="1600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estarán</a:t>
            </a:r>
            <a:r>
              <a:rPr sz="1600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001F5F"/>
                </a:solidFill>
                <a:latin typeface="Lucida Sans Unicode"/>
                <a:cs typeface="Lucida Sans Unicode"/>
              </a:rPr>
              <a:t>alojados</a:t>
            </a:r>
            <a:r>
              <a:rPr sz="1600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70" dirty="0">
                <a:solidFill>
                  <a:srgbClr val="001F5F"/>
                </a:solidFill>
                <a:latin typeface="Lucida Sans Unicode"/>
                <a:cs typeface="Lucida Sans Unicode"/>
              </a:rPr>
              <a:t>en</a:t>
            </a:r>
            <a:r>
              <a:rPr sz="1600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el</a:t>
            </a:r>
            <a:r>
              <a:rPr sz="1600" spc="-7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siguiente</a:t>
            </a:r>
            <a:r>
              <a:rPr sz="1600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40" dirty="0">
                <a:solidFill>
                  <a:srgbClr val="001F5F"/>
                </a:solidFill>
                <a:latin typeface="Lucida Sans Unicode"/>
                <a:cs typeface="Lucida Sans Unicode"/>
              </a:rPr>
              <a:t>enlace: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Lucida Sans Unicode"/>
                <a:cs typeface="Lucida Sans Unicode"/>
                <a:hlinkClick r:id="rId3"/>
              </a:rPr>
              <a:t>https://drive.google.com/drive/folders/1a9GapUjVSYFwAhI4aW2bXXYO3S4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_</a:t>
            </a:r>
            <a:r>
              <a:rPr sz="1600" u="sng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 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Lucida Sans Unicode"/>
                <a:cs typeface="Lucida Sans Unicode"/>
                <a:hlinkClick r:id="rId3"/>
              </a:rPr>
              <a:t>xK0x?usp=sharing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70" dirty="0">
                <a:solidFill>
                  <a:srgbClr val="001F5F"/>
                </a:solidFill>
                <a:latin typeface="Lucida Sans Unicode"/>
                <a:cs typeface="Lucida Sans Unicode"/>
              </a:rPr>
              <a:t>El</a:t>
            </a:r>
            <a:r>
              <a:rPr sz="1600" spc="-2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contenido</a:t>
            </a:r>
            <a:r>
              <a:rPr sz="1600" spc="-6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70" dirty="0">
                <a:solidFill>
                  <a:srgbClr val="001F5F"/>
                </a:solidFill>
                <a:latin typeface="Lucida Sans Unicode"/>
                <a:cs typeface="Lucida Sans Unicode"/>
              </a:rPr>
              <a:t>estará</a:t>
            </a:r>
            <a:r>
              <a:rPr sz="1600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disponible</a:t>
            </a:r>
            <a:r>
              <a:rPr sz="1600" spc="-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Lucida Sans Unicode"/>
                <a:cs typeface="Lucida Sans Unicode"/>
              </a:rPr>
              <a:t>en</a:t>
            </a:r>
            <a:r>
              <a:rPr sz="16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los</a:t>
            </a:r>
            <a:r>
              <a:rPr sz="1600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 próximos</a:t>
            </a:r>
            <a:r>
              <a:rPr sz="1600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días,</a:t>
            </a:r>
            <a:r>
              <a:rPr sz="1600" spc="-2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tanto</a:t>
            </a:r>
            <a:r>
              <a:rPr sz="1600" spc="2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Lucida Sans Unicode"/>
                <a:cs typeface="Lucida Sans Unicode"/>
              </a:rPr>
              <a:t>en</a:t>
            </a:r>
            <a:r>
              <a:rPr sz="16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PDF</a:t>
            </a:r>
            <a:r>
              <a:rPr sz="1600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100" dirty="0">
                <a:solidFill>
                  <a:srgbClr val="001F5F"/>
                </a:solidFill>
                <a:latin typeface="Lucida Sans Unicode"/>
                <a:cs typeface="Lucida Sans Unicode"/>
              </a:rPr>
              <a:t>como</a:t>
            </a:r>
            <a:r>
              <a:rPr sz="1600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Lucida Sans Unicode"/>
                <a:cs typeface="Lucida Sans Unicode"/>
              </a:rPr>
              <a:t>en</a:t>
            </a:r>
            <a:r>
              <a:rPr sz="16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versión</a:t>
            </a:r>
            <a:r>
              <a:rPr sz="16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editable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spc="95" dirty="0">
                <a:solidFill>
                  <a:srgbClr val="001F5F"/>
                </a:solidFill>
                <a:latin typeface="Lucida Sans Unicode"/>
                <a:cs typeface="Lucida Sans Unicode"/>
              </a:rPr>
              <a:t>para</a:t>
            </a:r>
            <a:r>
              <a:rPr sz="1600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que</a:t>
            </a:r>
            <a:r>
              <a:rPr sz="16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Lucida Sans Unicode"/>
                <a:cs typeface="Lucida Sans Unicode"/>
              </a:rPr>
              <a:t>puedan</a:t>
            </a:r>
            <a:r>
              <a:rPr sz="1600" spc="-7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001F5F"/>
                </a:solidFill>
                <a:latin typeface="Lucida Sans Unicode"/>
                <a:cs typeface="Lucida Sans Unicode"/>
              </a:rPr>
              <a:t>adaptar</a:t>
            </a:r>
            <a:r>
              <a:rPr sz="1600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los</a:t>
            </a:r>
            <a:r>
              <a:rPr sz="1600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001F5F"/>
                </a:solidFill>
                <a:latin typeface="Lucida Sans Unicode"/>
                <a:cs typeface="Lucida Sans Unicode"/>
              </a:rPr>
              <a:t>materiales</a:t>
            </a:r>
            <a:r>
              <a:rPr sz="1600" spc="-7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200" dirty="0">
                <a:solidFill>
                  <a:srgbClr val="001F5F"/>
                </a:solidFill>
                <a:latin typeface="Lucida Sans Unicode"/>
                <a:cs typeface="Lucida Sans Unicode"/>
              </a:rPr>
              <a:t>a</a:t>
            </a:r>
            <a:r>
              <a:rPr sz="16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las</a:t>
            </a:r>
            <a:r>
              <a:rPr sz="1600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Lucida Sans Unicode"/>
                <a:cs typeface="Lucida Sans Unicode"/>
              </a:rPr>
              <a:t>necesidades</a:t>
            </a:r>
            <a:r>
              <a:rPr sz="1600" spc="-1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Lucida Sans Unicode"/>
                <a:cs typeface="Lucida Sans Unicode"/>
              </a:rPr>
              <a:t>de</a:t>
            </a:r>
            <a:r>
              <a:rPr sz="1600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su</a:t>
            </a:r>
            <a:r>
              <a:rPr sz="1600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región.</a:t>
            </a:r>
            <a:endParaRPr sz="1600">
              <a:latin typeface="Lucida Sans Unicode"/>
              <a:cs typeface="Lucida Sans Unicode"/>
            </a:endParaRPr>
          </a:p>
          <a:p>
            <a:pPr marL="12700" marR="104775">
              <a:lnSpc>
                <a:spcPct val="100000"/>
              </a:lnSpc>
              <a:spcBef>
                <a:spcPts val="990"/>
              </a:spcBef>
            </a:pPr>
            <a:r>
              <a:rPr sz="1600" spc="90" dirty="0">
                <a:solidFill>
                  <a:srgbClr val="001F5F"/>
                </a:solidFill>
                <a:latin typeface="Lucida Sans Unicode"/>
                <a:cs typeface="Lucida Sans Unicode"/>
              </a:rPr>
              <a:t>Para</a:t>
            </a:r>
            <a:r>
              <a:rPr sz="1600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la</a:t>
            </a:r>
            <a:r>
              <a:rPr sz="1600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difusión</a:t>
            </a:r>
            <a:r>
              <a:rPr sz="1600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Lucida Sans Unicode"/>
                <a:cs typeface="Lucida Sans Unicode"/>
              </a:rPr>
              <a:t>de</a:t>
            </a:r>
            <a:r>
              <a:rPr sz="1600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estos</a:t>
            </a:r>
            <a:r>
              <a:rPr sz="1600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001F5F"/>
                </a:solidFill>
                <a:latin typeface="Lucida Sans Unicode"/>
                <a:cs typeface="Lucida Sans Unicode"/>
              </a:rPr>
              <a:t>materiales</a:t>
            </a:r>
            <a:r>
              <a:rPr sz="1600" spc="-4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Lucida Sans Unicode"/>
                <a:cs typeface="Lucida Sans Unicode"/>
              </a:rPr>
              <a:t>en</a:t>
            </a:r>
            <a:r>
              <a:rPr sz="1600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las</a:t>
            </a:r>
            <a:r>
              <a:rPr sz="1600" spc="-2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-110" dirty="0">
                <a:solidFill>
                  <a:srgbClr val="001F5F"/>
                </a:solidFill>
                <a:latin typeface="Lucida Sans Unicode"/>
                <a:cs typeface="Lucida Sans Unicode"/>
              </a:rPr>
              <a:t>II.EE.</a:t>
            </a:r>
            <a:r>
              <a:rPr sz="1600" spc="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Lucida Sans Unicode"/>
                <a:cs typeface="Lucida Sans Unicode"/>
              </a:rPr>
              <a:t>de</a:t>
            </a:r>
            <a:r>
              <a:rPr sz="1600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todo</a:t>
            </a:r>
            <a:r>
              <a:rPr sz="1600" spc="-2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el</a:t>
            </a:r>
            <a:r>
              <a:rPr sz="1600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país,</a:t>
            </a:r>
            <a:r>
              <a:rPr sz="1600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resulta</a:t>
            </a:r>
            <a:r>
              <a:rPr sz="1600" spc="-2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vital</a:t>
            </a:r>
            <a:r>
              <a:rPr sz="1600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la</a:t>
            </a:r>
            <a:r>
              <a:rPr sz="1600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labor</a:t>
            </a:r>
            <a:r>
              <a:rPr sz="1600" spc="-1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Lucida Sans Unicode"/>
                <a:cs typeface="Lucida Sans Unicode"/>
              </a:rPr>
              <a:t>de</a:t>
            </a:r>
            <a:r>
              <a:rPr sz="1600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Lucida Sans Unicode"/>
                <a:cs typeface="Lucida Sans Unicode"/>
              </a:rPr>
              <a:t>los </a:t>
            </a:r>
            <a:r>
              <a:rPr sz="1600" spc="65" dirty="0">
                <a:solidFill>
                  <a:srgbClr val="001F5F"/>
                </a:solidFill>
                <a:latin typeface="Lucida Sans Unicode"/>
                <a:cs typeface="Lucida Sans Unicode"/>
              </a:rPr>
              <a:t>comunicadores</a:t>
            </a:r>
            <a:r>
              <a:rPr sz="1600" spc="-9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Lucida Sans Unicode"/>
                <a:cs typeface="Lucida Sans Unicode"/>
              </a:rPr>
              <a:t>de</a:t>
            </a:r>
            <a:r>
              <a:rPr sz="1600" spc="1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las</a:t>
            </a:r>
            <a:r>
              <a:rPr sz="1600" spc="-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DRE/GRE</a:t>
            </a:r>
            <a:r>
              <a:rPr sz="1600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Lucida Sans Unicode"/>
                <a:cs typeface="Lucida Sans Unicode"/>
              </a:rPr>
              <a:t>y</a:t>
            </a:r>
            <a:r>
              <a:rPr sz="1600" spc="-2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las</a:t>
            </a:r>
            <a:r>
              <a:rPr sz="1600" spc="-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-70" dirty="0">
                <a:solidFill>
                  <a:srgbClr val="001F5F"/>
                </a:solidFill>
                <a:latin typeface="Lucida Sans Unicode"/>
                <a:cs typeface="Lucida Sans Unicode"/>
              </a:rPr>
              <a:t>UGEL,</a:t>
            </a:r>
            <a:r>
              <a:rPr sz="1600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quienes</a:t>
            </a:r>
            <a:r>
              <a:rPr sz="1600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Lucida Sans Unicode"/>
                <a:cs typeface="Lucida Sans Unicode"/>
              </a:rPr>
              <a:t>pueden</a:t>
            </a:r>
            <a:r>
              <a:rPr sz="1600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001F5F"/>
                </a:solidFill>
                <a:latin typeface="Lucida Sans Unicode"/>
                <a:cs typeface="Lucida Sans Unicode"/>
              </a:rPr>
              <a:t>usar</a:t>
            </a:r>
            <a:r>
              <a:rPr sz="1600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las diferentes</a:t>
            </a:r>
            <a:r>
              <a:rPr sz="16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55" dirty="0">
                <a:solidFill>
                  <a:srgbClr val="001F5F"/>
                </a:solidFill>
                <a:latin typeface="Lucida Sans Unicode"/>
                <a:cs typeface="Lucida Sans Unicode"/>
              </a:rPr>
              <a:t>plataformas</a:t>
            </a:r>
            <a:r>
              <a:rPr sz="1600" spc="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Lucida Sans Unicode"/>
                <a:cs typeface="Lucida Sans Unicode"/>
              </a:rPr>
              <a:t>y </a:t>
            </a:r>
            <a:r>
              <a:rPr sz="1600" spc="50" dirty="0">
                <a:solidFill>
                  <a:srgbClr val="001F5F"/>
                </a:solidFill>
                <a:latin typeface="Lucida Sans Unicode"/>
                <a:cs typeface="Lucida Sans Unicode"/>
              </a:rPr>
              <a:t>medios</a:t>
            </a:r>
            <a:r>
              <a:rPr sz="1600" spc="-7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001F5F"/>
                </a:solidFill>
                <a:latin typeface="Lucida Sans Unicode"/>
                <a:cs typeface="Lucida Sans Unicode"/>
              </a:rPr>
              <a:t>de</a:t>
            </a:r>
            <a:r>
              <a:rPr sz="16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Lucida Sans Unicode"/>
                <a:cs typeface="Lucida Sans Unicode"/>
              </a:rPr>
              <a:t>comunicación</a:t>
            </a:r>
            <a:r>
              <a:rPr sz="1600" spc="-114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Lucida Sans Unicode"/>
                <a:cs typeface="Lucida Sans Unicode"/>
              </a:rPr>
              <a:t>que</a:t>
            </a:r>
            <a:r>
              <a:rPr sz="16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Lucida Sans Unicode"/>
                <a:cs typeface="Lucida Sans Unicode"/>
              </a:rPr>
              <a:t>tengan</a:t>
            </a:r>
            <a:r>
              <a:rPr sz="1600" spc="-4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200" dirty="0">
                <a:solidFill>
                  <a:srgbClr val="001F5F"/>
                </a:solidFill>
                <a:latin typeface="Lucida Sans Unicode"/>
                <a:cs typeface="Lucida Sans Unicode"/>
              </a:rPr>
              <a:t>a</a:t>
            </a:r>
            <a:r>
              <a:rPr sz="1600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su</a:t>
            </a:r>
            <a:r>
              <a:rPr sz="1600" spc="-7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disposición</a:t>
            </a:r>
            <a:r>
              <a:rPr sz="1600" spc="-6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100" dirty="0">
                <a:solidFill>
                  <a:srgbClr val="001F5F"/>
                </a:solidFill>
                <a:latin typeface="Lucida Sans Unicode"/>
                <a:cs typeface="Lucida Sans Unicode"/>
              </a:rPr>
              <a:t>para</a:t>
            </a:r>
            <a:r>
              <a:rPr sz="1600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Lucida Sans Unicode"/>
                <a:cs typeface="Lucida Sans Unicode"/>
              </a:rPr>
              <a:t>apoyar</a:t>
            </a:r>
            <a:r>
              <a:rPr sz="1600" spc="-4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55" dirty="0">
                <a:solidFill>
                  <a:srgbClr val="001F5F"/>
                </a:solidFill>
                <a:latin typeface="Lucida Sans Unicode"/>
                <a:cs typeface="Lucida Sans Unicode"/>
              </a:rPr>
              <a:t>la</a:t>
            </a:r>
            <a:r>
              <a:rPr sz="1600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45" dirty="0">
                <a:solidFill>
                  <a:srgbClr val="001F5F"/>
                </a:solidFill>
                <a:latin typeface="Lucida Sans Unicode"/>
                <a:cs typeface="Lucida Sans Unicode"/>
              </a:rPr>
              <a:t>promoción</a:t>
            </a:r>
            <a:r>
              <a:rPr sz="1600" spc="-9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001F5F"/>
                </a:solidFill>
                <a:latin typeface="Lucida Sans Unicode"/>
                <a:cs typeface="Lucida Sans Unicode"/>
              </a:rPr>
              <a:t>de</a:t>
            </a:r>
            <a:r>
              <a:rPr sz="16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001F5F"/>
                </a:solidFill>
                <a:latin typeface="Lucida Sans Unicode"/>
                <a:cs typeface="Lucida Sans Unicode"/>
              </a:rPr>
              <a:t>la </a:t>
            </a:r>
            <a:r>
              <a:rPr sz="1600" spc="90" dirty="0">
                <a:solidFill>
                  <a:srgbClr val="001F5F"/>
                </a:solidFill>
                <a:latin typeface="Lucida Sans Unicode"/>
                <a:cs typeface="Lucida Sans Unicode"/>
              </a:rPr>
              <a:t>campaña.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37481B-2272-6DB8-3885-7065DA2EA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96979" l="421" r="99579">
                        <a14:foregroundMark x1="31756" y1="11250" x2="18927" y2="19896"/>
                        <a14:foregroundMark x1="18927" y1="19896" x2="9043" y2="31563"/>
                        <a14:foregroundMark x1="9043" y1="31563" x2="9043" y2="31563"/>
                        <a14:foregroundMark x1="6835" y1="51667" x2="15247" y2="77604"/>
                        <a14:foregroundMark x1="3155" y1="80000" x2="26814" y2="83750"/>
                        <a14:foregroundMark x1="6519" y1="94271" x2="36803" y2="89271"/>
                        <a14:foregroundMark x1="30494" y1="95521" x2="55100" y2="92396"/>
                        <a14:foregroundMark x1="55100" y1="92396" x2="55415" y2="92083"/>
                        <a14:foregroundMark x1="92850" y1="82500" x2="69506" y2="88646"/>
                        <a14:foregroundMark x1="98107" y1="92708" x2="98107" y2="92708"/>
                        <a14:foregroundMark x1="98738" y1="77917" x2="98738" y2="77917"/>
                        <a14:foregroundMark x1="33964" y1="93021" x2="48580" y2="90833"/>
                        <a14:foregroundMark x1="50789" y1="90521" x2="72871" y2="93333"/>
                        <a14:foregroundMark x1="64458" y1="89271" x2="43007" y2="89271"/>
                        <a14:foregroundMark x1="87802" y1="68958" x2="91588" y2="41458"/>
                        <a14:foregroundMark x1="88433" y1="37708" x2="80021" y2="16771"/>
                        <a14:foregroundMark x1="74448" y1="14271" x2="43954" y2="3542"/>
                        <a14:foregroundMark x1="44900" y1="4688" x2="25237" y2="21667"/>
                        <a14:foregroundMark x1="37960" y1="5938" x2="23975" y2="13646"/>
                        <a14:foregroundMark x1="20820" y1="11563" x2="13670" y2="21979"/>
                        <a14:foregroundMark x1="12093" y1="21354" x2="6730" y2="34583"/>
                        <a14:foregroundMark x1="6730" y1="34583" x2="6519" y2="36563"/>
                        <a14:foregroundMark x1="5573" y1="38021" x2="5258" y2="55104"/>
                        <a14:foregroundMark x1="5258" y1="55104" x2="5889" y2="56250"/>
                        <a14:foregroundMark x1="9989" y1="37500" x2="11251" y2="55000"/>
                        <a14:foregroundMark x1="15563" y1="29688" x2="8412" y2="51042"/>
                        <a14:foregroundMark x1="18717" y1="26667" x2="26814" y2="12500"/>
                        <a14:foregroundMark x1="24606" y1="10313" x2="32072" y2="5313"/>
                        <a14:foregroundMark x1="36488" y1="4688" x2="50894" y2="2604"/>
                        <a14:foregroundMark x1="50894" y1="2604" x2="51735" y2="2604"/>
                        <a14:foregroundMark x1="57308" y1="1354" x2="65405" y2="11875"/>
                        <a14:foregroundMark x1="65405" y1="11875" x2="65720" y2="13333"/>
                        <a14:foregroundMark x1="64458" y1="12500" x2="45216" y2="13646"/>
                        <a14:foregroundMark x1="43954" y1="10938" x2="56677" y2="10313"/>
                        <a14:foregroundMark x1="64774" y1="5938" x2="81598" y2="15521"/>
                        <a14:foregroundMark x1="81598" y1="15833" x2="90326" y2="33438"/>
                        <a14:foregroundMark x1="72240" y1="18333" x2="83807" y2="25104"/>
                        <a14:foregroundMark x1="88749" y1="23854" x2="92744" y2="38646"/>
                        <a14:foregroundMark x1="92744" y1="38646" x2="93165" y2="39271"/>
                        <a14:foregroundMark x1="94111" y1="43333" x2="96845" y2="60000"/>
                        <a14:foregroundMark x1="96845" y1="60000" x2="96530" y2="60313"/>
                        <a14:foregroundMark x1="93481" y1="60313" x2="83176" y2="78854"/>
                        <a14:foregroundMark x1="88749" y1="47604" x2="85384" y2="67083"/>
                        <a14:foregroundMark x1="83807" y1="73542" x2="70768" y2="84063"/>
                        <a14:foregroundMark x1="76341" y1="44583" x2="84437" y2="44583"/>
                        <a14:foregroundMark x1="91903" y1="51042" x2="91903" y2="56563"/>
                        <a14:foregroundMark x1="5889" y1="63021" x2="12093" y2="71667"/>
                        <a14:foregroundMark x1="12093" y1="63958" x2="22713" y2="78854"/>
                        <a14:foregroundMark x1="22713" y1="78854" x2="22713" y2="78854"/>
                        <a14:foregroundMark x1="64458" y1="2917" x2="64458" y2="2917"/>
                        <a14:foregroundMark x1="67298" y1="4167" x2="67298" y2="4167"/>
                        <a14:foregroundMark x1="69821" y1="4375" x2="69821" y2="4375"/>
                        <a14:foregroundMark x1="72240" y1="6875" x2="72240" y2="6875"/>
                        <a14:foregroundMark x1="74132" y1="6875" x2="74132" y2="6875"/>
                        <a14:foregroundMark x1="76972" y1="8750" x2="76972" y2="8750"/>
                        <a14:foregroundMark x1="81283" y1="11563" x2="81283" y2="11563"/>
                        <a14:foregroundMark x1="84437" y1="15833" x2="84437" y2="15833"/>
                        <a14:foregroundMark x1="85699" y1="15833" x2="85699" y2="15833"/>
                        <a14:foregroundMark x1="88118" y1="20521" x2="88118" y2="20521"/>
                        <a14:foregroundMark x1="27445" y1="6250" x2="27445" y2="6250"/>
                        <a14:foregroundMark x1="30810" y1="4688" x2="30810" y2="4688"/>
                        <a14:foregroundMark x1="8097" y1="72917" x2="9989" y2="74479"/>
                        <a14:foregroundMark x1="7781" y1="71667" x2="6835" y2="67708"/>
                        <a14:foregroundMark x1="1682" y1="48021" x2="1682" y2="48021"/>
                        <a14:foregroundMark x1="1577" y1="48333" x2="1577" y2="51354"/>
                        <a14:foregroundMark x1="1577" y1="52292" x2="1577" y2="54896"/>
                        <a14:foregroundMark x1="2313" y1="57083" x2="2944" y2="60313"/>
                        <a14:foregroundMark x1="3470" y1="62813" x2="4732" y2="65104"/>
                        <a14:foregroundMark x1="1682" y1="47396" x2="3996" y2="34479"/>
                        <a14:foregroundMark x1="4101" y1="33229" x2="7361" y2="27604"/>
                        <a14:foregroundMark x1="6414" y1="27813" x2="7361" y2="26354"/>
                        <a14:foregroundMark x1="8517" y1="23438" x2="11356" y2="18958"/>
                        <a14:foregroundMark x1="12303" y1="18021" x2="16719" y2="15000"/>
                        <a14:foregroundMark x1="15247" y1="15000" x2="19874" y2="11979"/>
                        <a14:foregroundMark x1="18297" y1="11979" x2="24395" y2="8125"/>
                        <a14:foregroundMark x1="28076" y1="5625" x2="34911" y2="3229"/>
                        <a14:foregroundMark x1="35857" y1="2917" x2="42902" y2="1979"/>
                        <a14:foregroundMark x1="36803" y1="2708" x2="43113" y2="1146"/>
                        <a14:foregroundMark x1="44374" y1="938" x2="50789" y2="1458"/>
                        <a14:foregroundMark x1="49211" y1="833" x2="52576" y2="833"/>
                        <a14:foregroundMark x1="90431" y1="21250" x2="91798" y2="24688"/>
                        <a14:foregroundMark x1="94217" y1="28854" x2="96004" y2="33854"/>
                        <a14:foregroundMark x1="96951" y1="37292" x2="98107" y2="43229"/>
                        <a14:foregroundMark x1="98948" y1="46875" x2="98423" y2="52812"/>
                        <a14:foregroundMark x1="96004" y1="63646" x2="95058" y2="66979"/>
                        <a14:foregroundMark x1="421" y1="93958" x2="421" y2="93958"/>
                        <a14:foregroundMark x1="42271" y1="97083" x2="61409" y2="96667"/>
                        <a14:foregroundMark x1="99579" y1="94375" x2="99579" y2="94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134" y="60264"/>
            <a:ext cx="748630" cy="7557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4114800"/>
            <a:ext cx="35032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440" dirty="0">
                <a:solidFill>
                  <a:srgbClr val="FFFFFF"/>
                </a:solidFill>
                <a:latin typeface="Arial Black"/>
                <a:cs typeface="Arial Black"/>
              </a:rPr>
              <a:t>GRACIAS</a:t>
            </a:r>
            <a:endParaRPr sz="6000" dirty="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319" y="130047"/>
            <a:ext cx="10482581" cy="826007"/>
            <a:chOff x="655319" y="130047"/>
            <a:chExt cx="10482581" cy="82600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9" y="216407"/>
              <a:ext cx="2758440" cy="5547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6300" y="130047"/>
              <a:ext cx="1371600" cy="8260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799" y="176783"/>
              <a:ext cx="2788920" cy="612647"/>
            </a:xfrm>
            <a:prstGeom prst="rect">
              <a:avLst/>
            </a:prstGeom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A888B28F-C2D0-D1D4-5289-5B762C0C7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" b="96979" l="421" r="99579">
                        <a14:foregroundMark x1="31756" y1="11250" x2="18927" y2="19896"/>
                        <a14:foregroundMark x1="18927" y1="19896" x2="9043" y2="31563"/>
                        <a14:foregroundMark x1="9043" y1="31563" x2="9043" y2="31563"/>
                        <a14:foregroundMark x1="6835" y1="51667" x2="15247" y2="77604"/>
                        <a14:foregroundMark x1="3155" y1="80000" x2="26814" y2="83750"/>
                        <a14:foregroundMark x1="6519" y1="94271" x2="36803" y2="89271"/>
                        <a14:foregroundMark x1="30494" y1="95521" x2="55100" y2="92396"/>
                        <a14:foregroundMark x1="55100" y1="92396" x2="55415" y2="92083"/>
                        <a14:foregroundMark x1="92850" y1="82500" x2="69506" y2="88646"/>
                        <a14:foregroundMark x1="98107" y1="92708" x2="98107" y2="92708"/>
                        <a14:foregroundMark x1="98738" y1="77917" x2="98738" y2="77917"/>
                        <a14:foregroundMark x1="33964" y1="93021" x2="48580" y2="90833"/>
                        <a14:foregroundMark x1="50789" y1="90521" x2="72871" y2="93333"/>
                        <a14:foregroundMark x1="64458" y1="89271" x2="43007" y2="89271"/>
                        <a14:foregroundMark x1="87802" y1="68958" x2="91588" y2="41458"/>
                        <a14:foregroundMark x1="88433" y1="37708" x2="80021" y2="16771"/>
                        <a14:foregroundMark x1="74448" y1="14271" x2="43954" y2="3542"/>
                        <a14:foregroundMark x1="44900" y1="4688" x2="25237" y2="21667"/>
                        <a14:foregroundMark x1="37960" y1="5938" x2="23975" y2="13646"/>
                        <a14:foregroundMark x1="20820" y1="11563" x2="13670" y2="21979"/>
                        <a14:foregroundMark x1="12093" y1="21354" x2="6730" y2="34583"/>
                        <a14:foregroundMark x1="6730" y1="34583" x2="6519" y2="36563"/>
                        <a14:foregroundMark x1="5573" y1="38021" x2="5258" y2="55104"/>
                        <a14:foregroundMark x1="5258" y1="55104" x2="5889" y2="56250"/>
                        <a14:foregroundMark x1="9989" y1="37500" x2="11251" y2="55000"/>
                        <a14:foregroundMark x1="15563" y1="29688" x2="8412" y2="51042"/>
                        <a14:foregroundMark x1="18717" y1="26667" x2="26814" y2="12500"/>
                        <a14:foregroundMark x1="24606" y1="10313" x2="32072" y2="5313"/>
                        <a14:foregroundMark x1="36488" y1="4688" x2="50894" y2="2604"/>
                        <a14:foregroundMark x1="50894" y1="2604" x2="51735" y2="2604"/>
                        <a14:foregroundMark x1="57308" y1="1354" x2="65405" y2="11875"/>
                        <a14:foregroundMark x1="65405" y1="11875" x2="65720" y2="13333"/>
                        <a14:foregroundMark x1="64458" y1="12500" x2="45216" y2="13646"/>
                        <a14:foregroundMark x1="43954" y1="10938" x2="56677" y2="10313"/>
                        <a14:foregroundMark x1="64774" y1="5938" x2="81598" y2="15521"/>
                        <a14:foregroundMark x1="81598" y1="15833" x2="90326" y2="33438"/>
                        <a14:foregroundMark x1="72240" y1="18333" x2="83807" y2="25104"/>
                        <a14:foregroundMark x1="88749" y1="23854" x2="92744" y2="38646"/>
                        <a14:foregroundMark x1="92744" y1="38646" x2="93165" y2="39271"/>
                        <a14:foregroundMark x1="94111" y1="43333" x2="96845" y2="60000"/>
                        <a14:foregroundMark x1="96845" y1="60000" x2="96530" y2="60313"/>
                        <a14:foregroundMark x1="93481" y1="60313" x2="83176" y2="78854"/>
                        <a14:foregroundMark x1="88749" y1="47604" x2="85384" y2="67083"/>
                        <a14:foregroundMark x1="83807" y1="73542" x2="70768" y2="84063"/>
                        <a14:foregroundMark x1="76341" y1="44583" x2="84437" y2="44583"/>
                        <a14:foregroundMark x1="91903" y1="51042" x2="91903" y2="56563"/>
                        <a14:foregroundMark x1="5889" y1="63021" x2="12093" y2="71667"/>
                        <a14:foregroundMark x1="12093" y1="63958" x2="22713" y2="78854"/>
                        <a14:foregroundMark x1="22713" y1="78854" x2="22713" y2="78854"/>
                        <a14:foregroundMark x1="64458" y1="2917" x2="64458" y2="2917"/>
                        <a14:foregroundMark x1="67298" y1="4167" x2="67298" y2="4167"/>
                        <a14:foregroundMark x1="69821" y1="4375" x2="69821" y2="4375"/>
                        <a14:foregroundMark x1="72240" y1="6875" x2="72240" y2="6875"/>
                        <a14:foregroundMark x1="74132" y1="6875" x2="74132" y2="6875"/>
                        <a14:foregroundMark x1="76972" y1="8750" x2="76972" y2="8750"/>
                        <a14:foregroundMark x1="81283" y1="11563" x2="81283" y2="11563"/>
                        <a14:foregroundMark x1="84437" y1="15833" x2="84437" y2="15833"/>
                        <a14:foregroundMark x1="85699" y1="15833" x2="85699" y2="15833"/>
                        <a14:foregroundMark x1="88118" y1="20521" x2="88118" y2="20521"/>
                        <a14:foregroundMark x1="27445" y1="6250" x2="27445" y2="6250"/>
                        <a14:foregroundMark x1="30810" y1="4688" x2="30810" y2="4688"/>
                        <a14:foregroundMark x1="8097" y1="72917" x2="9989" y2="74479"/>
                        <a14:foregroundMark x1="7781" y1="71667" x2="6835" y2="67708"/>
                        <a14:foregroundMark x1="1682" y1="48021" x2="1682" y2="48021"/>
                        <a14:foregroundMark x1="1577" y1="48333" x2="1577" y2="51354"/>
                        <a14:foregroundMark x1="1577" y1="52292" x2="1577" y2="54896"/>
                        <a14:foregroundMark x1="2313" y1="57083" x2="2944" y2="60313"/>
                        <a14:foregroundMark x1="3470" y1="62813" x2="4732" y2="65104"/>
                        <a14:foregroundMark x1="1682" y1="47396" x2="3996" y2="34479"/>
                        <a14:foregroundMark x1="4101" y1="33229" x2="7361" y2="27604"/>
                        <a14:foregroundMark x1="6414" y1="27813" x2="7361" y2="26354"/>
                        <a14:foregroundMark x1="8517" y1="23438" x2="11356" y2="18958"/>
                        <a14:foregroundMark x1="12303" y1="18021" x2="16719" y2="15000"/>
                        <a14:foregroundMark x1="15247" y1="15000" x2="19874" y2="11979"/>
                        <a14:foregroundMark x1="18297" y1="11979" x2="24395" y2="8125"/>
                        <a14:foregroundMark x1="28076" y1="5625" x2="34911" y2="3229"/>
                        <a14:foregroundMark x1="35857" y1="2917" x2="42902" y2="1979"/>
                        <a14:foregroundMark x1="36803" y1="2708" x2="43113" y2="1146"/>
                        <a14:foregroundMark x1="44374" y1="938" x2="50789" y2="1458"/>
                        <a14:foregroundMark x1="49211" y1="833" x2="52576" y2="833"/>
                        <a14:foregroundMark x1="90431" y1="21250" x2="91798" y2="24688"/>
                        <a14:foregroundMark x1="94217" y1="28854" x2="96004" y2="33854"/>
                        <a14:foregroundMark x1="96951" y1="37292" x2="98107" y2="43229"/>
                        <a14:foregroundMark x1="98948" y1="46875" x2="98423" y2="52812"/>
                        <a14:foregroundMark x1="96004" y1="63646" x2="95058" y2="66979"/>
                        <a14:foregroundMark x1="421" y1="93958" x2="421" y2="93958"/>
                        <a14:foregroundMark x1="42271" y1="97083" x2="61409" y2="96667"/>
                        <a14:foregroundMark x1="99579" y1="94375" x2="99579" y2="94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399" y="2286000"/>
            <a:ext cx="1524000" cy="15384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520BD0-567F-7D29-78C7-A92684332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" b="96979" l="421" r="99579">
                        <a14:foregroundMark x1="31756" y1="11250" x2="18927" y2="19896"/>
                        <a14:foregroundMark x1="18927" y1="19896" x2="9043" y2="31563"/>
                        <a14:foregroundMark x1="9043" y1="31563" x2="9043" y2="31563"/>
                        <a14:foregroundMark x1="6835" y1="51667" x2="15247" y2="77604"/>
                        <a14:foregroundMark x1="3155" y1="80000" x2="26814" y2="83750"/>
                        <a14:foregroundMark x1="6519" y1="94271" x2="36803" y2="89271"/>
                        <a14:foregroundMark x1="30494" y1="95521" x2="55100" y2="92396"/>
                        <a14:foregroundMark x1="55100" y1="92396" x2="55415" y2="92083"/>
                        <a14:foregroundMark x1="92850" y1="82500" x2="69506" y2="88646"/>
                        <a14:foregroundMark x1="98107" y1="92708" x2="98107" y2="92708"/>
                        <a14:foregroundMark x1="98738" y1="77917" x2="98738" y2="77917"/>
                        <a14:foregroundMark x1="33964" y1="93021" x2="48580" y2="90833"/>
                        <a14:foregroundMark x1="50789" y1="90521" x2="72871" y2="93333"/>
                        <a14:foregroundMark x1="64458" y1="89271" x2="43007" y2="89271"/>
                        <a14:foregroundMark x1="87802" y1="68958" x2="91588" y2="41458"/>
                        <a14:foregroundMark x1="88433" y1="37708" x2="80021" y2="16771"/>
                        <a14:foregroundMark x1="74448" y1="14271" x2="43954" y2="3542"/>
                        <a14:foregroundMark x1="44900" y1="4688" x2="25237" y2="21667"/>
                        <a14:foregroundMark x1="37960" y1="5938" x2="23975" y2="13646"/>
                        <a14:foregroundMark x1="20820" y1="11563" x2="13670" y2="21979"/>
                        <a14:foregroundMark x1="12093" y1="21354" x2="6730" y2="34583"/>
                        <a14:foregroundMark x1="6730" y1="34583" x2="6519" y2="36563"/>
                        <a14:foregroundMark x1="5573" y1="38021" x2="5258" y2="55104"/>
                        <a14:foregroundMark x1="5258" y1="55104" x2="5889" y2="56250"/>
                        <a14:foregroundMark x1="9989" y1="37500" x2="11251" y2="55000"/>
                        <a14:foregroundMark x1="15563" y1="29688" x2="8412" y2="51042"/>
                        <a14:foregroundMark x1="18717" y1="26667" x2="26814" y2="12500"/>
                        <a14:foregroundMark x1="24606" y1="10313" x2="32072" y2="5313"/>
                        <a14:foregroundMark x1="36488" y1="4688" x2="50894" y2="2604"/>
                        <a14:foregroundMark x1="50894" y1="2604" x2="51735" y2="2604"/>
                        <a14:foregroundMark x1="57308" y1="1354" x2="65405" y2="11875"/>
                        <a14:foregroundMark x1="65405" y1="11875" x2="65720" y2="13333"/>
                        <a14:foregroundMark x1="64458" y1="12500" x2="45216" y2="13646"/>
                        <a14:foregroundMark x1="43954" y1="10938" x2="56677" y2="10313"/>
                        <a14:foregroundMark x1="64774" y1="5938" x2="81598" y2="15521"/>
                        <a14:foregroundMark x1="81598" y1="15833" x2="90326" y2="33438"/>
                        <a14:foregroundMark x1="72240" y1="18333" x2="83807" y2="25104"/>
                        <a14:foregroundMark x1="88749" y1="23854" x2="92744" y2="38646"/>
                        <a14:foregroundMark x1="92744" y1="38646" x2="93165" y2="39271"/>
                        <a14:foregroundMark x1="94111" y1="43333" x2="96845" y2="60000"/>
                        <a14:foregroundMark x1="96845" y1="60000" x2="96530" y2="60313"/>
                        <a14:foregroundMark x1="93481" y1="60313" x2="83176" y2="78854"/>
                        <a14:foregroundMark x1="88749" y1="47604" x2="85384" y2="67083"/>
                        <a14:foregroundMark x1="83807" y1="73542" x2="70768" y2="84063"/>
                        <a14:foregroundMark x1="76341" y1="44583" x2="84437" y2="44583"/>
                        <a14:foregroundMark x1="91903" y1="51042" x2="91903" y2="56563"/>
                        <a14:foregroundMark x1="5889" y1="63021" x2="12093" y2="71667"/>
                        <a14:foregroundMark x1="12093" y1="63958" x2="22713" y2="78854"/>
                        <a14:foregroundMark x1="22713" y1="78854" x2="22713" y2="78854"/>
                        <a14:foregroundMark x1="64458" y1="2917" x2="64458" y2="2917"/>
                        <a14:foregroundMark x1="67298" y1="4167" x2="67298" y2="4167"/>
                        <a14:foregroundMark x1="69821" y1="4375" x2="69821" y2="4375"/>
                        <a14:foregroundMark x1="72240" y1="6875" x2="72240" y2="6875"/>
                        <a14:foregroundMark x1="74132" y1="6875" x2="74132" y2="6875"/>
                        <a14:foregroundMark x1="76972" y1="8750" x2="76972" y2="8750"/>
                        <a14:foregroundMark x1="81283" y1="11563" x2="81283" y2="11563"/>
                        <a14:foregroundMark x1="84437" y1="15833" x2="84437" y2="15833"/>
                        <a14:foregroundMark x1="85699" y1="15833" x2="85699" y2="15833"/>
                        <a14:foregroundMark x1="88118" y1="20521" x2="88118" y2="20521"/>
                        <a14:foregroundMark x1="27445" y1="6250" x2="27445" y2="6250"/>
                        <a14:foregroundMark x1="30810" y1="4688" x2="30810" y2="4688"/>
                        <a14:foregroundMark x1="8097" y1="72917" x2="9989" y2="74479"/>
                        <a14:foregroundMark x1="7781" y1="71667" x2="6835" y2="67708"/>
                        <a14:foregroundMark x1="1682" y1="48021" x2="1682" y2="48021"/>
                        <a14:foregroundMark x1="1577" y1="48333" x2="1577" y2="51354"/>
                        <a14:foregroundMark x1="1577" y1="52292" x2="1577" y2="54896"/>
                        <a14:foregroundMark x1="2313" y1="57083" x2="2944" y2="60313"/>
                        <a14:foregroundMark x1="3470" y1="62813" x2="4732" y2="65104"/>
                        <a14:foregroundMark x1="1682" y1="47396" x2="3996" y2="34479"/>
                        <a14:foregroundMark x1="4101" y1="33229" x2="7361" y2="27604"/>
                        <a14:foregroundMark x1="6414" y1="27813" x2="7361" y2="26354"/>
                        <a14:foregroundMark x1="8517" y1="23438" x2="11356" y2="18958"/>
                        <a14:foregroundMark x1="12303" y1="18021" x2="16719" y2="15000"/>
                        <a14:foregroundMark x1="15247" y1="15000" x2="19874" y2="11979"/>
                        <a14:foregroundMark x1="18297" y1="11979" x2="24395" y2="8125"/>
                        <a14:foregroundMark x1="28076" y1="5625" x2="34911" y2="3229"/>
                        <a14:foregroundMark x1="35857" y1="2917" x2="42902" y2="1979"/>
                        <a14:foregroundMark x1="36803" y1="2708" x2="43113" y2="1146"/>
                        <a14:foregroundMark x1="44374" y1="938" x2="50789" y2="1458"/>
                        <a14:foregroundMark x1="49211" y1="833" x2="52576" y2="833"/>
                        <a14:foregroundMark x1="90431" y1="21250" x2="91798" y2="24688"/>
                        <a14:foregroundMark x1="94217" y1="28854" x2="96004" y2="33854"/>
                        <a14:foregroundMark x1="96951" y1="37292" x2="98107" y2="43229"/>
                        <a14:foregroundMark x1="98948" y1="46875" x2="98423" y2="52812"/>
                        <a14:foregroundMark x1="96004" y1="63646" x2="95058" y2="66979"/>
                        <a14:foregroundMark x1="421" y1="93958" x2="421" y2="93958"/>
                        <a14:foregroundMark x1="42271" y1="97083" x2="61409" y2="96667"/>
                        <a14:foregroundMark x1="99579" y1="94375" x2="99579" y2="94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1534" y="149164"/>
            <a:ext cx="748630" cy="7557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6523" y="1373325"/>
            <a:ext cx="2814877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000" dirty="0">
                <a:solidFill>
                  <a:srgbClr val="C00000"/>
                </a:solidFill>
              </a:rPr>
              <a:t>Propósito</a:t>
            </a:r>
            <a:r>
              <a:rPr lang="es-PE" sz="3000" spc="-10" dirty="0">
                <a:solidFill>
                  <a:srgbClr val="C00000"/>
                </a:solidFill>
              </a:rPr>
              <a:t>:</a:t>
            </a:r>
            <a:endParaRPr sz="3000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6600" y="2508275"/>
            <a:ext cx="7770064" cy="25635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10"/>
              </a:spcBef>
              <a:buClr>
                <a:srgbClr val="DE0A14"/>
              </a:buClr>
              <a:buSzPct val="81818"/>
              <a:buFont typeface="Wingdings" panose="05000000000000000000" pitchFamily="2" charset="2"/>
              <a:buChar char="ü"/>
              <a:tabLst>
                <a:tab pos="353695" algn="l"/>
              </a:tabLst>
            </a:pPr>
            <a:r>
              <a:rPr sz="2400" spc="8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</a:t>
            </a:r>
            <a:r>
              <a:rPr sz="2400" spc="-12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400" spc="-114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r>
              <a:rPr sz="2400" spc="-15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14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12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400" spc="-114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sz="2400" spc="-15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14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12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400" spc="19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r>
              <a:rPr sz="2400" spc="-13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14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1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sensibilización,</a:t>
            </a:r>
            <a:r>
              <a:rPr sz="2400" spc="-14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</a:t>
            </a:r>
            <a:r>
              <a:rPr sz="2400" spc="-9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6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8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2400" spc="-9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</a:t>
            </a:r>
            <a:r>
              <a:rPr sz="2400" spc="7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relacionados</a:t>
            </a:r>
            <a:r>
              <a:rPr sz="2400" spc="-13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6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1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400" spc="-1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convivencia</a:t>
            </a:r>
            <a:r>
              <a:rPr sz="2400" spc="-18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democrática.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219710" indent="-342900" algn="just">
              <a:lnSpc>
                <a:spcPct val="100000"/>
              </a:lnSpc>
              <a:spcBef>
                <a:spcPts val="2645"/>
              </a:spcBef>
              <a:buClr>
                <a:srgbClr val="DE0A14"/>
              </a:buClr>
              <a:buSzPct val="81818"/>
              <a:buFont typeface="Wingdings" panose="05000000000000000000" pitchFamily="2" charset="2"/>
              <a:buChar char="ü"/>
              <a:tabLst>
                <a:tab pos="353695" algn="l"/>
              </a:tabLst>
            </a:pPr>
            <a:r>
              <a:rPr sz="2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Resolver</a:t>
            </a:r>
            <a:r>
              <a:rPr sz="2400" spc="-12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0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dudas</a:t>
            </a:r>
            <a:r>
              <a:rPr sz="2400" spc="-8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400" spc="-8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  <a:r>
              <a:rPr sz="2400" spc="-1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14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7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2400" spc="-10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spc="6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directivos</a:t>
            </a:r>
            <a:r>
              <a:rPr sz="2400" spc="-114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</a:t>
            </a:r>
            <a:r>
              <a:rPr sz="2400" spc="-4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400" spc="-8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sz="2400" spc="-6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14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6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400" spc="-7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r>
              <a:rPr sz="2400" spc="-9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sensibilización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52400" y="93995"/>
            <a:ext cx="12192000" cy="829310"/>
            <a:chOff x="0" y="0"/>
            <a:chExt cx="12192000" cy="82931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829310"/>
            </a:xfrm>
            <a:custGeom>
              <a:avLst/>
              <a:gdLst/>
              <a:ahLst/>
              <a:cxnLst/>
              <a:rect l="l" t="t" r="r" b="b"/>
              <a:pathLst>
                <a:path w="12192000" h="829310">
                  <a:moveTo>
                    <a:pt x="12192000" y="0"/>
                  </a:moveTo>
                  <a:lnTo>
                    <a:pt x="0" y="0"/>
                  </a:lnTo>
                  <a:lnTo>
                    <a:pt x="0" y="690879"/>
                  </a:lnTo>
                  <a:lnTo>
                    <a:pt x="7044" y="734559"/>
                  </a:lnTo>
                  <a:lnTo>
                    <a:pt x="26659" y="772491"/>
                  </a:lnTo>
                  <a:lnTo>
                    <a:pt x="56570" y="802400"/>
                  </a:lnTo>
                  <a:lnTo>
                    <a:pt x="94501" y="822013"/>
                  </a:lnTo>
                  <a:lnTo>
                    <a:pt x="138176" y="829055"/>
                  </a:lnTo>
                  <a:lnTo>
                    <a:pt x="12053824" y="829055"/>
                  </a:lnTo>
                  <a:lnTo>
                    <a:pt x="12097504" y="822013"/>
                  </a:lnTo>
                  <a:lnTo>
                    <a:pt x="12135435" y="802400"/>
                  </a:lnTo>
                  <a:lnTo>
                    <a:pt x="12165344" y="772491"/>
                  </a:lnTo>
                  <a:lnTo>
                    <a:pt x="12184957" y="734559"/>
                  </a:lnTo>
                  <a:lnTo>
                    <a:pt x="12192000" y="6908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9" y="216408"/>
              <a:ext cx="2139696" cy="4297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9800" y="79247"/>
              <a:ext cx="1066800" cy="6431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568" y="173736"/>
              <a:ext cx="2060448" cy="454152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0F7EA41B-1519-60EB-498C-DA866C737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" b="96979" l="421" r="99579">
                        <a14:foregroundMark x1="31756" y1="11250" x2="18927" y2="19896"/>
                        <a14:foregroundMark x1="18927" y1="19896" x2="9043" y2="31563"/>
                        <a14:foregroundMark x1="9043" y1="31563" x2="9043" y2="31563"/>
                        <a14:foregroundMark x1="6835" y1="51667" x2="15247" y2="77604"/>
                        <a14:foregroundMark x1="3155" y1="80000" x2="26814" y2="83750"/>
                        <a14:foregroundMark x1="6519" y1="94271" x2="36803" y2="89271"/>
                        <a14:foregroundMark x1="30494" y1="95521" x2="55100" y2="92396"/>
                        <a14:foregroundMark x1="55100" y1="92396" x2="55415" y2="92083"/>
                        <a14:foregroundMark x1="92850" y1="82500" x2="69506" y2="88646"/>
                        <a14:foregroundMark x1="98107" y1="92708" x2="98107" y2="92708"/>
                        <a14:foregroundMark x1="98738" y1="77917" x2="98738" y2="77917"/>
                        <a14:foregroundMark x1="33964" y1="93021" x2="48580" y2="90833"/>
                        <a14:foregroundMark x1="50789" y1="90521" x2="72871" y2="93333"/>
                        <a14:foregroundMark x1="64458" y1="89271" x2="43007" y2="89271"/>
                        <a14:foregroundMark x1="87802" y1="68958" x2="91588" y2="41458"/>
                        <a14:foregroundMark x1="88433" y1="37708" x2="80021" y2="16771"/>
                        <a14:foregroundMark x1="74448" y1="14271" x2="43954" y2="3542"/>
                        <a14:foregroundMark x1="44900" y1="4688" x2="25237" y2="21667"/>
                        <a14:foregroundMark x1="37960" y1="5938" x2="23975" y2="13646"/>
                        <a14:foregroundMark x1="20820" y1="11563" x2="13670" y2="21979"/>
                        <a14:foregroundMark x1="12093" y1="21354" x2="6730" y2="34583"/>
                        <a14:foregroundMark x1="6730" y1="34583" x2="6519" y2="36563"/>
                        <a14:foregroundMark x1="5573" y1="38021" x2="5258" y2="55104"/>
                        <a14:foregroundMark x1="5258" y1="55104" x2="5889" y2="56250"/>
                        <a14:foregroundMark x1="9989" y1="37500" x2="11251" y2="55000"/>
                        <a14:foregroundMark x1="15563" y1="29688" x2="8412" y2="51042"/>
                        <a14:foregroundMark x1="18717" y1="26667" x2="26814" y2="12500"/>
                        <a14:foregroundMark x1="24606" y1="10313" x2="32072" y2="5313"/>
                        <a14:foregroundMark x1="36488" y1="4688" x2="50894" y2="2604"/>
                        <a14:foregroundMark x1="50894" y1="2604" x2="51735" y2="2604"/>
                        <a14:foregroundMark x1="57308" y1="1354" x2="65405" y2="11875"/>
                        <a14:foregroundMark x1="65405" y1="11875" x2="65720" y2="13333"/>
                        <a14:foregroundMark x1="64458" y1="12500" x2="45216" y2="13646"/>
                        <a14:foregroundMark x1="43954" y1="10938" x2="56677" y2="10313"/>
                        <a14:foregroundMark x1="64774" y1="5938" x2="81598" y2="15521"/>
                        <a14:foregroundMark x1="81598" y1="15833" x2="90326" y2="33438"/>
                        <a14:foregroundMark x1="72240" y1="18333" x2="83807" y2="25104"/>
                        <a14:foregroundMark x1="88749" y1="23854" x2="92744" y2="38646"/>
                        <a14:foregroundMark x1="92744" y1="38646" x2="93165" y2="39271"/>
                        <a14:foregroundMark x1="94111" y1="43333" x2="96845" y2="60000"/>
                        <a14:foregroundMark x1="96845" y1="60000" x2="96530" y2="60313"/>
                        <a14:foregroundMark x1="93481" y1="60313" x2="83176" y2="78854"/>
                        <a14:foregroundMark x1="88749" y1="47604" x2="85384" y2="67083"/>
                        <a14:foregroundMark x1="83807" y1="73542" x2="70768" y2="84063"/>
                        <a14:foregroundMark x1="76341" y1="44583" x2="84437" y2="44583"/>
                        <a14:foregroundMark x1="91903" y1="51042" x2="91903" y2="56563"/>
                        <a14:foregroundMark x1="5889" y1="63021" x2="12093" y2="71667"/>
                        <a14:foregroundMark x1="12093" y1="63958" x2="22713" y2="78854"/>
                        <a14:foregroundMark x1="22713" y1="78854" x2="22713" y2="78854"/>
                        <a14:foregroundMark x1="64458" y1="2917" x2="64458" y2="2917"/>
                        <a14:foregroundMark x1="67298" y1="4167" x2="67298" y2="4167"/>
                        <a14:foregroundMark x1="69821" y1="4375" x2="69821" y2="4375"/>
                        <a14:foregroundMark x1="72240" y1="6875" x2="72240" y2="6875"/>
                        <a14:foregroundMark x1="74132" y1="6875" x2="74132" y2="6875"/>
                        <a14:foregroundMark x1="76972" y1="8750" x2="76972" y2="8750"/>
                        <a14:foregroundMark x1="81283" y1="11563" x2="81283" y2="11563"/>
                        <a14:foregroundMark x1="84437" y1="15833" x2="84437" y2="15833"/>
                        <a14:foregroundMark x1="85699" y1="15833" x2="85699" y2="15833"/>
                        <a14:foregroundMark x1="88118" y1="20521" x2="88118" y2="20521"/>
                        <a14:foregroundMark x1="27445" y1="6250" x2="27445" y2="6250"/>
                        <a14:foregroundMark x1="30810" y1="4688" x2="30810" y2="4688"/>
                        <a14:foregroundMark x1="8097" y1="72917" x2="9989" y2="74479"/>
                        <a14:foregroundMark x1="7781" y1="71667" x2="6835" y2="67708"/>
                        <a14:foregroundMark x1="1682" y1="48021" x2="1682" y2="48021"/>
                        <a14:foregroundMark x1="1577" y1="48333" x2="1577" y2="51354"/>
                        <a14:foregroundMark x1="1577" y1="52292" x2="1577" y2="54896"/>
                        <a14:foregroundMark x1="2313" y1="57083" x2="2944" y2="60313"/>
                        <a14:foregroundMark x1="3470" y1="62813" x2="4732" y2="65104"/>
                        <a14:foregroundMark x1="1682" y1="47396" x2="3996" y2="34479"/>
                        <a14:foregroundMark x1="4101" y1="33229" x2="7361" y2="27604"/>
                        <a14:foregroundMark x1="6414" y1="27813" x2="7361" y2="26354"/>
                        <a14:foregroundMark x1="8517" y1="23438" x2="11356" y2="18958"/>
                        <a14:foregroundMark x1="12303" y1="18021" x2="16719" y2="15000"/>
                        <a14:foregroundMark x1="15247" y1="15000" x2="19874" y2="11979"/>
                        <a14:foregroundMark x1="18297" y1="11979" x2="24395" y2="8125"/>
                        <a14:foregroundMark x1="28076" y1="5625" x2="34911" y2="3229"/>
                        <a14:foregroundMark x1="35857" y1="2917" x2="42902" y2="1979"/>
                        <a14:foregroundMark x1="36803" y1="2708" x2="43113" y2="1146"/>
                        <a14:foregroundMark x1="44374" y1="938" x2="50789" y2="1458"/>
                        <a14:foregroundMark x1="49211" y1="833" x2="52576" y2="833"/>
                        <a14:foregroundMark x1="90431" y1="21250" x2="91798" y2="24688"/>
                        <a14:foregroundMark x1="94217" y1="28854" x2="96004" y2="33854"/>
                        <a14:foregroundMark x1="96951" y1="37292" x2="98107" y2="43229"/>
                        <a14:foregroundMark x1="98948" y1="46875" x2="98423" y2="52812"/>
                        <a14:foregroundMark x1="96004" y1="63646" x2="95058" y2="66979"/>
                        <a14:foregroundMark x1="421" y1="93958" x2="421" y2="93958"/>
                        <a14:foregroundMark x1="42271" y1="97083" x2="61409" y2="96667"/>
                        <a14:foregroundMark x1="99579" y1="94375" x2="99579" y2="94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6664" y="79247"/>
            <a:ext cx="821535" cy="8293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6D0C7D-3DB4-E27E-33C6-79424C6346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69" b="97266" l="10000" r="90000">
                        <a14:foregroundMark x1="35326" y1="14258" x2="30543" y2="19531"/>
                        <a14:foregroundMark x1="50761" y1="5664" x2="56522" y2="6836"/>
                        <a14:foregroundMark x1="67283" y1="16602" x2="69783" y2="16016"/>
                        <a14:foregroundMark x1="73804" y1="36523" x2="74348" y2="42383"/>
                        <a14:foregroundMark x1="54457" y1="59570" x2="49239" y2="62305"/>
                        <a14:foregroundMark x1="45217" y1="96094" x2="50978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7" y="2967621"/>
            <a:ext cx="2407288" cy="1339708"/>
          </a:xfrm>
          <a:prstGeom prst="rect">
            <a:avLst/>
          </a:prstGeom>
        </p:spPr>
      </p:pic>
      <p:sp>
        <p:nvSpPr>
          <p:cNvPr id="13" name="Triángulo rectángulo 12">
            <a:extLst>
              <a:ext uri="{FF2B5EF4-FFF2-40B4-BE49-F238E27FC236}">
                <a16:creationId xmlns:a16="http://schemas.microsoft.com/office/drawing/2014/main" id="{3A2EC4BC-A053-CA13-D866-CD488EF1D6AF}"/>
              </a:ext>
            </a:extLst>
          </p:cNvPr>
          <p:cNvSpPr/>
          <p:nvPr/>
        </p:nvSpPr>
        <p:spPr>
          <a:xfrm>
            <a:off x="0" y="4724400"/>
            <a:ext cx="4419600" cy="2133600"/>
          </a:xfrm>
          <a:prstGeom prst="rtTriangle">
            <a:avLst/>
          </a:prstGeom>
          <a:solidFill>
            <a:srgbClr val="EF233C"/>
          </a:solidFill>
          <a:ln>
            <a:solidFill>
              <a:srgbClr val="EF23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829310"/>
            <a:chOff x="0" y="0"/>
            <a:chExt cx="12192000" cy="82931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829310"/>
            </a:xfrm>
            <a:custGeom>
              <a:avLst/>
              <a:gdLst/>
              <a:ahLst/>
              <a:cxnLst/>
              <a:rect l="l" t="t" r="r" b="b"/>
              <a:pathLst>
                <a:path w="12192000" h="829310">
                  <a:moveTo>
                    <a:pt x="12192000" y="0"/>
                  </a:moveTo>
                  <a:lnTo>
                    <a:pt x="0" y="0"/>
                  </a:lnTo>
                  <a:lnTo>
                    <a:pt x="0" y="690879"/>
                  </a:lnTo>
                  <a:lnTo>
                    <a:pt x="7044" y="734559"/>
                  </a:lnTo>
                  <a:lnTo>
                    <a:pt x="26659" y="772491"/>
                  </a:lnTo>
                  <a:lnTo>
                    <a:pt x="56570" y="802400"/>
                  </a:lnTo>
                  <a:lnTo>
                    <a:pt x="94501" y="822013"/>
                  </a:lnTo>
                  <a:lnTo>
                    <a:pt x="138176" y="829055"/>
                  </a:lnTo>
                  <a:lnTo>
                    <a:pt x="12053824" y="829055"/>
                  </a:lnTo>
                  <a:lnTo>
                    <a:pt x="12097504" y="822013"/>
                  </a:lnTo>
                  <a:lnTo>
                    <a:pt x="12135435" y="802400"/>
                  </a:lnTo>
                  <a:lnTo>
                    <a:pt x="12165344" y="772491"/>
                  </a:lnTo>
                  <a:lnTo>
                    <a:pt x="12184957" y="734559"/>
                  </a:lnTo>
                  <a:lnTo>
                    <a:pt x="12192000" y="6908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9" y="216408"/>
              <a:ext cx="2139696" cy="4297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9800" y="118873"/>
              <a:ext cx="1066800" cy="643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568" y="173736"/>
              <a:ext cx="2060448" cy="45415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344167" y="3082805"/>
            <a:ext cx="2512060" cy="1493520"/>
          </a:xfrm>
          <a:custGeom>
            <a:avLst/>
            <a:gdLst/>
            <a:ahLst/>
            <a:cxnLst/>
            <a:rect l="l" t="t" r="r" b="b"/>
            <a:pathLst>
              <a:path w="2512060" h="1493520">
                <a:moveTo>
                  <a:pt x="2262632" y="0"/>
                </a:moveTo>
                <a:lnTo>
                  <a:pt x="248919" y="0"/>
                </a:lnTo>
                <a:lnTo>
                  <a:pt x="204192" y="4012"/>
                </a:lnTo>
                <a:lnTo>
                  <a:pt x="162088" y="15580"/>
                </a:lnTo>
                <a:lnTo>
                  <a:pt x="123312" y="33998"/>
                </a:lnTo>
                <a:lnTo>
                  <a:pt x="88568" y="58562"/>
                </a:lnTo>
                <a:lnTo>
                  <a:pt x="58562" y="88568"/>
                </a:lnTo>
                <a:lnTo>
                  <a:pt x="33998" y="123312"/>
                </a:lnTo>
                <a:lnTo>
                  <a:pt x="15580" y="162088"/>
                </a:lnTo>
                <a:lnTo>
                  <a:pt x="4012" y="204192"/>
                </a:lnTo>
                <a:lnTo>
                  <a:pt x="0" y="248920"/>
                </a:lnTo>
                <a:lnTo>
                  <a:pt x="0" y="1244600"/>
                </a:lnTo>
                <a:lnTo>
                  <a:pt x="4012" y="1289327"/>
                </a:lnTo>
                <a:lnTo>
                  <a:pt x="15580" y="1331431"/>
                </a:lnTo>
                <a:lnTo>
                  <a:pt x="33998" y="1370207"/>
                </a:lnTo>
                <a:lnTo>
                  <a:pt x="58562" y="1404951"/>
                </a:lnTo>
                <a:lnTo>
                  <a:pt x="88568" y="1434957"/>
                </a:lnTo>
                <a:lnTo>
                  <a:pt x="123312" y="1459521"/>
                </a:lnTo>
                <a:lnTo>
                  <a:pt x="162088" y="1477939"/>
                </a:lnTo>
                <a:lnTo>
                  <a:pt x="204192" y="1489507"/>
                </a:lnTo>
                <a:lnTo>
                  <a:pt x="248919" y="1493520"/>
                </a:lnTo>
                <a:lnTo>
                  <a:pt x="2262632" y="1493520"/>
                </a:lnTo>
                <a:lnTo>
                  <a:pt x="2307359" y="1489507"/>
                </a:lnTo>
                <a:lnTo>
                  <a:pt x="2349463" y="1477939"/>
                </a:lnTo>
                <a:lnTo>
                  <a:pt x="2388239" y="1459521"/>
                </a:lnTo>
                <a:lnTo>
                  <a:pt x="2422983" y="1434957"/>
                </a:lnTo>
                <a:lnTo>
                  <a:pt x="2452989" y="1404951"/>
                </a:lnTo>
                <a:lnTo>
                  <a:pt x="2477553" y="1370207"/>
                </a:lnTo>
                <a:lnTo>
                  <a:pt x="2495971" y="1331431"/>
                </a:lnTo>
                <a:lnTo>
                  <a:pt x="2507539" y="1289327"/>
                </a:lnTo>
                <a:lnTo>
                  <a:pt x="2511552" y="1244600"/>
                </a:lnTo>
                <a:lnTo>
                  <a:pt x="2511552" y="248920"/>
                </a:lnTo>
                <a:lnTo>
                  <a:pt x="2507539" y="204192"/>
                </a:lnTo>
                <a:lnTo>
                  <a:pt x="2495971" y="162088"/>
                </a:lnTo>
                <a:lnTo>
                  <a:pt x="2477553" y="123312"/>
                </a:lnTo>
                <a:lnTo>
                  <a:pt x="2452989" y="88568"/>
                </a:lnTo>
                <a:lnTo>
                  <a:pt x="2422983" y="58562"/>
                </a:lnTo>
                <a:lnTo>
                  <a:pt x="2388239" y="33998"/>
                </a:lnTo>
                <a:lnTo>
                  <a:pt x="2349463" y="15580"/>
                </a:lnTo>
                <a:lnTo>
                  <a:pt x="2307359" y="4012"/>
                </a:lnTo>
                <a:lnTo>
                  <a:pt x="2262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42669" y="3255729"/>
            <a:ext cx="211391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Estudio</a:t>
            </a:r>
            <a:r>
              <a:rPr sz="1400" spc="7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Internacional</a:t>
            </a:r>
            <a:r>
              <a:rPr sz="1400" spc="1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001F5F"/>
                </a:solidFill>
                <a:latin typeface="Lucida Sans Unicode"/>
                <a:cs typeface="Lucida Sans Unicode"/>
              </a:rPr>
              <a:t>de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Cívica</a:t>
            </a:r>
            <a:r>
              <a:rPr sz="14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y</a:t>
            </a:r>
            <a:r>
              <a:rPr sz="14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001F5F"/>
                </a:solidFill>
                <a:latin typeface="Lucida Sans Unicode"/>
                <a:cs typeface="Lucida Sans Unicode"/>
              </a:rPr>
              <a:t>Ciudadanía</a:t>
            </a:r>
            <a:r>
              <a:rPr sz="1400" spc="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001F5F"/>
                </a:solidFill>
                <a:latin typeface="Lucida Sans Unicode"/>
                <a:cs typeface="Lucida Sans Unicode"/>
              </a:rPr>
              <a:t>(ICCS) </a:t>
            </a:r>
            <a:r>
              <a:rPr sz="1400" spc="210" dirty="0">
                <a:solidFill>
                  <a:srgbClr val="001F5F"/>
                </a:solidFill>
                <a:latin typeface="Lucida Sans Unicode"/>
                <a:cs typeface="Lucida Sans Unicode"/>
              </a:rPr>
              <a:t>–</a:t>
            </a:r>
            <a:r>
              <a:rPr sz="1400" spc="-7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-125" dirty="0">
                <a:solidFill>
                  <a:srgbClr val="001F5F"/>
                </a:solidFill>
                <a:latin typeface="Lucida Sans Unicode"/>
                <a:cs typeface="Lucida Sans Unicode"/>
              </a:rPr>
              <a:t>2016</a:t>
            </a:r>
            <a:r>
              <a:rPr sz="1400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-</a:t>
            </a:r>
            <a:r>
              <a:rPr sz="14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Asociación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Internacional</a:t>
            </a:r>
            <a:r>
              <a:rPr sz="1400" spc="2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001F5F"/>
                </a:solidFill>
                <a:latin typeface="Lucida Sans Unicode"/>
                <a:cs typeface="Lucida Sans Unicode"/>
              </a:rPr>
              <a:t>para </a:t>
            </a:r>
            <a:r>
              <a:rPr sz="1400" spc="10" dirty="0">
                <a:solidFill>
                  <a:srgbClr val="001F5F"/>
                </a:solidFill>
                <a:latin typeface="Lucida Sans Unicode"/>
                <a:cs typeface="Lucida Sans Unicode"/>
              </a:rPr>
              <a:t>Evaluación</a:t>
            </a:r>
            <a:r>
              <a:rPr sz="1400" spc="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de</a:t>
            </a:r>
            <a:r>
              <a:rPr sz="1400" spc="8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Logros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Educativos</a:t>
            </a:r>
            <a:r>
              <a:rPr sz="1400" spc="21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Lucida Sans Unicode"/>
                <a:cs typeface="Lucida Sans Unicode"/>
              </a:rPr>
              <a:t>(IEA)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44167" y="4750062"/>
            <a:ext cx="2512060" cy="1633855"/>
          </a:xfrm>
          <a:custGeom>
            <a:avLst/>
            <a:gdLst/>
            <a:ahLst/>
            <a:cxnLst/>
            <a:rect l="l" t="t" r="r" b="b"/>
            <a:pathLst>
              <a:path w="2512060" h="1633854">
                <a:moveTo>
                  <a:pt x="2239264" y="0"/>
                </a:moveTo>
                <a:lnTo>
                  <a:pt x="272288" y="0"/>
                </a:lnTo>
                <a:lnTo>
                  <a:pt x="223347" y="4387"/>
                </a:lnTo>
                <a:lnTo>
                  <a:pt x="177282" y="17036"/>
                </a:lnTo>
                <a:lnTo>
                  <a:pt x="134864" y="37178"/>
                </a:lnTo>
                <a:lnTo>
                  <a:pt x="96861" y="64042"/>
                </a:lnTo>
                <a:lnTo>
                  <a:pt x="64042" y="96861"/>
                </a:lnTo>
                <a:lnTo>
                  <a:pt x="37178" y="134864"/>
                </a:lnTo>
                <a:lnTo>
                  <a:pt x="17036" y="177282"/>
                </a:lnTo>
                <a:lnTo>
                  <a:pt x="4387" y="223347"/>
                </a:lnTo>
                <a:lnTo>
                  <a:pt x="0" y="272287"/>
                </a:lnTo>
                <a:lnTo>
                  <a:pt x="0" y="1361439"/>
                </a:lnTo>
                <a:lnTo>
                  <a:pt x="4387" y="1410384"/>
                </a:lnTo>
                <a:lnTo>
                  <a:pt x="17036" y="1456450"/>
                </a:lnTo>
                <a:lnTo>
                  <a:pt x="37178" y="1498869"/>
                </a:lnTo>
                <a:lnTo>
                  <a:pt x="64042" y="1536871"/>
                </a:lnTo>
                <a:lnTo>
                  <a:pt x="96861" y="1569689"/>
                </a:lnTo>
                <a:lnTo>
                  <a:pt x="134864" y="1596552"/>
                </a:lnTo>
                <a:lnTo>
                  <a:pt x="177282" y="1616692"/>
                </a:lnTo>
                <a:lnTo>
                  <a:pt x="223347" y="1629341"/>
                </a:lnTo>
                <a:lnTo>
                  <a:pt x="272288" y="1633727"/>
                </a:lnTo>
                <a:lnTo>
                  <a:pt x="2239264" y="1633727"/>
                </a:lnTo>
                <a:lnTo>
                  <a:pt x="2288204" y="1629341"/>
                </a:lnTo>
                <a:lnTo>
                  <a:pt x="2334269" y="1616692"/>
                </a:lnTo>
                <a:lnTo>
                  <a:pt x="2376687" y="1596552"/>
                </a:lnTo>
                <a:lnTo>
                  <a:pt x="2414690" y="1569689"/>
                </a:lnTo>
                <a:lnTo>
                  <a:pt x="2447509" y="1536871"/>
                </a:lnTo>
                <a:lnTo>
                  <a:pt x="2474373" y="1498869"/>
                </a:lnTo>
                <a:lnTo>
                  <a:pt x="2494515" y="1456450"/>
                </a:lnTo>
                <a:lnTo>
                  <a:pt x="2507164" y="1410384"/>
                </a:lnTo>
                <a:lnTo>
                  <a:pt x="2511552" y="1361439"/>
                </a:lnTo>
                <a:lnTo>
                  <a:pt x="2511552" y="272287"/>
                </a:lnTo>
                <a:lnTo>
                  <a:pt x="2507164" y="223347"/>
                </a:lnTo>
                <a:lnTo>
                  <a:pt x="2494515" y="177282"/>
                </a:lnTo>
                <a:lnTo>
                  <a:pt x="2474373" y="134864"/>
                </a:lnTo>
                <a:lnTo>
                  <a:pt x="2447509" y="96861"/>
                </a:lnTo>
                <a:lnTo>
                  <a:pt x="2414690" y="64042"/>
                </a:lnTo>
                <a:lnTo>
                  <a:pt x="2376687" y="37178"/>
                </a:lnTo>
                <a:lnTo>
                  <a:pt x="2334269" y="17036"/>
                </a:lnTo>
                <a:lnTo>
                  <a:pt x="2288204" y="4387"/>
                </a:lnTo>
                <a:lnTo>
                  <a:pt x="2239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44168" y="4904112"/>
            <a:ext cx="2493264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001F5F"/>
                </a:solidFill>
                <a:latin typeface="Lucida Sans Unicode"/>
                <a:cs typeface="Lucida Sans Unicode"/>
              </a:rPr>
              <a:t>Evaluación</a:t>
            </a:r>
            <a:r>
              <a:rPr sz="1400" spc="6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001F5F"/>
                </a:solidFill>
                <a:latin typeface="Lucida Sans Unicode"/>
                <a:cs typeface="Lucida Sans Unicode"/>
              </a:rPr>
              <a:t>Muestral</a:t>
            </a:r>
            <a:r>
              <a:rPr sz="1400" spc="12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001F5F"/>
                </a:solidFill>
                <a:latin typeface="Lucida Sans Unicode"/>
                <a:cs typeface="Lucida Sans Unicode"/>
              </a:rPr>
              <a:t>de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logros</a:t>
            </a:r>
            <a:r>
              <a:rPr sz="1400" spc="1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de</a:t>
            </a:r>
            <a:r>
              <a:rPr sz="1400" spc="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aprendizaje</a:t>
            </a:r>
            <a:r>
              <a:rPr sz="1400" spc="4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Lucida Sans Unicode"/>
                <a:cs typeface="Lucida Sans Unicode"/>
              </a:rPr>
              <a:t>en </a:t>
            </a:r>
            <a:r>
              <a:rPr sz="1400" spc="55" dirty="0">
                <a:solidFill>
                  <a:srgbClr val="001F5F"/>
                </a:solidFill>
                <a:latin typeface="Lucida Sans Unicode"/>
                <a:cs typeface="Lucida Sans Unicode"/>
              </a:rPr>
              <a:t>ciudadanía</a:t>
            </a:r>
            <a:r>
              <a:rPr sz="1400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-</a:t>
            </a:r>
            <a:r>
              <a:rPr sz="14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-125" dirty="0">
                <a:solidFill>
                  <a:srgbClr val="001F5F"/>
                </a:solidFill>
                <a:latin typeface="Lucida Sans Unicode"/>
                <a:cs typeface="Lucida Sans Unicode"/>
              </a:rPr>
              <a:t>2018</a:t>
            </a:r>
            <a:r>
              <a:rPr sz="14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-</a:t>
            </a:r>
            <a:r>
              <a:rPr sz="1400" spc="-7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Oficina </a:t>
            </a:r>
            <a:r>
              <a:rPr sz="14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de</a:t>
            </a:r>
            <a:r>
              <a:rPr sz="1400" spc="1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Medición</a:t>
            </a:r>
            <a:r>
              <a:rPr sz="1400" spc="1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de</a:t>
            </a:r>
            <a:r>
              <a:rPr sz="1400" spc="1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la</a:t>
            </a:r>
            <a:r>
              <a:rPr sz="1400" spc="1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001F5F"/>
                </a:solidFill>
                <a:latin typeface="Lucida Sans Unicode"/>
                <a:cs typeface="Lucida Sans Unicode"/>
              </a:rPr>
              <a:t>Calidad </a:t>
            </a:r>
            <a:r>
              <a:rPr sz="14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de</a:t>
            </a:r>
            <a:r>
              <a:rPr sz="1400" spc="-2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los</a:t>
            </a:r>
            <a:r>
              <a:rPr sz="1400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Sans Unicode"/>
                <a:cs typeface="Lucida Sans Unicode"/>
              </a:rPr>
              <a:t>Aprendizajes</a:t>
            </a:r>
            <a:r>
              <a:rPr sz="1400" spc="-4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210" dirty="0">
                <a:solidFill>
                  <a:srgbClr val="001F5F"/>
                </a:solidFill>
                <a:latin typeface="Lucida Sans Unicode"/>
                <a:cs typeface="Lucida Sans Unicode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Lucida Sans Unicode"/>
                <a:cs typeface="Lucida Sans Unicode"/>
              </a:rPr>
              <a:t>UMC </a:t>
            </a:r>
            <a:r>
              <a:rPr sz="1400" spc="20" dirty="0">
                <a:solidFill>
                  <a:srgbClr val="001F5F"/>
                </a:solidFill>
                <a:latin typeface="Lucida Sans Unicode"/>
                <a:cs typeface="Lucida Sans Unicode"/>
              </a:rPr>
              <a:t>(estudiantes</a:t>
            </a:r>
            <a:r>
              <a:rPr sz="1400" spc="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de</a:t>
            </a:r>
            <a:r>
              <a:rPr sz="1400" spc="7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sexto </a:t>
            </a:r>
            <a:r>
              <a:rPr sz="1400" spc="55" dirty="0">
                <a:solidFill>
                  <a:srgbClr val="001F5F"/>
                </a:solidFill>
                <a:latin typeface="Lucida Sans Unicode"/>
                <a:cs typeface="Lucida Sans Unicode"/>
              </a:rPr>
              <a:t>grado)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18303" y="3079758"/>
            <a:ext cx="2505710" cy="1033780"/>
          </a:xfrm>
          <a:custGeom>
            <a:avLst/>
            <a:gdLst/>
            <a:ahLst/>
            <a:cxnLst/>
            <a:rect l="l" t="t" r="r" b="b"/>
            <a:pathLst>
              <a:path w="2505709" h="1033779">
                <a:moveTo>
                  <a:pt x="2333244" y="0"/>
                </a:moveTo>
                <a:lnTo>
                  <a:pt x="172212" y="0"/>
                </a:lnTo>
                <a:lnTo>
                  <a:pt x="126426" y="6150"/>
                </a:lnTo>
                <a:lnTo>
                  <a:pt x="85287" y="23509"/>
                </a:lnTo>
                <a:lnTo>
                  <a:pt x="50434" y="50434"/>
                </a:lnTo>
                <a:lnTo>
                  <a:pt x="23509" y="85287"/>
                </a:lnTo>
                <a:lnTo>
                  <a:pt x="6150" y="126426"/>
                </a:lnTo>
                <a:lnTo>
                  <a:pt x="0" y="172212"/>
                </a:lnTo>
                <a:lnTo>
                  <a:pt x="0" y="861060"/>
                </a:lnTo>
                <a:lnTo>
                  <a:pt x="6150" y="906845"/>
                </a:lnTo>
                <a:lnTo>
                  <a:pt x="23509" y="947984"/>
                </a:lnTo>
                <a:lnTo>
                  <a:pt x="50434" y="982837"/>
                </a:lnTo>
                <a:lnTo>
                  <a:pt x="85287" y="1009762"/>
                </a:lnTo>
                <a:lnTo>
                  <a:pt x="126426" y="1027121"/>
                </a:lnTo>
                <a:lnTo>
                  <a:pt x="172212" y="1033272"/>
                </a:lnTo>
                <a:lnTo>
                  <a:pt x="2333244" y="1033272"/>
                </a:lnTo>
                <a:lnTo>
                  <a:pt x="2379029" y="1027121"/>
                </a:lnTo>
                <a:lnTo>
                  <a:pt x="2420168" y="1009762"/>
                </a:lnTo>
                <a:lnTo>
                  <a:pt x="2455021" y="982837"/>
                </a:lnTo>
                <a:lnTo>
                  <a:pt x="2481946" y="947984"/>
                </a:lnTo>
                <a:lnTo>
                  <a:pt x="2499305" y="906845"/>
                </a:lnTo>
                <a:lnTo>
                  <a:pt x="2505455" y="861060"/>
                </a:lnTo>
                <a:lnTo>
                  <a:pt x="2505455" y="172212"/>
                </a:lnTo>
                <a:lnTo>
                  <a:pt x="2499305" y="126426"/>
                </a:lnTo>
                <a:lnTo>
                  <a:pt x="2481946" y="85287"/>
                </a:lnTo>
                <a:lnTo>
                  <a:pt x="2455021" y="50434"/>
                </a:lnTo>
                <a:lnTo>
                  <a:pt x="2420168" y="23509"/>
                </a:lnTo>
                <a:lnTo>
                  <a:pt x="2379029" y="6150"/>
                </a:lnTo>
                <a:lnTo>
                  <a:pt x="233324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36688" y="3207215"/>
            <a:ext cx="246748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4 </a:t>
            </a:r>
            <a:r>
              <a:rPr sz="14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4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cada</a:t>
            </a:r>
            <a:r>
              <a:rPr sz="14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10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 estudiantes</a:t>
            </a:r>
            <a:r>
              <a:rPr sz="14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se </a:t>
            </a:r>
            <a:r>
              <a:rPr sz="14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muestra</a:t>
            </a:r>
            <a:r>
              <a:rPr sz="14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tolerante</a:t>
            </a:r>
            <a:r>
              <a:rPr sz="14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 hacia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diferentes</a:t>
            </a:r>
            <a:r>
              <a:rPr sz="14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prácticas</a:t>
            </a:r>
            <a:r>
              <a:rPr sz="14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corrupción.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18303" y="4216662"/>
            <a:ext cx="2505710" cy="1030605"/>
          </a:xfrm>
          <a:custGeom>
            <a:avLst/>
            <a:gdLst/>
            <a:ahLst/>
            <a:cxnLst/>
            <a:rect l="l" t="t" r="r" b="b"/>
            <a:pathLst>
              <a:path w="2505709" h="1030604">
                <a:moveTo>
                  <a:pt x="2333752" y="0"/>
                </a:moveTo>
                <a:lnTo>
                  <a:pt x="171704" y="0"/>
                </a:lnTo>
                <a:lnTo>
                  <a:pt x="126044" y="6130"/>
                </a:lnTo>
                <a:lnTo>
                  <a:pt x="85024" y="23433"/>
                </a:lnTo>
                <a:lnTo>
                  <a:pt x="50276" y="50276"/>
                </a:lnTo>
                <a:lnTo>
                  <a:pt x="23433" y="85024"/>
                </a:lnTo>
                <a:lnTo>
                  <a:pt x="6130" y="126044"/>
                </a:lnTo>
                <a:lnTo>
                  <a:pt x="0" y="171703"/>
                </a:lnTo>
                <a:lnTo>
                  <a:pt x="0" y="858519"/>
                </a:lnTo>
                <a:lnTo>
                  <a:pt x="6130" y="904179"/>
                </a:lnTo>
                <a:lnTo>
                  <a:pt x="23433" y="945199"/>
                </a:lnTo>
                <a:lnTo>
                  <a:pt x="50276" y="979947"/>
                </a:lnTo>
                <a:lnTo>
                  <a:pt x="85024" y="1006790"/>
                </a:lnTo>
                <a:lnTo>
                  <a:pt x="126044" y="1024093"/>
                </a:lnTo>
                <a:lnTo>
                  <a:pt x="171704" y="1030223"/>
                </a:lnTo>
                <a:lnTo>
                  <a:pt x="2333752" y="1030223"/>
                </a:lnTo>
                <a:lnTo>
                  <a:pt x="2379411" y="1024093"/>
                </a:lnTo>
                <a:lnTo>
                  <a:pt x="2420431" y="1006790"/>
                </a:lnTo>
                <a:lnTo>
                  <a:pt x="2455179" y="979947"/>
                </a:lnTo>
                <a:lnTo>
                  <a:pt x="2482022" y="945199"/>
                </a:lnTo>
                <a:lnTo>
                  <a:pt x="2499325" y="904179"/>
                </a:lnTo>
                <a:lnTo>
                  <a:pt x="2505455" y="858519"/>
                </a:lnTo>
                <a:lnTo>
                  <a:pt x="2505455" y="171703"/>
                </a:lnTo>
                <a:lnTo>
                  <a:pt x="2499325" y="126044"/>
                </a:lnTo>
                <a:lnTo>
                  <a:pt x="2482022" y="85024"/>
                </a:lnTo>
                <a:lnTo>
                  <a:pt x="2455179" y="50276"/>
                </a:lnTo>
                <a:lnTo>
                  <a:pt x="2420431" y="23433"/>
                </a:lnTo>
                <a:lnTo>
                  <a:pt x="2379411" y="6130"/>
                </a:lnTo>
                <a:lnTo>
                  <a:pt x="233375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69560" y="4342976"/>
            <a:ext cx="22034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sz="14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4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cada</a:t>
            </a:r>
            <a:r>
              <a:rPr sz="14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10</a:t>
            </a:r>
            <a:r>
              <a:rPr sz="14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estudiantes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tiene</a:t>
            </a:r>
            <a:r>
              <a:rPr sz="1400" spc="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actitudes</a:t>
            </a:r>
            <a:r>
              <a:rPr sz="14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permisivas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respecto</a:t>
            </a:r>
            <a:r>
              <a:rPr sz="140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4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14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desobediencia </a:t>
            </a:r>
            <a:r>
              <a:rPr sz="14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 la </a:t>
            </a:r>
            <a:r>
              <a:rPr sz="14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ley.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18303" y="5350518"/>
            <a:ext cx="2505710" cy="1033780"/>
          </a:xfrm>
          <a:custGeom>
            <a:avLst/>
            <a:gdLst/>
            <a:ahLst/>
            <a:cxnLst/>
            <a:rect l="l" t="t" r="r" b="b"/>
            <a:pathLst>
              <a:path w="2505709" h="1033779">
                <a:moveTo>
                  <a:pt x="2333244" y="0"/>
                </a:moveTo>
                <a:lnTo>
                  <a:pt x="172212" y="0"/>
                </a:lnTo>
                <a:lnTo>
                  <a:pt x="126426" y="6150"/>
                </a:lnTo>
                <a:lnTo>
                  <a:pt x="85287" y="23509"/>
                </a:lnTo>
                <a:lnTo>
                  <a:pt x="50434" y="50434"/>
                </a:lnTo>
                <a:lnTo>
                  <a:pt x="23509" y="85287"/>
                </a:lnTo>
                <a:lnTo>
                  <a:pt x="6150" y="126426"/>
                </a:lnTo>
                <a:lnTo>
                  <a:pt x="0" y="172212"/>
                </a:lnTo>
                <a:lnTo>
                  <a:pt x="0" y="861060"/>
                </a:lnTo>
                <a:lnTo>
                  <a:pt x="6150" y="906840"/>
                </a:lnTo>
                <a:lnTo>
                  <a:pt x="23509" y="947978"/>
                </a:lnTo>
                <a:lnTo>
                  <a:pt x="50434" y="982832"/>
                </a:lnTo>
                <a:lnTo>
                  <a:pt x="85287" y="1009760"/>
                </a:lnTo>
                <a:lnTo>
                  <a:pt x="126426" y="1027120"/>
                </a:lnTo>
                <a:lnTo>
                  <a:pt x="172212" y="1033272"/>
                </a:lnTo>
                <a:lnTo>
                  <a:pt x="2333244" y="1033272"/>
                </a:lnTo>
                <a:lnTo>
                  <a:pt x="2379029" y="1027120"/>
                </a:lnTo>
                <a:lnTo>
                  <a:pt x="2420168" y="1009760"/>
                </a:lnTo>
                <a:lnTo>
                  <a:pt x="2455021" y="982832"/>
                </a:lnTo>
                <a:lnTo>
                  <a:pt x="2481946" y="947978"/>
                </a:lnTo>
                <a:lnTo>
                  <a:pt x="2499305" y="906840"/>
                </a:lnTo>
                <a:lnTo>
                  <a:pt x="2505455" y="861060"/>
                </a:lnTo>
                <a:lnTo>
                  <a:pt x="2505455" y="172212"/>
                </a:lnTo>
                <a:lnTo>
                  <a:pt x="2499305" y="126426"/>
                </a:lnTo>
                <a:lnTo>
                  <a:pt x="2481946" y="85287"/>
                </a:lnTo>
                <a:lnTo>
                  <a:pt x="2455021" y="50434"/>
                </a:lnTo>
                <a:lnTo>
                  <a:pt x="2420168" y="23509"/>
                </a:lnTo>
                <a:lnTo>
                  <a:pt x="2379029" y="6150"/>
                </a:lnTo>
                <a:lnTo>
                  <a:pt x="233324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72609" y="5444802"/>
            <a:ext cx="219456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Estudiantes</a:t>
            </a:r>
            <a:r>
              <a:rPr sz="12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no</a:t>
            </a:r>
            <a:r>
              <a:rPr sz="12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identifican</a:t>
            </a:r>
            <a:r>
              <a:rPr sz="120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al </a:t>
            </a: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Municipio</a:t>
            </a:r>
            <a:r>
              <a:rPr sz="1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2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al</a:t>
            </a:r>
            <a:r>
              <a:rPr sz="12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Concejo</a:t>
            </a:r>
            <a:r>
              <a:rPr sz="1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Escolar </a:t>
            </a:r>
            <a:r>
              <a:rPr sz="12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como</a:t>
            </a:r>
            <a:r>
              <a:rPr sz="1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espacios</a:t>
            </a:r>
            <a:r>
              <a:rPr sz="1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2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participación </a:t>
            </a:r>
            <a:r>
              <a:rPr sz="12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 la</a:t>
            </a:r>
            <a:r>
              <a:rPr sz="12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toma</a:t>
            </a:r>
            <a:r>
              <a:rPr sz="12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decisiones</a:t>
            </a:r>
            <a:r>
              <a:rPr sz="12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sz="1200" spc="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1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escuela.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4423" y="2470234"/>
            <a:ext cx="280035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120" dirty="0">
                <a:solidFill>
                  <a:srgbClr val="C00000"/>
                </a:solidFill>
                <a:latin typeface="Arial Black"/>
                <a:cs typeface="Arial Black"/>
              </a:rPr>
              <a:t>Estudios</a:t>
            </a:r>
            <a:r>
              <a:rPr sz="2200" spc="-2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200" spc="-50" dirty="0">
                <a:solidFill>
                  <a:srgbClr val="C00000"/>
                </a:solidFill>
                <a:latin typeface="Arial Black"/>
                <a:cs typeface="Arial Black"/>
              </a:rPr>
              <a:t>realizados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60689" y="2470234"/>
            <a:ext cx="156210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70" dirty="0">
                <a:solidFill>
                  <a:srgbClr val="C00000"/>
                </a:solidFill>
                <a:latin typeface="Arial Black"/>
                <a:cs typeface="Arial Black"/>
              </a:rPr>
              <a:t>Necesidad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1543" y="3228855"/>
            <a:ext cx="2790825" cy="146065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90"/>
              </a:spcBef>
              <a:buClr>
                <a:srgbClr val="C00000"/>
              </a:buClr>
              <a:buFont typeface="Arial MT"/>
              <a:buChar char="•"/>
              <a:tabLst>
                <a:tab pos="189230" algn="l"/>
              </a:tabLst>
            </a:pP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Promover</a:t>
            </a:r>
            <a:r>
              <a:rPr sz="1600" spc="6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una</a:t>
            </a:r>
            <a:r>
              <a:rPr sz="1600" spc="8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convivencia</a:t>
            </a:r>
            <a:endParaRPr sz="1600" b="1" dirty="0">
              <a:latin typeface="Lucida Sans Unicode"/>
              <a:cs typeface="Lucida Sans Unicode"/>
            </a:endParaRPr>
          </a:p>
          <a:p>
            <a:pPr marL="189230">
              <a:lnSpc>
                <a:spcPct val="100000"/>
              </a:lnSpc>
            </a:pPr>
            <a:r>
              <a:rPr sz="1600" b="1" spc="50" dirty="0">
                <a:solidFill>
                  <a:srgbClr val="001F5F"/>
                </a:solidFill>
                <a:latin typeface="Lucida Sans Unicode"/>
                <a:cs typeface="Lucida Sans Unicode"/>
              </a:rPr>
              <a:t>democrática</a:t>
            </a:r>
            <a:endParaRPr sz="1600" b="1" dirty="0">
              <a:latin typeface="Lucida Sans Unicode"/>
              <a:cs typeface="Lucida Sans Unicode"/>
            </a:endParaRPr>
          </a:p>
          <a:p>
            <a:pPr marL="189230" marR="5080" indent="-177165">
              <a:lnSpc>
                <a:spcPct val="100000"/>
              </a:lnSpc>
              <a:spcBef>
                <a:spcPts val="1685"/>
              </a:spcBef>
              <a:buClr>
                <a:srgbClr val="C00000"/>
              </a:buClr>
              <a:buFont typeface="Arial MT"/>
              <a:buChar char="•"/>
              <a:tabLst>
                <a:tab pos="189230" algn="l"/>
              </a:tabLst>
            </a:pP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Fomentar</a:t>
            </a:r>
            <a:r>
              <a:rPr sz="1600" spc="20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la</a:t>
            </a:r>
            <a:r>
              <a:rPr sz="1600" spc="18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participación</a:t>
            </a:r>
            <a:r>
              <a:rPr sz="1600" spc="3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35" dirty="0">
                <a:solidFill>
                  <a:srgbClr val="001F5F"/>
                </a:solidFill>
                <a:latin typeface="Lucida Sans Unicode"/>
                <a:cs typeface="Lucida Sans Unicode"/>
              </a:rPr>
              <a:t>de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los</a:t>
            </a:r>
            <a:r>
              <a:rPr sz="1600" spc="9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estudiantes</a:t>
            </a:r>
            <a:r>
              <a:rPr sz="1600" spc="17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1F5F"/>
                </a:solidFill>
                <a:latin typeface="Lucida Sans Unicode"/>
                <a:cs typeface="Lucida Sans Unicode"/>
              </a:rPr>
              <a:t>desde</a:t>
            </a:r>
            <a:r>
              <a:rPr sz="1600" spc="11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spc="35" dirty="0">
                <a:solidFill>
                  <a:srgbClr val="001F5F"/>
                </a:solidFill>
                <a:latin typeface="Lucida Sans Unicode"/>
                <a:cs typeface="Lucida Sans Unicode"/>
              </a:rPr>
              <a:t>una </a:t>
            </a:r>
            <a:r>
              <a:rPr sz="1600" b="1" spc="55" dirty="0">
                <a:solidFill>
                  <a:srgbClr val="001F5F"/>
                </a:solidFill>
                <a:latin typeface="Lucida Sans Unicode"/>
                <a:cs typeface="Lucida Sans Unicode"/>
              </a:rPr>
              <a:t>ciudadanía</a:t>
            </a:r>
            <a:r>
              <a:rPr sz="1600" b="1" spc="4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activa</a:t>
            </a:r>
            <a:r>
              <a:rPr sz="1600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.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37432" y="3549150"/>
            <a:ext cx="243840" cy="558165"/>
          </a:xfrm>
          <a:custGeom>
            <a:avLst/>
            <a:gdLst/>
            <a:ahLst/>
            <a:cxnLst/>
            <a:rect l="l" t="t" r="r" b="b"/>
            <a:pathLst>
              <a:path w="243839" h="558164">
                <a:moveTo>
                  <a:pt x="0" y="0"/>
                </a:moveTo>
                <a:lnTo>
                  <a:pt x="0" y="557784"/>
                </a:lnTo>
                <a:lnTo>
                  <a:pt x="243839" y="2788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37432" y="5289557"/>
            <a:ext cx="243840" cy="554990"/>
          </a:xfrm>
          <a:custGeom>
            <a:avLst/>
            <a:gdLst/>
            <a:ahLst/>
            <a:cxnLst/>
            <a:rect l="l" t="t" r="r" b="b"/>
            <a:pathLst>
              <a:path w="243839" h="554989">
                <a:moveTo>
                  <a:pt x="0" y="0"/>
                </a:moveTo>
                <a:lnTo>
                  <a:pt x="0" y="554736"/>
                </a:lnTo>
                <a:lnTo>
                  <a:pt x="243839" y="2773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276344" y="3079758"/>
            <a:ext cx="198120" cy="3302635"/>
            <a:chOff x="4276344" y="3212592"/>
            <a:chExt cx="198120" cy="3302635"/>
          </a:xfrm>
        </p:grpSpPr>
        <p:sp>
          <p:nvSpPr>
            <p:cNvPr id="23" name="object 23"/>
            <p:cNvSpPr/>
            <p:nvPr/>
          </p:nvSpPr>
          <p:spPr>
            <a:xfrm>
              <a:off x="4282440" y="3212592"/>
              <a:ext cx="0" cy="3302635"/>
            </a:xfrm>
            <a:custGeom>
              <a:avLst/>
              <a:gdLst/>
              <a:ahLst/>
              <a:cxnLst/>
              <a:rect l="l" t="t" r="r" b="b"/>
              <a:pathLst>
                <a:path h="3302634">
                  <a:moveTo>
                    <a:pt x="0" y="0"/>
                  </a:moveTo>
                  <a:lnTo>
                    <a:pt x="0" y="330201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79392" y="4587240"/>
              <a:ext cx="195580" cy="554990"/>
            </a:xfrm>
            <a:custGeom>
              <a:avLst/>
              <a:gdLst/>
              <a:ahLst/>
              <a:cxnLst/>
              <a:rect l="l" t="t" r="r" b="b"/>
              <a:pathLst>
                <a:path w="195579" h="554989">
                  <a:moveTo>
                    <a:pt x="0" y="0"/>
                  </a:moveTo>
                  <a:lnTo>
                    <a:pt x="0" y="554736"/>
                  </a:lnTo>
                  <a:lnTo>
                    <a:pt x="195072" y="277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787640" y="3079758"/>
            <a:ext cx="198120" cy="3302635"/>
            <a:chOff x="7787640" y="3212592"/>
            <a:chExt cx="198120" cy="3302635"/>
          </a:xfrm>
        </p:grpSpPr>
        <p:sp>
          <p:nvSpPr>
            <p:cNvPr id="26" name="object 26"/>
            <p:cNvSpPr/>
            <p:nvPr/>
          </p:nvSpPr>
          <p:spPr>
            <a:xfrm>
              <a:off x="7793736" y="3212592"/>
              <a:ext cx="0" cy="3302635"/>
            </a:xfrm>
            <a:custGeom>
              <a:avLst/>
              <a:gdLst/>
              <a:ahLst/>
              <a:cxnLst/>
              <a:rect l="l" t="t" r="r" b="b"/>
              <a:pathLst>
                <a:path h="3302634">
                  <a:moveTo>
                    <a:pt x="0" y="0"/>
                  </a:moveTo>
                  <a:lnTo>
                    <a:pt x="0" y="330201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90688" y="4587240"/>
              <a:ext cx="195580" cy="554990"/>
            </a:xfrm>
            <a:custGeom>
              <a:avLst/>
              <a:gdLst/>
              <a:ahLst/>
              <a:cxnLst/>
              <a:rect l="l" t="t" r="r" b="b"/>
              <a:pathLst>
                <a:path w="195579" h="554989">
                  <a:moveTo>
                    <a:pt x="0" y="0"/>
                  </a:moveTo>
                  <a:lnTo>
                    <a:pt x="0" y="554736"/>
                  </a:lnTo>
                  <a:lnTo>
                    <a:pt x="195071" y="277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7208519" y="3317501"/>
            <a:ext cx="195580" cy="558165"/>
          </a:xfrm>
          <a:custGeom>
            <a:avLst/>
            <a:gdLst/>
            <a:ahLst/>
            <a:cxnLst/>
            <a:rect l="l" t="t" r="r" b="b"/>
            <a:pathLst>
              <a:path w="195579" h="558164">
                <a:moveTo>
                  <a:pt x="0" y="0"/>
                </a:moveTo>
                <a:lnTo>
                  <a:pt x="0" y="557783"/>
                </a:lnTo>
                <a:lnTo>
                  <a:pt x="195072" y="27889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08519" y="4454406"/>
            <a:ext cx="195580" cy="554990"/>
          </a:xfrm>
          <a:custGeom>
            <a:avLst/>
            <a:gdLst/>
            <a:ahLst/>
            <a:cxnLst/>
            <a:rect l="l" t="t" r="r" b="b"/>
            <a:pathLst>
              <a:path w="195579" h="554989">
                <a:moveTo>
                  <a:pt x="0" y="0"/>
                </a:moveTo>
                <a:lnTo>
                  <a:pt x="0" y="554736"/>
                </a:lnTo>
                <a:lnTo>
                  <a:pt x="195072" y="27736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8519" y="5588262"/>
            <a:ext cx="195580" cy="558165"/>
          </a:xfrm>
          <a:custGeom>
            <a:avLst/>
            <a:gdLst/>
            <a:ahLst/>
            <a:cxnLst/>
            <a:rect l="l" t="t" r="r" b="b"/>
            <a:pathLst>
              <a:path w="195579" h="558164">
                <a:moveTo>
                  <a:pt x="0" y="0"/>
                </a:moveTo>
                <a:lnTo>
                  <a:pt x="0" y="557783"/>
                </a:lnTo>
                <a:lnTo>
                  <a:pt x="195072" y="27889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538580" y="1066800"/>
            <a:ext cx="10357510" cy="1329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spc="114" dirty="0"/>
              <a:t>¿Cuál</a:t>
            </a:r>
            <a:r>
              <a:rPr sz="3600" spc="-275" dirty="0"/>
              <a:t> </a:t>
            </a:r>
            <a:r>
              <a:rPr sz="3600" spc="95" dirty="0"/>
              <a:t>es</a:t>
            </a:r>
            <a:r>
              <a:rPr sz="3600" spc="-270" dirty="0"/>
              <a:t> </a:t>
            </a:r>
            <a:r>
              <a:rPr sz="3600" spc="125" dirty="0"/>
              <a:t>la</a:t>
            </a:r>
            <a:r>
              <a:rPr sz="3600" spc="-270" dirty="0"/>
              <a:t> </a:t>
            </a:r>
            <a:r>
              <a:rPr sz="3600" spc="120" dirty="0"/>
              <a:t>problemática</a:t>
            </a:r>
            <a:r>
              <a:rPr sz="3600" spc="-260" dirty="0"/>
              <a:t> </a:t>
            </a:r>
            <a:r>
              <a:rPr sz="3600" spc="140" dirty="0"/>
              <a:t>actual</a:t>
            </a:r>
            <a:endParaRPr sz="3600" dirty="0"/>
          </a:p>
          <a:p>
            <a:pPr marL="12700">
              <a:lnSpc>
                <a:spcPts val="4105"/>
              </a:lnSpc>
            </a:pPr>
            <a:r>
              <a:rPr sz="3600" b="0" spc="-100" dirty="0">
                <a:latin typeface="Arial Black"/>
                <a:cs typeface="Arial Black"/>
              </a:rPr>
              <a:t>en</a:t>
            </a:r>
            <a:r>
              <a:rPr sz="3600" b="0" spc="-415" dirty="0">
                <a:latin typeface="Arial Black"/>
                <a:cs typeface="Arial Black"/>
              </a:rPr>
              <a:t> </a:t>
            </a:r>
            <a:r>
              <a:rPr sz="3600" b="0" spc="-85" dirty="0">
                <a:latin typeface="Arial Black"/>
                <a:cs typeface="Arial Black"/>
              </a:rPr>
              <a:t>nuestra</a:t>
            </a:r>
            <a:r>
              <a:rPr sz="3600" b="0" spc="-409" dirty="0">
                <a:latin typeface="Arial Black"/>
                <a:cs typeface="Arial Black"/>
              </a:rPr>
              <a:t> </a:t>
            </a:r>
            <a:r>
              <a:rPr sz="3600" b="0" spc="-10" dirty="0">
                <a:latin typeface="Arial Black"/>
                <a:cs typeface="Arial Black"/>
              </a:rPr>
              <a:t>sociedad?</a:t>
            </a:r>
            <a:endParaRPr sz="3600" dirty="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19835" y="2287277"/>
            <a:ext cx="7695565" cy="0"/>
          </a:xfrm>
          <a:custGeom>
            <a:avLst/>
            <a:gdLst/>
            <a:ahLst/>
            <a:cxnLst/>
            <a:rect l="l" t="t" r="r" b="b"/>
            <a:pathLst>
              <a:path w="7695565">
                <a:moveTo>
                  <a:pt x="0" y="0"/>
                </a:moveTo>
                <a:lnTo>
                  <a:pt x="7695311" y="0"/>
                </a:lnTo>
              </a:path>
            </a:pathLst>
          </a:custGeom>
          <a:ln w="18288">
            <a:solidFill>
              <a:srgbClr val="E204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44D71F5C-2E6C-8060-9425-F2C5B58B6FA3}"/>
              </a:ext>
            </a:extLst>
          </p:cNvPr>
          <p:cNvSpPr/>
          <p:nvPr/>
        </p:nvSpPr>
        <p:spPr>
          <a:xfrm>
            <a:off x="463157" y="1250958"/>
            <a:ext cx="680085" cy="676910"/>
          </a:xfrm>
          <a:custGeom>
            <a:avLst/>
            <a:gdLst/>
            <a:ahLst/>
            <a:cxnLst/>
            <a:rect l="l" t="t" r="r" b="b"/>
            <a:pathLst>
              <a:path w="680085" h="676910">
                <a:moveTo>
                  <a:pt x="339851" y="0"/>
                </a:moveTo>
                <a:lnTo>
                  <a:pt x="293736" y="3089"/>
                </a:lnTo>
                <a:lnTo>
                  <a:pt x="249506" y="12087"/>
                </a:lnTo>
                <a:lnTo>
                  <a:pt x="207567" y="26592"/>
                </a:lnTo>
                <a:lnTo>
                  <a:pt x="168322" y="46199"/>
                </a:lnTo>
                <a:lnTo>
                  <a:pt x="132179" y="70505"/>
                </a:lnTo>
                <a:lnTo>
                  <a:pt x="99541" y="99107"/>
                </a:lnTo>
                <a:lnTo>
                  <a:pt x="70812" y="131601"/>
                </a:lnTo>
                <a:lnTo>
                  <a:pt x="46400" y="167583"/>
                </a:lnTo>
                <a:lnTo>
                  <a:pt x="26707" y="206650"/>
                </a:lnTo>
                <a:lnTo>
                  <a:pt x="12139" y="248399"/>
                </a:lnTo>
                <a:lnTo>
                  <a:pt x="3102" y="292426"/>
                </a:lnTo>
                <a:lnTo>
                  <a:pt x="0" y="338327"/>
                </a:lnTo>
                <a:lnTo>
                  <a:pt x="3102" y="384229"/>
                </a:lnTo>
                <a:lnTo>
                  <a:pt x="12139" y="428256"/>
                </a:lnTo>
                <a:lnTo>
                  <a:pt x="26707" y="470005"/>
                </a:lnTo>
                <a:lnTo>
                  <a:pt x="46400" y="509072"/>
                </a:lnTo>
                <a:lnTo>
                  <a:pt x="70812" y="545054"/>
                </a:lnTo>
                <a:lnTo>
                  <a:pt x="99541" y="577548"/>
                </a:lnTo>
                <a:lnTo>
                  <a:pt x="132179" y="606150"/>
                </a:lnTo>
                <a:lnTo>
                  <a:pt x="168322" y="630456"/>
                </a:lnTo>
                <a:lnTo>
                  <a:pt x="207567" y="650063"/>
                </a:lnTo>
                <a:lnTo>
                  <a:pt x="249506" y="664568"/>
                </a:lnTo>
                <a:lnTo>
                  <a:pt x="293736" y="673566"/>
                </a:lnTo>
                <a:lnTo>
                  <a:pt x="339851" y="676656"/>
                </a:lnTo>
                <a:lnTo>
                  <a:pt x="385970" y="673566"/>
                </a:lnTo>
                <a:lnTo>
                  <a:pt x="430201" y="664568"/>
                </a:lnTo>
                <a:lnTo>
                  <a:pt x="472142" y="650063"/>
                </a:lnTo>
                <a:lnTo>
                  <a:pt x="511386" y="630456"/>
                </a:lnTo>
                <a:lnTo>
                  <a:pt x="547530" y="606150"/>
                </a:lnTo>
                <a:lnTo>
                  <a:pt x="580167" y="577548"/>
                </a:lnTo>
                <a:lnTo>
                  <a:pt x="608894" y="545054"/>
                </a:lnTo>
                <a:lnTo>
                  <a:pt x="633306" y="509072"/>
                </a:lnTo>
                <a:lnTo>
                  <a:pt x="652998" y="470005"/>
                </a:lnTo>
                <a:lnTo>
                  <a:pt x="667564" y="428256"/>
                </a:lnTo>
                <a:lnTo>
                  <a:pt x="676601" y="384229"/>
                </a:lnTo>
                <a:lnTo>
                  <a:pt x="679704" y="338327"/>
                </a:lnTo>
                <a:lnTo>
                  <a:pt x="676601" y="292426"/>
                </a:lnTo>
                <a:lnTo>
                  <a:pt x="667564" y="248399"/>
                </a:lnTo>
                <a:lnTo>
                  <a:pt x="652998" y="206650"/>
                </a:lnTo>
                <a:lnTo>
                  <a:pt x="633306" y="167583"/>
                </a:lnTo>
                <a:lnTo>
                  <a:pt x="608894" y="131601"/>
                </a:lnTo>
                <a:lnTo>
                  <a:pt x="580167" y="99107"/>
                </a:lnTo>
                <a:lnTo>
                  <a:pt x="547530" y="70505"/>
                </a:lnTo>
                <a:lnTo>
                  <a:pt x="511386" y="46199"/>
                </a:lnTo>
                <a:lnTo>
                  <a:pt x="472142" y="26592"/>
                </a:lnTo>
                <a:lnTo>
                  <a:pt x="430201" y="12087"/>
                </a:lnTo>
                <a:lnTo>
                  <a:pt x="385970" y="3089"/>
                </a:lnTo>
                <a:lnTo>
                  <a:pt x="3398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C6CD0B36-B664-90AC-0808-0F8CBA29713A}"/>
              </a:ext>
            </a:extLst>
          </p:cNvPr>
          <p:cNvSpPr txBox="1"/>
          <p:nvPr/>
        </p:nvSpPr>
        <p:spPr>
          <a:xfrm>
            <a:off x="634273" y="1321535"/>
            <a:ext cx="19304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1019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3500" dirty="0">
              <a:latin typeface="Arial Black"/>
              <a:cs typeface="Arial Black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CDC41576-8F40-8AD1-150E-56E6091E5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" b="96979" l="421" r="99579">
                        <a14:foregroundMark x1="31756" y1="11250" x2="18927" y2="19896"/>
                        <a14:foregroundMark x1="18927" y1="19896" x2="9043" y2="31563"/>
                        <a14:foregroundMark x1="9043" y1="31563" x2="9043" y2="31563"/>
                        <a14:foregroundMark x1="6835" y1="51667" x2="15247" y2="77604"/>
                        <a14:foregroundMark x1="3155" y1="80000" x2="26814" y2="83750"/>
                        <a14:foregroundMark x1="6519" y1="94271" x2="36803" y2="89271"/>
                        <a14:foregroundMark x1="30494" y1="95521" x2="55100" y2="92396"/>
                        <a14:foregroundMark x1="55100" y1="92396" x2="55415" y2="92083"/>
                        <a14:foregroundMark x1="92850" y1="82500" x2="69506" y2="88646"/>
                        <a14:foregroundMark x1="98107" y1="92708" x2="98107" y2="92708"/>
                        <a14:foregroundMark x1="98738" y1="77917" x2="98738" y2="77917"/>
                        <a14:foregroundMark x1="33964" y1="93021" x2="48580" y2="90833"/>
                        <a14:foregroundMark x1="50789" y1="90521" x2="72871" y2="93333"/>
                        <a14:foregroundMark x1="64458" y1="89271" x2="43007" y2="89271"/>
                        <a14:foregroundMark x1="87802" y1="68958" x2="91588" y2="41458"/>
                        <a14:foregroundMark x1="88433" y1="37708" x2="80021" y2="16771"/>
                        <a14:foregroundMark x1="74448" y1="14271" x2="43954" y2="3542"/>
                        <a14:foregroundMark x1="44900" y1="4688" x2="25237" y2="21667"/>
                        <a14:foregroundMark x1="37960" y1="5938" x2="23975" y2="13646"/>
                        <a14:foregroundMark x1="20820" y1="11563" x2="13670" y2="21979"/>
                        <a14:foregroundMark x1="12093" y1="21354" x2="6730" y2="34583"/>
                        <a14:foregroundMark x1="6730" y1="34583" x2="6519" y2="36563"/>
                        <a14:foregroundMark x1="5573" y1="38021" x2="5258" y2="55104"/>
                        <a14:foregroundMark x1="5258" y1="55104" x2="5889" y2="56250"/>
                        <a14:foregroundMark x1="9989" y1="37500" x2="11251" y2="55000"/>
                        <a14:foregroundMark x1="15563" y1="29688" x2="8412" y2="51042"/>
                        <a14:foregroundMark x1="18717" y1="26667" x2="26814" y2="12500"/>
                        <a14:foregroundMark x1="24606" y1="10313" x2="32072" y2="5313"/>
                        <a14:foregroundMark x1="36488" y1="4688" x2="50894" y2="2604"/>
                        <a14:foregroundMark x1="50894" y1="2604" x2="51735" y2="2604"/>
                        <a14:foregroundMark x1="57308" y1="1354" x2="65405" y2="11875"/>
                        <a14:foregroundMark x1="65405" y1="11875" x2="65720" y2="13333"/>
                        <a14:foregroundMark x1="64458" y1="12500" x2="45216" y2="13646"/>
                        <a14:foregroundMark x1="43954" y1="10938" x2="56677" y2="10313"/>
                        <a14:foregroundMark x1="64774" y1="5938" x2="81598" y2="15521"/>
                        <a14:foregroundMark x1="81598" y1="15833" x2="90326" y2="33438"/>
                        <a14:foregroundMark x1="72240" y1="18333" x2="83807" y2="25104"/>
                        <a14:foregroundMark x1="88749" y1="23854" x2="92744" y2="38646"/>
                        <a14:foregroundMark x1="92744" y1="38646" x2="93165" y2="39271"/>
                        <a14:foregroundMark x1="94111" y1="43333" x2="96845" y2="60000"/>
                        <a14:foregroundMark x1="96845" y1="60000" x2="96530" y2="60313"/>
                        <a14:foregroundMark x1="93481" y1="60313" x2="83176" y2="78854"/>
                        <a14:foregroundMark x1="88749" y1="47604" x2="85384" y2="67083"/>
                        <a14:foregroundMark x1="83807" y1="73542" x2="70768" y2="84063"/>
                        <a14:foregroundMark x1="76341" y1="44583" x2="84437" y2="44583"/>
                        <a14:foregroundMark x1="91903" y1="51042" x2="91903" y2="56563"/>
                        <a14:foregroundMark x1="5889" y1="63021" x2="12093" y2="71667"/>
                        <a14:foregroundMark x1="12093" y1="63958" x2="22713" y2="78854"/>
                        <a14:foregroundMark x1="22713" y1="78854" x2="22713" y2="78854"/>
                        <a14:foregroundMark x1="64458" y1="2917" x2="64458" y2="2917"/>
                        <a14:foregroundMark x1="67298" y1="4167" x2="67298" y2="4167"/>
                        <a14:foregroundMark x1="69821" y1="4375" x2="69821" y2="4375"/>
                        <a14:foregroundMark x1="72240" y1="6875" x2="72240" y2="6875"/>
                        <a14:foregroundMark x1="74132" y1="6875" x2="74132" y2="6875"/>
                        <a14:foregroundMark x1="76972" y1="8750" x2="76972" y2="8750"/>
                        <a14:foregroundMark x1="81283" y1="11563" x2="81283" y2="11563"/>
                        <a14:foregroundMark x1="84437" y1="15833" x2="84437" y2="15833"/>
                        <a14:foregroundMark x1="85699" y1="15833" x2="85699" y2="15833"/>
                        <a14:foregroundMark x1="88118" y1="20521" x2="88118" y2="20521"/>
                        <a14:foregroundMark x1="27445" y1="6250" x2="27445" y2="6250"/>
                        <a14:foregroundMark x1="30810" y1="4688" x2="30810" y2="4688"/>
                        <a14:foregroundMark x1="8097" y1="72917" x2="9989" y2="74479"/>
                        <a14:foregroundMark x1="7781" y1="71667" x2="6835" y2="67708"/>
                        <a14:foregroundMark x1="1682" y1="48021" x2="1682" y2="48021"/>
                        <a14:foregroundMark x1="1577" y1="48333" x2="1577" y2="51354"/>
                        <a14:foregroundMark x1="1577" y1="52292" x2="1577" y2="54896"/>
                        <a14:foregroundMark x1="2313" y1="57083" x2="2944" y2="60313"/>
                        <a14:foregroundMark x1="3470" y1="62813" x2="4732" y2="65104"/>
                        <a14:foregroundMark x1="1682" y1="47396" x2="3996" y2="34479"/>
                        <a14:foregroundMark x1="4101" y1="33229" x2="7361" y2="27604"/>
                        <a14:foregroundMark x1="6414" y1="27813" x2="7361" y2="26354"/>
                        <a14:foregroundMark x1="8517" y1="23438" x2="11356" y2="18958"/>
                        <a14:foregroundMark x1="12303" y1="18021" x2="16719" y2="15000"/>
                        <a14:foregroundMark x1="15247" y1="15000" x2="19874" y2="11979"/>
                        <a14:foregroundMark x1="18297" y1="11979" x2="24395" y2="8125"/>
                        <a14:foregroundMark x1="28076" y1="5625" x2="34911" y2="3229"/>
                        <a14:foregroundMark x1="35857" y1="2917" x2="42902" y2="1979"/>
                        <a14:foregroundMark x1="36803" y1="2708" x2="43113" y2="1146"/>
                        <a14:foregroundMark x1="44374" y1="938" x2="50789" y2="1458"/>
                        <a14:foregroundMark x1="49211" y1="833" x2="52576" y2="833"/>
                        <a14:foregroundMark x1="90431" y1="21250" x2="91798" y2="24688"/>
                        <a14:foregroundMark x1="94217" y1="28854" x2="96004" y2="33854"/>
                        <a14:foregroundMark x1="96951" y1="37292" x2="98107" y2="43229"/>
                        <a14:foregroundMark x1="98948" y1="46875" x2="98423" y2="52812"/>
                        <a14:foregroundMark x1="96004" y1="63646" x2="95058" y2="66979"/>
                        <a14:foregroundMark x1="421" y1="93958" x2="421" y2="93958"/>
                        <a14:foregroundMark x1="42271" y1="97083" x2="61409" y2="96667"/>
                        <a14:foregroundMark x1="99579" y1="94375" x2="99579" y2="94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5943" y="67410"/>
            <a:ext cx="821535" cy="8293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173736"/>
            <a:ext cx="2060448" cy="4541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91054" y="4115257"/>
            <a:ext cx="1556196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¿Quiénes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participan?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1054" y="2906344"/>
            <a:ext cx="1566546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¿Cuál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el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objetivo?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1054" y="5375554"/>
            <a:ext cx="2099946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¿Qué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temas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se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abordarán?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36008" y="2843783"/>
            <a:ext cx="7209028" cy="887094"/>
          </a:xfrm>
          <a:custGeom>
            <a:avLst/>
            <a:gdLst/>
            <a:ahLst/>
            <a:cxnLst/>
            <a:rect l="l" t="t" r="r" b="b"/>
            <a:pathLst>
              <a:path w="6718300" h="887095">
                <a:moveTo>
                  <a:pt x="6569963" y="0"/>
                </a:moveTo>
                <a:lnTo>
                  <a:pt x="147827" y="0"/>
                </a:lnTo>
                <a:lnTo>
                  <a:pt x="101096" y="7534"/>
                </a:lnTo>
                <a:lnTo>
                  <a:pt x="60514" y="28517"/>
                </a:lnTo>
                <a:lnTo>
                  <a:pt x="28517" y="60514"/>
                </a:lnTo>
                <a:lnTo>
                  <a:pt x="7534" y="101096"/>
                </a:lnTo>
                <a:lnTo>
                  <a:pt x="0" y="147827"/>
                </a:lnTo>
                <a:lnTo>
                  <a:pt x="0" y="739139"/>
                </a:lnTo>
                <a:lnTo>
                  <a:pt x="7534" y="785871"/>
                </a:lnTo>
                <a:lnTo>
                  <a:pt x="28517" y="826453"/>
                </a:lnTo>
                <a:lnTo>
                  <a:pt x="60514" y="858450"/>
                </a:lnTo>
                <a:lnTo>
                  <a:pt x="101096" y="879433"/>
                </a:lnTo>
                <a:lnTo>
                  <a:pt x="147827" y="886967"/>
                </a:lnTo>
                <a:lnTo>
                  <a:pt x="6569963" y="886967"/>
                </a:lnTo>
                <a:lnTo>
                  <a:pt x="6616695" y="879433"/>
                </a:lnTo>
                <a:lnTo>
                  <a:pt x="6657277" y="858450"/>
                </a:lnTo>
                <a:lnTo>
                  <a:pt x="6689274" y="826453"/>
                </a:lnTo>
                <a:lnTo>
                  <a:pt x="6710257" y="785871"/>
                </a:lnTo>
                <a:lnTo>
                  <a:pt x="6717792" y="739139"/>
                </a:lnTo>
                <a:lnTo>
                  <a:pt x="6717792" y="147827"/>
                </a:lnTo>
                <a:lnTo>
                  <a:pt x="6710257" y="101096"/>
                </a:lnTo>
                <a:lnTo>
                  <a:pt x="6689274" y="60514"/>
                </a:lnTo>
                <a:lnTo>
                  <a:pt x="6657277" y="28517"/>
                </a:lnTo>
                <a:lnTo>
                  <a:pt x="6616695" y="7534"/>
                </a:lnTo>
                <a:lnTo>
                  <a:pt x="6569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39410" y="2895600"/>
            <a:ext cx="6905626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Promover</a:t>
            </a:r>
            <a:r>
              <a:rPr sz="15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5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participación</a:t>
            </a:r>
            <a:r>
              <a:rPr sz="1500" spc="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5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comunidad</a:t>
            </a:r>
            <a:r>
              <a:rPr sz="1500" spc="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educativa</a:t>
            </a:r>
            <a:r>
              <a:rPr sz="1500" spc="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en</a:t>
            </a:r>
            <a:r>
              <a:rPr sz="15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5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implementación</a:t>
            </a:r>
            <a:r>
              <a:rPr sz="1500" spc="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acciones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estratégicas</a:t>
            </a:r>
            <a:r>
              <a:rPr sz="15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5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sensibilización</a:t>
            </a:r>
            <a:r>
              <a:rPr sz="1500" spc="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que</a:t>
            </a:r>
            <a:r>
              <a:rPr sz="15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contribuyan</a:t>
            </a:r>
            <a:r>
              <a:rPr sz="1500" spc="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5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5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construcción</a:t>
            </a:r>
            <a:r>
              <a:rPr sz="1500" spc="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5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una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convivencia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democrática,</a:t>
            </a:r>
            <a:r>
              <a:rPr sz="15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inclusiva</a:t>
            </a:r>
            <a:r>
              <a:rPr sz="1500" spc="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15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intercultural,</a:t>
            </a:r>
            <a:r>
              <a:rPr sz="15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basada en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el</a:t>
            </a:r>
            <a:r>
              <a:rPr sz="15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respeto</a:t>
            </a:r>
            <a:r>
              <a:rPr sz="15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sz="15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el</a:t>
            </a:r>
            <a:r>
              <a:rPr sz="15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buen</a:t>
            </a:r>
            <a:r>
              <a:rPr sz="15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trato.</a:t>
            </a:r>
            <a:endParaRPr sz="15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26190" y="4034509"/>
            <a:ext cx="7018846" cy="975360"/>
          </a:xfrm>
          <a:custGeom>
            <a:avLst/>
            <a:gdLst/>
            <a:ahLst/>
            <a:cxnLst/>
            <a:rect l="l" t="t" r="r" b="b"/>
            <a:pathLst>
              <a:path w="6764020" h="975360">
                <a:moveTo>
                  <a:pt x="6600952" y="0"/>
                </a:moveTo>
                <a:lnTo>
                  <a:pt x="162559" y="0"/>
                </a:lnTo>
                <a:lnTo>
                  <a:pt x="119341" y="5806"/>
                </a:lnTo>
                <a:lnTo>
                  <a:pt x="80508" y="22192"/>
                </a:lnTo>
                <a:lnTo>
                  <a:pt x="47609" y="47609"/>
                </a:lnTo>
                <a:lnTo>
                  <a:pt x="22192" y="80508"/>
                </a:lnTo>
                <a:lnTo>
                  <a:pt x="5806" y="119341"/>
                </a:lnTo>
                <a:lnTo>
                  <a:pt x="0" y="162559"/>
                </a:lnTo>
                <a:lnTo>
                  <a:pt x="0" y="812799"/>
                </a:lnTo>
                <a:lnTo>
                  <a:pt x="5806" y="856018"/>
                </a:lnTo>
                <a:lnTo>
                  <a:pt x="22192" y="894851"/>
                </a:lnTo>
                <a:lnTo>
                  <a:pt x="47609" y="927750"/>
                </a:lnTo>
                <a:lnTo>
                  <a:pt x="80508" y="953167"/>
                </a:lnTo>
                <a:lnTo>
                  <a:pt x="119341" y="969553"/>
                </a:lnTo>
                <a:lnTo>
                  <a:pt x="162559" y="975359"/>
                </a:lnTo>
                <a:lnTo>
                  <a:pt x="6600952" y="975359"/>
                </a:lnTo>
                <a:lnTo>
                  <a:pt x="6644170" y="969553"/>
                </a:lnTo>
                <a:lnTo>
                  <a:pt x="6683003" y="953167"/>
                </a:lnTo>
                <a:lnTo>
                  <a:pt x="6715902" y="927750"/>
                </a:lnTo>
                <a:lnTo>
                  <a:pt x="6741319" y="894851"/>
                </a:lnTo>
                <a:lnTo>
                  <a:pt x="6757705" y="856018"/>
                </a:lnTo>
                <a:lnTo>
                  <a:pt x="6763511" y="812799"/>
                </a:lnTo>
                <a:lnTo>
                  <a:pt x="6763511" y="162559"/>
                </a:lnTo>
                <a:lnTo>
                  <a:pt x="6757705" y="119341"/>
                </a:lnTo>
                <a:lnTo>
                  <a:pt x="6741319" y="80508"/>
                </a:lnTo>
                <a:lnTo>
                  <a:pt x="6715902" y="47609"/>
                </a:lnTo>
                <a:lnTo>
                  <a:pt x="6683003" y="22192"/>
                </a:lnTo>
                <a:lnTo>
                  <a:pt x="6644170" y="5806"/>
                </a:lnTo>
                <a:lnTo>
                  <a:pt x="6600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43602" y="4078985"/>
            <a:ext cx="5952998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Todas las</a:t>
            </a:r>
            <a:r>
              <a:rPr sz="15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instituciones</a:t>
            </a:r>
            <a:r>
              <a:rPr sz="1500" spc="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sz="15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programas</a:t>
            </a:r>
            <a:r>
              <a:rPr sz="15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educativos</a:t>
            </a:r>
            <a:r>
              <a:rPr sz="15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5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5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Educación</a:t>
            </a:r>
            <a:r>
              <a:rPr sz="1500" spc="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Básica:</a:t>
            </a:r>
            <a:endParaRPr sz="15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43602" y="4276801"/>
            <a:ext cx="2127885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945" indent="-182245">
              <a:lnSpc>
                <a:spcPts val="1580"/>
              </a:lnSpc>
              <a:buClr>
                <a:srgbClr val="000000"/>
              </a:buClr>
              <a:buSzPct val="115384"/>
              <a:buChar char="-"/>
              <a:tabLst>
                <a:tab pos="194945" algn="l"/>
              </a:tabLst>
            </a:pPr>
            <a:r>
              <a:rPr sz="1300" dirty="0">
                <a:solidFill>
                  <a:schemeClr val="tx1"/>
                </a:solidFill>
                <a:latin typeface="Calibri"/>
                <a:cs typeface="Calibri"/>
              </a:rPr>
              <a:t>Educación</a:t>
            </a:r>
            <a:r>
              <a:rPr sz="13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chemeClr val="tx1"/>
                </a:solidFill>
                <a:latin typeface="Calibri"/>
                <a:cs typeface="Calibri"/>
              </a:rPr>
              <a:t>Básica</a:t>
            </a:r>
            <a:r>
              <a:rPr sz="13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chemeClr val="tx1"/>
                </a:solidFill>
                <a:latin typeface="Calibri"/>
                <a:cs typeface="Calibri"/>
              </a:rPr>
              <a:t>Regular</a:t>
            </a:r>
            <a:endParaRPr sz="13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94945" indent="-182245">
              <a:lnSpc>
                <a:spcPts val="1560"/>
              </a:lnSpc>
              <a:buClr>
                <a:srgbClr val="000000"/>
              </a:buClr>
              <a:buSzPct val="115384"/>
              <a:buChar char="-"/>
              <a:tabLst>
                <a:tab pos="194945" algn="l"/>
              </a:tabLst>
            </a:pPr>
            <a:r>
              <a:rPr sz="1300" dirty="0">
                <a:solidFill>
                  <a:schemeClr val="tx1"/>
                </a:solidFill>
                <a:latin typeface="Calibri"/>
                <a:cs typeface="Calibri"/>
              </a:rPr>
              <a:t>Educación</a:t>
            </a:r>
            <a:r>
              <a:rPr sz="13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chemeClr val="tx1"/>
                </a:solidFill>
                <a:latin typeface="Calibri"/>
                <a:cs typeface="Calibri"/>
              </a:rPr>
              <a:t>Básica</a:t>
            </a:r>
            <a:r>
              <a:rPr sz="13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chemeClr val="tx1"/>
                </a:solidFill>
                <a:latin typeface="Calibri"/>
                <a:cs typeface="Calibri"/>
              </a:rPr>
              <a:t>Alternativa</a:t>
            </a:r>
            <a:endParaRPr sz="13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94945" indent="-182245">
              <a:lnSpc>
                <a:spcPts val="1680"/>
              </a:lnSpc>
              <a:buClr>
                <a:srgbClr val="000000"/>
              </a:buClr>
              <a:buSzPct val="115384"/>
              <a:buChar char="-"/>
              <a:tabLst>
                <a:tab pos="194945" algn="l"/>
              </a:tabLst>
            </a:pPr>
            <a:r>
              <a:rPr sz="1300" dirty="0">
                <a:solidFill>
                  <a:schemeClr val="tx1"/>
                </a:solidFill>
                <a:latin typeface="Calibri"/>
                <a:cs typeface="Calibri"/>
              </a:rPr>
              <a:t>Educación</a:t>
            </a:r>
            <a:r>
              <a:rPr sz="13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chemeClr val="tx1"/>
                </a:solidFill>
                <a:latin typeface="Calibri"/>
                <a:cs typeface="Calibri"/>
              </a:rPr>
              <a:t>Básica</a:t>
            </a:r>
            <a:r>
              <a:rPr sz="13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chemeClr val="tx1"/>
                </a:solidFill>
                <a:latin typeface="Calibri"/>
                <a:cs typeface="Calibri"/>
              </a:rPr>
              <a:t>Especial</a:t>
            </a:r>
            <a:endParaRPr sz="13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36008" y="5224271"/>
            <a:ext cx="7209028" cy="1064260"/>
          </a:xfrm>
          <a:custGeom>
            <a:avLst/>
            <a:gdLst/>
            <a:ahLst/>
            <a:cxnLst/>
            <a:rect l="l" t="t" r="r" b="b"/>
            <a:pathLst>
              <a:path w="6764020" h="1064260">
                <a:moveTo>
                  <a:pt x="6586219" y="0"/>
                </a:moveTo>
                <a:lnTo>
                  <a:pt x="177291" y="0"/>
                </a:lnTo>
                <a:lnTo>
                  <a:pt x="130160" y="6332"/>
                </a:lnTo>
                <a:lnTo>
                  <a:pt x="87808" y="24205"/>
                </a:lnTo>
                <a:lnTo>
                  <a:pt x="51927" y="51927"/>
                </a:lnTo>
                <a:lnTo>
                  <a:pt x="24205" y="87808"/>
                </a:lnTo>
                <a:lnTo>
                  <a:pt x="6332" y="130160"/>
                </a:lnTo>
                <a:lnTo>
                  <a:pt x="0" y="177291"/>
                </a:lnTo>
                <a:lnTo>
                  <a:pt x="0" y="886447"/>
                </a:lnTo>
                <a:lnTo>
                  <a:pt x="6332" y="933584"/>
                </a:lnTo>
                <a:lnTo>
                  <a:pt x="24205" y="975939"/>
                </a:lnTo>
                <a:lnTo>
                  <a:pt x="51927" y="1011823"/>
                </a:lnTo>
                <a:lnTo>
                  <a:pt x="87808" y="1039546"/>
                </a:lnTo>
                <a:lnTo>
                  <a:pt x="130160" y="1057418"/>
                </a:lnTo>
                <a:lnTo>
                  <a:pt x="177291" y="1063752"/>
                </a:lnTo>
                <a:lnTo>
                  <a:pt x="6586219" y="1063752"/>
                </a:lnTo>
                <a:lnTo>
                  <a:pt x="6633351" y="1057418"/>
                </a:lnTo>
                <a:lnTo>
                  <a:pt x="6675703" y="1039546"/>
                </a:lnTo>
                <a:lnTo>
                  <a:pt x="6711584" y="1011823"/>
                </a:lnTo>
                <a:lnTo>
                  <a:pt x="6739306" y="975939"/>
                </a:lnTo>
                <a:lnTo>
                  <a:pt x="6757179" y="933584"/>
                </a:lnTo>
                <a:lnTo>
                  <a:pt x="6763511" y="886447"/>
                </a:lnTo>
                <a:lnTo>
                  <a:pt x="6763511" y="177291"/>
                </a:lnTo>
                <a:lnTo>
                  <a:pt x="6757179" y="130160"/>
                </a:lnTo>
                <a:lnTo>
                  <a:pt x="6739306" y="87808"/>
                </a:lnTo>
                <a:lnTo>
                  <a:pt x="6711584" y="51927"/>
                </a:lnTo>
                <a:lnTo>
                  <a:pt x="6675703" y="24205"/>
                </a:lnTo>
                <a:lnTo>
                  <a:pt x="6633351" y="6332"/>
                </a:lnTo>
                <a:lnTo>
                  <a:pt x="6586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02200" y="5236097"/>
            <a:ext cx="7209028" cy="116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Identidad</a:t>
            </a:r>
            <a:r>
              <a:rPr sz="15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personal, familiar</a:t>
            </a:r>
            <a:r>
              <a:rPr sz="15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sz="15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nacional.</a:t>
            </a:r>
            <a:endParaRPr sz="15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Participación</a:t>
            </a:r>
            <a:r>
              <a:rPr sz="15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democrática</a:t>
            </a:r>
            <a:r>
              <a:rPr sz="15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sz="15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responsabilidad</a:t>
            </a:r>
            <a:r>
              <a:rPr sz="1500" spc="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ciudadana.</a:t>
            </a:r>
            <a:endParaRPr sz="15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5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convivencia</a:t>
            </a:r>
            <a:r>
              <a:rPr sz="1500" spc="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democrática,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intercultural</a:t>
            </a:r>
            <a:r>
              <a:rPr sz="15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15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inclusiva.</a:t>
            </a:r>
            <a:endParaRPr sz="15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Deberes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sz="15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derechos</a:t>
            </a:r>
            <a:r>
              <a:rPr sz="15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fundamentales</a:t>
            </a:r>
            <a:r>
              <a:rPr sz="1500" spc="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5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5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persona,</a:t>
            </a:r>
            <a:r>
              <a:rPr sz="15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principios</a:t>
            </a:r>
            <a:r>
              <a:rPr sz="1500" spc="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sz="15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valores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5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5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sociedad</a:t>
            </a:r>
            <a:r>
              <a:rPr sz="15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peruana.</a:t>
            </a:r>
            <a:endParaRPr sz="15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38600" y="3057144"/>
            <a:ext cx="396240" cy="460375"/>
          </a:xfrm>
          <a:custGeom>
            <a:avLst/>
            <a:gdLst/>
            <a:ahLst/>
            <a:cxnLst/>
            <a:rect l="l" t="t" r="r" b="b"/>
            <a:pathLst>
              <a:path w="396239" h="460375">
                <a:moveTo>
                  <a:pt x="0" y="0"/>
                </a:moveTo>
                <a:lnTo>
                  <a:pt x="0" y="460247"/>
                </a:lnTo>
                <a:lnTo>
                  <a:pt x="396239" y="230123"/>
                </a:lnTo>
                <a:lnTo>
                  <a:pt x="0" y="0"/>
                </a:lnTo>
                <a:close/>
              </a:path>
            </a:pathLst>
          </a:custGeom>
          <a:solidFill>
            <a:srgbClr val="AD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8600" y="4264152"/>
            <a:ext cx="396240" cy="460375"/>
          </a:xfrm>
          <a:custGeom>
            <a:avLst/>
            <a:gdLst/>
            <a:ahLst/>
            <a:cxnLst/>
            <a:rect l="l" t="t" r="r" b="b"/>
            <a:pathLst>
              <a:path w="396239" h="460375">
                <a:moveTo>
                  <a:pt x="0" y="0"/>
                </a:moveTo>
                <a:lnTo>
                  <a:pt x="0" y="460248"/>
                </a:lnTo>
                <a:lnTo>
                  <a:pt x="396239" y="230124"/>
                </a:lnTo>
                <a:lnTo>
                  <a:pt x="0" y="0"/>
                </a:lnTo>
                <a:close/>
              </a:path>
            </a:pathLst>
          </a:custGeom>
          <a:solidFill>
            <a:srgbClr val="AD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8600" y="5526023"/>
            <a:ext cx="396240" cy="460375"/>
          </a:xfrm>
          <a:custGeom>
            <a:avLst/>
            <a:gdLst/>
            <a:ahLst/>
            <a:cxnLst/>
            <a:rect l="l" t="t" r="r" b="b"/>
            <a:pathLst>
              <a:path w="396239" h="460375">
                <a:moveTo>
                  <a:pt x="0" y="0"/>
                </a:moveTo>
                <a:lnTo>
                  <a:pt x="0" y="460247"/>
                </a:lnTo>
                <a:lnTo>
                  <a:pt x="396239" y="230123"/>
                </a:lnTo>
                <a:lnTo>
                  <a:pt x="0" y="0"/>
                </a:lnTo>
                <a:close/>
              </a:path>
            </a:pathLst>
          </a:custGeom>
          <a:solidFill>
            <a:srgbClr val="AD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52573" y="1158316"/>
            <a:ext cx="9138285" cy="109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250" dirty="0"/>
              <a:t>Campaña</a:t>
            </a:r>
            <a:r>
              <a:rPr sz="3200" spc="-275" dirty="0"/>
              <a:t> </a:t>
            </a:r>
            <a:r>
              <a:rPr sz="3200" spc="125" dirty="0"/>
              <a:t>de</a:t>
            </a:r>
            <a:r>
              <a:rPr sz="3200" spc="-305" dirty="0"/>
              <a:t> </a:t>
            </a:r>
            <a:r>
              <a:rPr sz="3200" spc="65" dirty="0"/>
              <a:t>sensibilización</a:t>
            </a:r>
            <a:r>
              <a:rPr sz="3200" spc="-240" dirty="0"/>
              <a:t> </a:t>
            </a:r>
            <a:r>
              <a:rPr dirty="0">
                <a:solidFill>
                  <a:srgbClr val="FF0000"/>
                </a:solidFill>
              </a:rPr>
              <a:t>“En</a:t>
            </a:r>
            <a:r>
              <a:rPr spc="-3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el</a:t>
            </a:r>
            <a:r>
              <a:rPr spc="-27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Perú, </a:t>
            </a:r>
            <a:r>
              <a:rPr spc="95" dirty="0">
                <a:solidFill>
                  <a:srgbClr val="FF0000"/>
                </a:solidFill>
              </a:rPr>
              <a:t>nos</a:t>
            </a:r>
            <a:r>
              <a:rPr spc="-290" dirty="0">
                <a:solidFill>
                  <a:srgbClr val="FF0000"/>
                </a:solidFill>
              </a:rPr>
              <a:t> </a:t>
            </a:r>
            <a:r>
              <a:rPr spc="114" dirty="0">
                <a:solidFill>
                  <a:srgbClr val="FF0000"/>
                </a:solidFill>
              </a:rPr>
              <a:t>respetamos</a:t>
            </a:r>
            <a:r>
              <a:rPr spc="-280" dirty="0">
                <a:solidFill>
                  <a:srgbClr val="FF0000"/>
                </a:solidFill>
              </a:rPr>
              <a:t> </a:t>
            </a:r>
            <a:r>
              <a:rPr spc="180" dirty="0">
                <a:solidFill>
                  <a:srgbClr val="FF0000"/>
                </a:solidFill>
              </a:rPr>
              <a:t>y</a:t>
            </a:r>
            <a:r>
              <a:rPr spc="-275" dirty="0">
                <a:solidFill>
                  <a:srgbClr val="FF0000"/>
                </a:solidFill>
              </a:rPr>
              <a:t> </a:t>
            </a:r>
            <a:r>
              <a:rPr spc="120" dirty="0">
                <a:solidFill>
                  <a:srgbClr val="FF0000"/>
                </a:solidFill>
              </a:rPr>
              <a:t>tratamos</a:t>
            </a:r>
            <a:r>
              <a:rPr spc="-280" dirty="0">
                <a:solidFill>
                  <a:srgbClr val="FF0000"/>
                </a:solidFill>
              </a:rPr>
              <a:t> </a:t>
            </a:r>
            <a:r>
              <a:rPr spc="80" dirty="0">
                <a:solidFill>
                  <a:srgbClr val="FF0000"/>
                </a:solidFill>
              </a:rPr>
              <a:t>bien”</a:t>
            </a:r>
          </a:p>
        </p:txBody>
      </p:sp>
      <p:sp>
        <p:nvSpPr>
          <p:cNvPr id="17" name="object 17"/>
          <p:cNvSpPr/>
          <p:nvPr/>
        </p:nvSpPr>
        <p:spPr>
          <a:xfrm>
            <a:off x="978408" y="2420111"/>
            <a:ext cx="7695565" cy="0"/>
          </a:xfrm>
          <a:custGeom>
            <a:avLst/>
            <a:gdLst/>
            <a:ahLst/>
            <a:cxnLst/>
            <a:rect l="l" t="t" r="r" b="b"/>
            <a:pathLst>
              <a:path w="7695565">
                <a:moveTo>
                  <a:pt x="0" y="0"/>
                </a:moveTo>
                <a:lnTo>
                  <a:pt x="7695311" y="0"/>
                </a:lnTo>
              </a:path>
            </a:pathLst>
          </a:custGeom>
          <a:ln w="18288">
            <a:solidFill>
              <a:srgbClr val="E204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0496" y="1444752"/>
            <a:ext cx="680085" cy="676910"/>
          </a:xfrm>
          <a:custGeom>
            <a:avLst/>
            <a:gdLst/>
            <a:ahLst/>
            <a:cxnLst/>
            <a:rect l="l" t="t" r="r" b="b"/>
            <a:pathLst>
              <a:path w="680085" h="676910">
                <a:moveTo>
                  <a:pt x="339851" y="0"/>
                </a:moveTo>
                <a:lnTo>
                  <a:pt x="293736" y="3089"/>
                </a:lnTo>
                <a:lnTo>
                  <a:pt x="249506" y="12087"/>
                </a:lnTo>
                <a:lnTo>
                  <a:pt x="207567" y="26592"/>
                </a:lnTo>
                <a:lnTo>
                  <a:pt x="168322" y="46199"/>
                </a:lnTo>
                <a:lnTo>
                  <a:pt x="132179" y="70505"/>
                </a:lnTo>
                <a:lnTo>
                  <a:pt x="99541" y="99107"/>
                </a:lnTo>
                <a:lnTo>
                  <a:pt x="70812" y="131601"/>
                </a:lnTo>
                <a:lnTo>
                  <a:pt x="46400" y="167583"/>
                </a:lnTo>
                <a:lnTo>
                  <a:pt x="26707" y="206650"/>
                </a:lnTo>
                <a:lnTo>
                  <a:pt x="12139" y="248399"/>
                </a:lnTo>
                <a:lnTo>
                  <a:pt x="3102" y="292426"/>
                </a:lnTo>
                <a:lnTo>
                  <a:pt x="0" y="338327"/>
                </a:lnTo>
                <a:lnTo>
                  <a:pt x="3102" y="384229"/>
                </a:lnTo>
                <a:lnTo>
                  <a:pt x="12139" y="428256"/>
                </a:lnTo>
                <a:lnTo>
                  <a:pt x="26707" y="470005"/>
                </a:lnTo>
                <a:lnTo>
                  <a:pt x="46400" y="509072"/>
                </a:lnTo>
                <a:lnTo>
                  <a:pt x="70812" y="545054"/>
                </a:lnTo>
                <a:lnTo>
                  <a:pt x="99541" y="577548"/>
                </a:lnTo>
                <a:lnTo>
                  <a:pt x="132179" y="606150"/>
                </a:lnTo>
                <a:lnTo>
                  <a:pt x="168322" y="630456"/>
                </a:lnTo>
                <a:lnTo>
                  <a:pt x="207567" y="650063"/>
                </a:lnTo>
                <a:lnTo>
                  <a:pt x="249506" y="664568"/>
                </a:lnTo>
                <a:lnTo>
                  <a:pt x="293736" y="673566"/>
                </a:lnTo>
                <a:lnTo>
                  <a:pt x="339851" y="676656"/>
                </a:lnTo>
                <a:lnTo>
                  <a:pt x="385970" y="673566"/>
                </a:lnTo>
                <a:lnTo>
                  <a:pt x="430201" y="664568"/>
                </a:lnTo>
                <a:lnTo>
                  <a:pt x="472142" y="650063"/>
                </a:lnTo>
                <a:lnTo>
                  <a:pt x="511386" y="630456"/>
                </a:lnTo>
                <a:lnTo>
                  <a:pt x="547530" y="606150"/>
                </a:lnTo>
                <a:lnTo>
                  <a:pt x="580167" y="577548"/>
                </a:lnTo>
                <a:lnTo>
                  <a:pt x="608894" y="545054"/>
                </a:lnTo>
                <a:lnTo>
                  <a:pt x="633306" y="509072"/>
                </a:lnTo>
                <a:lnTo>
                  <a:pt x="652998" y="470005"/>
                </a:lnTo>
                <a:lnTo>
                  <a:pt x="667564" y="428256"/>
                </a:lnTo>
                <a:lnTo>
                  <a:pt x="676601" y="384229"/>
                </a:lnTo>
                <a:lnTo>
                  <a:pt x="679704" y="338327"/>
                </a:lnTo>
                <a:lnTo>
                  <a:pt x="676601" y="292426"/>
                </a:lnTo>
                <a:lnTo>
                  <a:pt x="667564" y="248399"/>
                </a:lnTo>
                <a:lnTo>
                  <a:pt x="652998" y="206650"/>
                </a:lnTo>
                <a:lnTo>
                  <a:pt x="633306" y="167583"/>
                </a:lnTo>
                <a:lnTo>
                  <a:pt x="608894" y="131601"/>
                </a:lnTo>
                <a:lnTo>
                  <a:pt x="580167" y="99107"/>
                </a:lnTo>
                <a:lnTo>
                  <a:pt x="547530" y="70505"/>
                </a:lnTo>
                <a:lnTo>
                  <a:pt x="511386" y="46199"/>
                </a:lnTo>
                <a:lnTo>
                  <a:pt x="472142" y="26592"/>
                </a:lnTo>
                <a:lnTo>
                  <a:pt x="430201" y="12087"/>
                </a:lnTo>
                <a:lnTo>
                  <a:pt x="385970" y="3089"/>
                </a:lnTo>
                <a:lnTo>
                  <a:pt x="3398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22680" y="1500581"/>
            <a:ext cx="28003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33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3500">
              <a:latin typeface="Arial Black"/>
              <a:cs typeface="Arial Black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A13E1B1-980A-64C2-DB04-50FF4645C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6979" l="421" r="99579">
                        <a14:foregroundMark x1="31756" y1="11250" x2="18927" y2="19896"/>
                        <a14:foregroundMark x1="18927" y1="19896" x2="9043" y2="31563"/>
                        <a14:foregroundMark x1="9043" y1="31563" x2="9043" y2="31563"/>
                        <a14:foregroundMark x1="6835" y1="51667" x2="15247" y2="77604"/>
                        <a14:foregroundMark x1="3155" y1="80000" x2="26814" y2="83750"/>
                        <a14:foregroundMark x1="6519" y1="94271" x2="36803" y2="89271"/>
                        <a14:foregroundMark x1="30494" y1="95521" x2="55100" y2="92396"/>
                        <a14:foregroundMark x1="55100" y1="92396" x2="55415" y2="92083"/>
                        <a14:foregroundMark x1="92850" y1="82500" x2="69506" y2="88646"/>
                        <a14:foregroundMark x1="98107" y1="92708" x2="98107" y2="92708"/>
                        <a14:foregroundMark x1="98738" y1="77917" x2="98738" y2="77917"/>
                        <a14:foregroundMark x1="33964" y1="93021" x2="48580" y2="90833"/>
                        <a14:foregroundMark x1="50789" y1="90521" x2="72871" y2="93333"/>
                        <a14:foregroundMark x1="64458" y1="89271" x2="43007" y2="89271"/>
                        <a14:foregroundMark x1="87802" y1="68958" x2="91588" y2="41458"/>
                        <a14:foregroundMark x1="88433" y1="37708" x2="80021" y2="16771"/>
                        <a14:foregroundMark x1="74448" y1="14271" x2="43954" y2="3542"/>
                        <a14:foregroundMark x1="44900" y1="4688" x2="25237" y2="21667"/>
                        <a14:foregroundMark x1="37960" y1="5938" x2="23975" y2="13646"/>
                        <a14:foregroundMark x1="20820" y1="11563" x2="13670" y2="21979"/>
                        <a14:foregroundMark x1="12093" y1="21354" x2="6730" y2="34583"/>
                        <a14:foregroundMark x1="6730" y1="34583" x2="6519" y2="36563"/>
                        <a14:foregroundMark x1="5573" y1="38021" x2="5258" y2="55104"/>
                        <a14:foregroundMark x1="5258" y1="55104" x2="5889" y2="56250"/>
                        <a14:foregroundMark x1="9989" y1="37500" x2="11251" y2="55000"/>
                        <a14:foregroundMark x1="15563" y1="29688" x2="8412" y2="51042"/>
                        <a14:foregroundMark x1="18717" y1="26667" x2="26814" y2="12500"/>
                        <a14:foregroundMark x1="24606" y1="10313" x2="32072" y2="5313"/>
                        <a14:foregroundMark x1="36488" y1="4688" x2="50894" y2="2604"/>
                        <a14:foregroundMark x1="50894" y1="2604" x2="51735" y2="2604"/>
                        <a14:foregroundMark x1="57308" y1="1354" x2="65405" y2="11875"/>
                        <a14:foregroundMark x1="65405" y1="11875" x2="65720" y2="13333"/>
                        <a14:foregroundMark x1="64458" y1="12500" x2="45216" y2="13646"/>
                        <a14:foregroundMark x1="43954" y1="10938" x2="56677" y2="10313"/>
                        <a14:foregroundMark x1="64774" y1="5938" x2="81598" y2="15521"/>
                        <a14:foregroundMark x1="81598" y1="15833" x2="90326" y2="33438"/>
                        <a14:foregroundMark x1="72240" y1="18333" x2="83807" y2="25104"/>
                        <a14:foregroundMark x1="88749" y1="23854" x2="92744" y2="38646"/>
                        <a14:foregroundMark x1="92744" y1="38646" x2="93165" y2="39271"/>
                        <a14:foregroundMark x1="94111" y1="43333" x2="96845" y2="60000"/>
                        <a14:foregroundMark x1="96845" y1="60000" x2="96530" y2="60313"/>
                        <a14:foregroundMark x1="93481" y1="60313" x2="83176" y2="78854"/>
                        <a14:foregroundMark x1="88749" y1="47604" x2="85384" y2="67083"/>
                        <a14:foregroundMark x1="83807" y1="73542" x2="70768" y2="84063"/>
                        <a14:foregroundMark x1="76341" y1="44583" x2="84437" y2="44583"/>
                        <a14:foregroundMark x1="91903" y1="51042" x2="91903" y2="56563"/>
                        <a14:foregroundMark x1="5889" y1="63021" x2="12093" y2="71667"/>
                        <a14:foregroundMark x1="12093" y1="63958" x2="22713" y2="78854"/>
                        <a14:foregroundMark x1="22713" y1="78854" x2="22713" y2="78854"/>
                        <a14:foregroundMark x1="64458" y1="2917" x2="64458" y2="2917"/>
                        <a14:foregroundMark x1="67298" y1="4167" x2="67298" y2="4167"/>
                        <a14:foregroundMark x1="69821" y1="4375" x2="69821" y2="4375"/>
                        <a14:foregroundMark x1="72240" y1="6875" x2="72240" y2="6875"/>
                        <a14:foregroundMark x1="74132" y1="6875" x2="74132" y2="6875"/>
                        <a14:foregroundMark x1="76972" y1="8750" x2="76972" y2="8750"/>
                        <a14:foregroundMark x1="81283" y1="11563" x2="81283" y2="11563"/>
                        <a14:foregroundMark x1="84437" y1="15833" x2="84437" y2="15833"/>
                        <a14:foregroundMark x1="85699" y1="15833" x2="85699" y2="15833"/>
                        <a14:foregroundMark x1="88118" y1="20521" x2="88118" y2="20521"/>
                        <a14:foregroundMark x1="27445" y1="6250" x2="27445" y2="6250"/>
                        <a14:foregroundMark x1="30810" y1="4688" x2="30810" y2="4688"/>
                        <a14:foregroundMark x1="8097" y1="72917" x2="9989" y2="74479"/>
                        <a14:foregroundMark x1="7781" y1="71667" x2="6835" y2="67708"/>
                        <a14:foregroundMark x1="1682" y1="48021" x2="1682" y2="48021"/>
                        <a14:foregroundMark x1="1577" y1="48333" x2="1577" y2="51354"/>
                        <a14:foregroundMark x1="1577" y1="52292" x2="1577" y2="54896"/>
                        <a14:foregroundMark x1="2313" y1="57083" x2="2944" y2="60313"/>
                        <a14:foregroundMark x1="3470" y1="62813" x2="4732" y2="65104"/>
                        <a14:foregroundMark x1="1682" y1="47396" x2="3996" y2="34479"/>
                        <a14:foregroundMark x1="4101" y1="33229" x2="7361" y2="27604"/>
                        <a14:foregroundMark x1="6414" y1="27813" x2="7361" y2="26354"/>
                        <a14:foregroundMark x1="8517" y1="23438" x2="11356" y2="18958"/>
                        <a14:foregroundMark x1="12303" y1="18021" x2="16719" y2="15000"/>
                        <a14:foregroundMark x1="15247" y1="15000" x2="19874" y2="11979"/>
                        <a14:foregroundMark x1="18297" y1="11979" x2="24395" y2="8125"/>
                        <a14:foregroundMark x1="28076" y1="5625" x2="34911" y2="3229"/>
                        <a14:foregroundMark x1="35857" y1="2917" x2="42902" y2="1979"/>
                        <a14:foregroundMark x1="36803" y1="2708" x2="43113" y2="1146"/>
                        <a14:foregroundMark x1="44374" y1="938" x2="50789" y2="1458"/>
                        <a14:foregroundMark x1="49211" y1="833" x2="52576" y2="833"/>
                        <a14:foregroundMark x1="90431" y1="21250" x2="91798" y2="24688"/>
                        <a14:foregroundMark x1="94217" y1="28854" x2="96004" y2="33854"/>
                        <a14:foregroundMark x1="96951" y1="37292" x2="98107" y2="43229"/>
                        <a14:foregroundMark x1="98948" y1="46875" x2="98423" y2="52812"/>
                        <a14:foregroundMark x1="96004" y1="63646" x2="95058" y2="66979"/>
                        <a14:foregroundMark x1="421" y1="93958" x2="421" y2="93958"/>
                        <a14:foregroundMark x1="42271" y1="97083" x2="61409" y2="96667"/>
                        <a14:foregroundMark x1="99579" y1="94375" x2="99579" y2="94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134" y="60264"/>
            <a:ext cx="748630" cy="7557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173736"/>
            <a:ext cx="2060448" cy="45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09600"/>
            <a:ext cx="10357510" cy="1329766"/>
          </a:xfrm>
          <a:prstGeom prst="rect">
            <a:avLst/>
          </a:prstGeom>
        </p:spPr>
        <p:txBody>
          <a:bodyPr vert="horz" wrap="square" lIns="0" tIns="396443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95"/>
              </a:spcBef>
            </a:pPr>
            <a:r>
              <a:rPr sz="5000" spc="140" dirty="0"/>
              <a:t>Fases</a:t>
            </a:r>
            <a:r>
              <a:rPr sz="5000" spc="-409" dirty="0"/>
              <a:t> </a:t>
            </a:r>
            <a:r>
              <a:rPr sz="5000" spc="150" dirty="0"/>
              <a:t>de</a:t>
            </a:r>
            <a:r>
              <a:rPr sz="5000" spc="-400" dirty="0"/>
              <a:t> </a:t>
            </a:r>
            <a:r>
              <a:rPr sz="5000" spc="180" dirty="0"/>
              <a:t>la</a:t>
            </a:r>
            <a:r>
              <a:rPr sz="5000" spc="-380" dirty="0"/>
              <a:t> </a:t>
            </a:r>
            <a:r>
              <a:rPr sz="5000" spc="330" dirty="0"/>
              <a:t>campaña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823164" y="1886331"/>
            <a:ext cx="7695565" cy="0"/>
          </a:xfrm>
          <a:custGeom>
            <a:avLst/>
            <a:gdLst/>
            <a:ahLst/>
            <a:cxnLst/>
            <a:rect l="l" t="t" r="r" b="b"/>
            <a:pathLst>
              <a:path w="7695565">
                <a:moveTo>
                  <a:pt x="0" y="0"/>
                </a:moveTo>
                <a:lnTo>
                  <a:pt x="7695311" y="0"/>
                </a:lnTo>
              </a:path>
            </a:pathLst>
          </a:custGeom>
          <a:ln w="18288">
            <a:solidFill>
              <a:srgbClr val="E204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799"/>
              </p:ext>
            </p:extLst>
          </p:nvPr>
        </p:nvGraphicFramePr>
        <p:xfrm>
          <a:off x="609600" y="2730119"/>
          <a:ext cx="6104890" cy="2750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70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Fases</a:t>
                      </a:r>
                      <a:endParaRPr sz="1300" dirty="0">
                        <a:latin typeface="Arial Black"/>
                        <a:cs typeface="Arial Black"/>
                      </a:endParaRPr>
                    </a:p>
                  </a:txBody>
                  <a:tcPr marL="0" marR="0" marT="762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Periodo</a:t>
                      </a:r>
                      <a:r>
                        <a:rPr sz="1600" b="1" spc="-2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600" b="1" spc="-5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ejecución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762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8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sz="1300" spc="-24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1.</a:t>
                      </a:r>
                      <a:r>
                        <a:rPr sz="1300" spc="-7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</a:t>
                      </a:r>
                      <a:r>
                        <a:rPr sz="1400" spc="4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organizamos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sz="1400" spc="3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lang="es-ES"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sz="1400" dirty="0" err="1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sz="1400" spc="10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campaña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0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sz="1600" spc="-6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sz="1600" spc="-7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5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sz="1600" spc="-10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 junio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sz="1300" spc="-10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2.</a:t>
                      </a:r>
                      <a:r>
                        <a:rPr sz="1300" spc="-4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Planificamos</a:t>
                      </a:r>
                      <a:r>
                        <a:rPr sz="1400" spc="1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400" spc="10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campaña</a:t>
                      </a:r>
                      <a:endParaRPr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spc="-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sz="1600" spc="-5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6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spc="-6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  <a:r>
                        <a:rPr sz="1600" spc="-7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5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spc="-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6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spc="-8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20" dirty="0" err="1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</a:t>
                      </a:r>
                      <a:r>
                        <a:rPr lang="es-ES" sz="1600" spc="-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300" spc="-8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3.</a:t>
                      </a:r>
                      <a:r>
                        <a:rPr sz="1300" spc="-7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Desarrollamos</a:t>
                      </a:r>
                      <a:r>
                        <a:rPr sz="1400" spc="114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400" spc="1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campaña</a:t>
                      </a:r>
                      <a:endParaRPr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097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sz="1600" b="1" spc="-6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1" spc="-2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sz="1600" b="1" spc="-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7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-7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" dirty="0" err="1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</a:t>
                      </a:r>
                      <a:r>
                        <a:rPr lang="es-ES" sz="1600" b="1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</a:t>
                      </a:r>
                      <a:r>
                        <a:rPr sz="1600" b="1" spc="-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5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sz="1600" b="1" spc="-9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254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sz="1600" b="1" spc="-6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7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-7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097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641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3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4.</a:t>
                      </a:r>
                      <a:r>
                        <a:rPr sz="1300" spc="-15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5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Evaluamos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campaña</a:t>
                      </a:r>
                      <a:endParaRPr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097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sz="1600" b="1" spc="-4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7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r>
                        <a:rPr sz="1600" b="1" spc="-6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5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sz="1600" b="1" spc="-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2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sz="1600" b="1" spc="-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6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-8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097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659930" y="3267497"/>
            <a:ext cx="134620" cy="381000"/>
          </a:xfrm>
          <a:custGeom>
            <a:avLst/>
            <a:gdLst/>
            <a:ahLst/>
            <a:cxnLst/>
            <a:rect l="l" t="t" r="r" b="b"/>
            <a:pathLst>
              <a:path w="134620" h="381000">
                <a:moveTo>
                  <a:pt x="0" y="0"/>
                </a:moveTo>
                <a:lnTo>
                  <a:pt x="0" y="381000"/>
                </a:lnTo>
                <a:lnTo>
                  <a:pt x="134111" y="1905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930" y="4069121"/>
            <a:ext cx="134620" cy="381000"/>
          </a:xfrm>
          <a:custGeom>
            <a:avLst/>
            <a:gdLst/>
            <a:ahLst/>
            <a:cxnLst/>
            <a:rect l="l" t="t" r="r" b="b"/>
            <a:pathLst>
              <a:path w="134620" h="381000">
                <a:moveTo>
                  <a:pt x="0" y="0"/>
                </a:moveTo>
                <a:lnTo>
                  <a:pt x="0" y="381000"/>
                </a:lnTo>
                <a:lnTo>
                  <a:pt x="134111" y="1905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90708"/>
              </p:ext>
            </p:extLst>
          </p:nvPr>
        </p:nvGraphicFramePr>
        <p:xfrm>
          <a:off x="7014515" y="2667000"/>
          <a:ext cx="3788410" cy="2834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070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Objetivo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762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8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Sensibilizar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involucrar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4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comunidad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400" spc="6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educativa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campaña.</a:t>
                      </a:r>
                      <a:endParaRPr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0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sz="1400" spc="2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4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“Plan</a:t>
                      </a:r>
                      <a:r>
                        <a:rPr sz="1400" spc="6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trabajo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spc="4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400" spc="3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campaña”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400" spc="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comunidad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educativa.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sz="1400" spc="2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4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“Informe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4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sz="1400" spc="9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campaña”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659930" y="4681768"/>
            <a:ext cx="134620" cy="381000"/>
          </a:xfrm>
          <a:custGeom>
            <a:avLst/>
            <a:gdLst/>
            <a:ahLst/>
            <a:cxnLst/>
            <a:rect l="l" t="t" r="r" b="b"/>
            <a:pathLst>
              <a:path w="134620" h="381000">
                <a:moveTo>
                  <a:pt x="0" y="0"/>
                </a:moveTo>
                <a:lnTo>
                  <a:pt x="0" y="381000"/>
                </a:lnTo>
                <a:lnTo>
                  <a:pt x="134111" y="1905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69075" y="5209073"/>
            <a:ext cx="134620" cy="381000"/>
          </a:xfrm>
          <a:custGeom>
            <a:avLst/>
            <a:gdLst/>
            <a:ahLst/>
            <a:cxnLst/>
            <a:rect l="l" t="t" r="r" b="b"/>
            <a:pathLst>
              <a:path w="134620" h="381000">
                <a:moveTo>
                  <a:pt x="0" y="0"/>
                </a:moveTo>
                <a:lnTo>
                  <a:pt x="0" y="380999"/>
                </a:lnTo>
                <a:lnTo>
                  <a:pt x="134111" y="19049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502598E-86A3-CBE5-6CA0-015E41718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86993"/>
              </p:ext>
            </p:extLst>
          </p:nvPr>
        </p:nvGraphicFramePr>
        <p:xfrm>
          <a:off x="631495" y="5590073"/>
          <a:ext cx="6857492" cy="567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6929">
                  <a:extLst>
                    <a:ext uri="{9D8B030D-6E8A-4147-A177-3AD203B41FA5}">
                      <a16:colId xmlns:a16="http://schemas.microsoft.com/office/drawing/2014/main" val="3784313610"/>
                    </a:ext>
                  </a:extLst>
                </a:gridCol>
                <a:gridCol w="3660563">
                  <a:extLst>
                    <a:ext uri="{9D8B030D-6E8A-4147-A177-3AD203B41FA5}">
                      <a16:colId xmlns:a16="http://schemas.microsoft.com/office/drawing/2014/main" val="3755600400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marL="354013" indent="-173038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es-ES" sz="13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5</a:t>
                      </a:r>
                      <a:r>
                        <a:rPr sz="13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r>
                        <a:rPr sz="1300" spc="-15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s-ES" sz="1300" spc="-15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s-ES" sz="1400" spc="5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Módulo de Monitoreo en la plataforma  SÍMON</a:t>
                      </a:r>
                      <a:endParaRPr sz="1400" spc="50" dirty="0">
                        <a:solidFill>
                          <a:srgbClr val="001F5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14097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b="1" dirty="0">
                        <a:latin typeface="Aral"/>
                        <a:cs typeface="Lucida Sans Unicode"/>
                      </a:endParaRPr>
                    </a:p>
                  </a:txBody>
                  <a:tcPr marL="0" marR="0" marT="14097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4819259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84C76D70-4BCC-0ED4-4677-18523148845E}"/>
              </a:ext>
            </a:extLst>
          </p:cNvPr>
          <p:cNvSpPr txBox="1"/>
          <p:nvPr/>
        </p:nvSpPr>
        <p:spPr>
          <a:xfrm>
            <a:off x="4707817" y="2057400"/>
            <a:ext cx="7236866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PE" dirty="0"/>
              <a:t>Oficio Múltiple </a:t>
            </a:r>
            <a:r>
              <a:rPr lang="es-PE" dirty="0" err="1"/>
              <a:t>N°</a:t>
            </a:r>
            <a:r>
              <a:rPr lang="es-PE" dirty="0"/>
              <a:t> 0191 - 2023/ME/RA/DREA/UGEL-Hz/AGP-EEP-D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B2B93DB-65E2-63CC-BD94-34802B1A0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6979" l="421" r="99579">
                        <a14:foregroundMark x1="31756" y1="11250" x2="18927" y2="19896"/>
                        <a14:foregroundMark x1="18927" y1="19896" x2="9043" y2="31563"/>
                        <a14:foregroundMark x1="9043" y1="31563" x2="9043" y2="31563"/>
                        <a14:foregroundMark x1="6835" y1="51667" x2="15247" y2="77604"/>
                        <a14:foregroundMark x1="3155" y1="80000" x2="26814" y2="83750"/>
                        <a14:foregroundMark x1="6519" y1="94271" x2="36803" y2="89271"/>
                        <a14:foregroundMark x1="30494" y1="95521" x2="55100" y2="92396"/>
                        <a14:foregroundMark x1="55100" y1="92396" x2="55415" y2="92083"/>
                        <a14:foregroundMark x1="92850" y1="82500" x2="69506" y2="88646"/>
                        <a14:foregroundMark x1="98107" y1="92708" x2="98107" y2="92708"/>
                        <a14:foregroundMark x1="98738" y1="77917" x2="98738" y2="77917"/>
                        <a14:foregroundMark x1="33964" y1="93021" x2="48580" y2="90833"/>
                        <a14:foregroundMark x1="50789" y1="90521" x2="72871" y2="93333"/>
                        <a14:foregroundMark x1="64458" y1="89271" x2="43007" y2="89271"/>
                        <a14:foregroundMark x1="87802" y1="68958" x2="91588" y2="41458"/>
                        <a14:foregroundMark x1="88433" y1="37708" x2="80021" y2="16771"/>
                        <a14:foregroundMark x1="74448" y1="14271" x2="43954" y2="3542"/>
                        <a14:foregroundMark x1="44900" y1="4688" x2="25237" y2="21667"/>
                        <a14:foregroundMark x1="37960" y1="5938" x2="23975" y2="13646"/>
                        <a14:foregroundMark x1="20820" y1="11563" x2="13670" y2="21979"/>
                        <a14:foregroundMark x1="12093" y1="21354" x2="6730" y2="34583"/>
                        <a14:foregroundMark x1="6730" y1="34583" x2="6519" y2="36563"/>
                        <a14:foregroundMark x1="5573" y1="38021" x2="5258" y2="55104"/>
                        <a14:foregroundMark x1="5258" y1="55104" x2="5889" y2="56250"/>
                        <a14:foregroundMark x1="9989" y1="37500" x2="11251" y2="55000"/>
                        <a14:foregroundMark x1="15563" y1="29688" x2="8412" y2="51042"/>
                        <a14:foregroundMark x1="18717" y1="26667" x2="26814" y2="12500"/>
                        <a14:foregroundMark x1="24606" y1="10313" x2="32072" y2="5313"/>
                        <a14:foregroundMark x1="36488" y1="4688" x2="50894" y2="2604"/>
                        <a14:foregroundMark x1="50894" y1="2604" x2="51735" y2="2604"/>
                        <a14:foregroundMark x1="57308" y1="1354" x2="65405" y2="11875"/>
                        <a14:foregroundMark x1="65405" y1="11875" x2="65720" y2="13333"/>
                        <a14:foregroundMark x1="64458" y1="12500" x2="45216" y2="13646"/>
                        <a14:foregroundMark x1="43954" y1="10938" x2="56677" y2="10313"/>
                        <a14:foregroundMark x1="64774" y1="5938" x2="81598" y2="15521"/>
                        <a14:foregroundMark x1="81598" y1="15833" x2="90326" y2="33438"/>
                        <a14:foregroundMark x1="72240" y1="18333" x2="83807" y2="25104"/>
                        <a14:foregroundMark x1="88749" y1="23854" x2="92744" y2="38646"/>
                        <a14:foregroundMark x1="92744" y1="38646" x2="93165" y2="39271"/>
                        <a14:foregroundMark x1="94111" y1="43333" x2="96845" y2="60000"/>
                        <a14:foregroundMark x1="96845" y1="60000" x2="96530" y2="60313"/>
                        <a14:foregroundMark x1="93481" y1="60313" x2="83176" y2="78854"/>
                        <a14:foregroundMark x1="88749" y1="47604" x2="85384" y2="67083"/>
                        <a14:foregroundMark x1="83807" y1="73542" x2="70768" y2="84063"/>
                        <a14:foregroundMark x1="76341" y1="44583" x2="84437" y2="44583"/>
                        <a14:foregroundMark x1="91903" y1="51042" x2="91903" y2="56563"/>
                        <a14:foregroundMark x1="5889" y1="63021" x2="12093" y2="71667"/>
                        <a14:foregroundMark x1="12093" y1="63958" x2="22713" y2="78854"/>
                        <a14:foregroundMark x1="22713" y1="78854" x2="22713" y2="78854"/>
                        <a14:foregroundMark x1="64458" y1="2917" x2="64458" y2="2917"/>
                        <a14:foregroundMark x1="67298" y1="4167" x2="67298" y2="4167"/>
                        <a14:foregroundMark x1="69821" y1="4375" x2="69821" y2="4375"/>
                        <a14:foregroundMark x1="72240" y1="6875" x2="72240" y2="6875"/>
                        <a14:foregroundMark x1="74132" y1="6875" x2="74132" y2="6875"/>
                        <a14:foregroundMark x1="76972" y1="8750" x2="76972" y2="8750"/>
                        <a14:foregroundMark x1="81283" y1="11563" x2="81283" y2="11563"/>
                        <a14:foregroundMark x1="84437" y1="15833" x2="84437" y2="15833"/>
                        <a14:foregroundMark x1="85699" y1="15833" x2="85699" y2="15833"/>
                        <a14:foregroundMark x1="88118" y1="20521" x2="88118" y2="20521"/>
                        <a14:foregroundMark x1="27445" y1="6250" x2="27445" y2="6250"/>
                        <a14:foregroundMark x1="30810" y1="4688" x2="30810" y2="4688"/>
                        <a14:foregroundMark x1="8097" y1="72917" x2="9989" y2="74479"/>
                        <a14:foregroundMark x1="7781" y1="71667" x2="6835" y2="67708"/>
                        <a14:foregroundMark x1="1682" y1="48021" x2="1682" y2="48021"/>
                        <a14:foregroundMark x1="1577" y1="48333" x2="1577" y2="51354"/>
                        <a14:foregroundMark x1="1577" y1="52292" x2="1577" y2="54896"/>
                        <a14:foregroundMark x1="2313" y1="57083" x2="2944" y2="60313"/>
                        <a14:foregroundMark x1="3470" y1="62813" x2="4732" y2="65104"/>
                        <a14:foregroundMark x1="1682" y1="47396" x2="3996" y2="34479"/>
                        <a14:foregroundMark x1="4101" y1="33229" x2="7361" y2="27604"/>
                        <a14:foregroundMark x1="6414" y1="27813" x2="7361" y2="26354"/>
                        <a14:foregroundMark x1="8517" y1="23438" x2="11356" y2="18958"/>
                        <a14:foregroundMark x1="12303" y1="18021" x2="16719" y2="15000"/>
                        <a14:foregroundMark x1="15247" y1="15000" x2="19874" y2="11979"/>
                        <a14:foregroundMark x1="18297" y1="11979" x2="24395" y2="8125"/>
                        <a14:foregroundMark x1="28076" y1="5625" x2="34911" y2="3229"/>
                        <a14:foregroundMark x1="35857" y1="2917" x2="42902" y2="1979"/>
                        <a14:foregroundMark x1="36803" y1="2708" x2="43113" y2="1146"/>
                        <a14:foregroundMark x1="44374" y1="938" x2="50789" y2="1458"/>
                        <a14:foregroundMark x1="49211" y1="833" x2="52576" y2="833"/>
                        <a14:foregroundMark x1="90431" y1="21250" x2="91798" y2="24688"/>
                        <a14:foregroundMark x1="94217" y1="28854" x2="96004" y2="33854"/>
                        <a14:foregroundMark x1="96951" y1="37292" x2="98107" y2="43229"/>
                        <a14:foregroundMark x1="98948" y1="46875" x2="98423" y2="52812"/>
                        <a14:foregroundMark x1="96004" y1="63646" x2="95058" y2="66979"/>
                        <a14:foregroundMark x1="421" y1="93958" x2="421" y2="93958"/>
                        <a14:foregroundMark x1="42271" y1="97083" x2="61409" y2="96667"/>
                        <a14:foregroundMark x1="99579" y1="94375" x2="99579" y2="94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134" y="60264"/>
            <a:ext cx="748630" cy="75571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FB18F63-82B6-9C37-FA17-49CCE9C4A515}"/>
              </a:ext>
            </a:extLst>
          </p:cNvPr>
          <p:cNvSpPr txBox="1"/>
          <p:nvPr/>
        </p:nvSpPr>
        <p:spPr>
          <a:xfrm>
            <a:off x="6957953" y="5615473"/>
            <a:ext cx="482163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350" algn="just">
              <a:lnSpc>
                <a:spcPct val="100000"/>
              </a:lnSpc>
            </a:pPr>
            <a:r>
              <a:rPr lang="es-ES" sz="1400" dirty="0">
                <a:solidFill>
                  <a:srgbClr val="001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Registro de avances </a:t>
            </a:r>
            <a:r>
              <a:rPr lang="es-ES" sz="1400" b="1" dirty="0">
                <a:solidFill>
                  <a:srgbClr val="001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de recojo de información sobre la implementación de la Campaña de sensibilización ‘En el Perú, nos respetamos y tratamos bien”,  </a:t>
            </a:r>
            <a:r>
              <a:rPr lang="es-ES" sz="1400" dirty="0">
                <a:solidFill>
                  <a:srgbClr val="001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adjuntando sus evidencias de manera oportuna. 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9AAB1F12-BF2D-642C-5A94-78FE8DB6CED5}"/>
              </a:ext>
            </a:extLst>
          </p:cNvPr>
          <p:cNvSpPr/>
          <p:nvPr/>
        </p:nvSpPr>
        <p:spPr>
          <a:xfrm>
            <a:off x="6669075" y="5867400"/>
            <a:ext cx="134620" cy="381000"/>
          </a:xfrm>
          <a:custGeom>
            <a:avLst/>
            <a:gdLst/>
            <a:ahLst/>
            <a:cxnLst/>
            <a:rect l="l" t="t" r="r" b="b"/>
            <a:pathLst>
              <a:path w="134620" h="381000">
                <a:moveTo>
                  <a:pt x="0" y="0"/>
                </a:moveTo>
                <a:lnTo>
                  <a:pt x="0" y="380999"/>
                </a:lnTo>
                <a:lnTo>
                  <a:pt x="134111" y="19049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43DFB8B-90C0-92F6-1A27-461D5699844D}"/>
              </a:ext>
            </a:extLst>
          </p:cNvPr>
          <p:cNvSpPr txBox="1"/>
          <p:nvPr/>
        </p:nvSpPr>
        <p:spPr>
          <a:xfrm>
            <a:off x="3538285" y="567473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0">
              <a:lnSpc>
                <a:spcPct val="100000"/>
              </a:lnSpc>
              <a:spcBef>
                <a:spcPts val="0"/>
              </a:spcBef>
            </a:pPr>
            <a:r>
              <a:rPr lang="es-ES" sz="1800" spc="-10" dirty="0">
                <a:solidFill>
                  <a:srgbClr val="001F5F"/>
                </a:solidFill>
                <a:latin typeface="Aral"/>
                <a:cs typeface="Lucida Sans Unicode"/>
              </a:rPr>
              <a:t>Del</a:t>
            </a:r>
            <a:r>
              <a:rPr lang="es-ES" sz="1800" spc="-40" dirty="0">
                <a:solidFill>
                  <a:srgbClr val="001F5F"/>
                </a:solidFill>
                <a:latin typeface="Aral"/>
                <a:cs typeface="Lucida Sans Unicode"/>
              </a:rPr>
              <a:t> </a:t>
            </a:r>
            <a:r>
              <a:rPr lang="es-ES" sz="1800" b="1" spc="-75" dirty="0">
                <a:solidFill>
                  <a:srgbClr val="001F5F"/>
                </a:solidFill>
                <a:latin typeface="Aral"/>
                <a:cs typeface="Lucida Sans Unicode"/>
              </a:rPr>
              <a:t>21 de agosto</a:t>
            </a:r>
            <a:r>
              <a:rPr lang="es-ES" sz="1800" b="1" spc="-65" dirty="0">
                <a:solidFill>
                  <a:srgbClr val="001F5F"/>
                </a:solidFill>
                <a:latin typeface="Aral"/>
                <a:cs typeface="Lucida Sans Unicode"/>
              </a:rPr>
              <a:t> </a:t>
            </a:r>
            <a:r>
              <a:rPr lang="es-ES" sz="1800" b="1" spc="50" dirty="0">
                <a:solidFill>
                  <a:srgbClr val="001F5F"/>
                </a:solidFill>
                <a:latin typeface="Aral"/>
                <a:cs typeface="Lucida Sans Unicode"/>
              </a:rPr>
              <a:t>al</a:t>
            </a:r>
            <a:r>
              <a:rPr lang="es-ES" sz="1800" b="1" spc="-55" dirty="0">
                <a:solidFill>
                  <a:srgbClr val="001F5F"/>
                </a:solidFill>
                <a:latin typeface="Aral"/>
                <a:cs typeface="Lucida Sans Unicode"/>
              </a:rPr>
              <a:t> </a:t>
            </a:r>
            <a:r>
              <a:rPr lang="es-ES" sz="1800" b="1" spc="-220" dirty="0">
                <a:solidFill>
                  <a:srgbClr val="001F5F"/>
                </a:solidFill>
                <a:latin typeface="Aral"/>
                <a:cs typeface="Lucida Sans Unicode"/>
              </a:rPr>
              <a:t>22 </a:t>
            </a:r>
            <a:r>
              <a:rPr lang="es-ES" sz="1800" b="1" spc="-55" dirty="0">
                <a:solidFill>
                  <a:srgbClr val="001F5F"/>
                </a:solidFill>
                <a:latin typeface="Aral"/>
                <a:cs typeface="Lucida Sans Unicode"/>
              </a:rPr>
              <a:t> </a:t>
            </a:r>
            <a:r>
              <a:rPr lang="es-ES" sz="1800" b="1" spc="65" dirty="0">
                <a:solidFill>
                  <a:srgbClr val="001F5F"/>
                </a:solidFill>
                <a:latin typeface="Aral"/>
                <a:cs typeface="Lucida Sans Unicode"/>
              </a:rPr>
              <a:t>de</a:t>
            </a:r>
            <a:endParaRPr lang="es-ES" sz="1800" b="1" spc="-85" dirty="0">
              <a:solidFill>
                <a:srgbClr val="001F5F"/>
              </a:solidFill>
              <a:latin typeface="Aral"/>
              <a:cs typeface="Lucida Sans Unicode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ES" sz="1800" b="1" spc="-10" dirty="0">
                <a:solidFill>
                  <a:srgbClr val="001F5F"/>
                </a:solidFill>
                <a:latin typeface="Aral"/>
                <a:cs typeface="Lucida Sans Unicode"/>
              </a:rPr>
              <a:t>  setiembre</a:t>
            </a:r>
            <a:endParaRPr lang="es-ES" sz="1800" b="1" dirty="0">
              <a:latin typeface="Aral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173736"/>
            <a:ext cx="2060448" cy="45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951656"/>
            <a:ext cx="10357510" cy="1329766"/>
          </a:xfrm>
          <a:prstGeom prst="rect">
            <a:avLst/>
          </a:prstGeom>
        </p:spPr>
        <p:txBody>
          <a:bodyPr vert="horz" wrap="square" lIns="0" tIns="396443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95"/>
              </a:spcBef>
            </a:pPr>
            <a:r>
              <a:rPr sz="5000" b="0" spc="-145" dirty="0">
                <a:latin typeface="Arial Black"/>
                <a:cs typeface="Arial Black"/>
              </a:rPr>
              <a:t>Responsabilidades</a:t>
            </a:r>
            <a:endParaRPr sz="50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8408" y="2228387"/>
            <a:ext cx="7695565" cy="0"/>
          </a:xfrm>
          <a:custGeom>
            <a:avLst/>
            <a:gdLst/>
            <a:ahLst/>
            <a:cxnLst/>
            <a:rect l="l" t="t" r="r" b="b"/>
            <a:pathLst>
              <a:path w="7695565">
                <a:moveTo>
                  <a:pt x="0" y="0"/>
                </a:moveTo>
                <a:lnTo>
                  <a:pt x="7695311" y="0"/>
                </a:lnTo>
              </a:path>
            </a:pathLst>
          </a:custGeom>
          <a:ln w="18288">
            <a:solidFill>
              <a:srgbClr val="E204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85671"/>
              </p:ext>
            </p:extLst>
          </p:nvPr>
        </p:nvGraphicFramePr>
        <p:xfrm>
          <a:off x="917244" y="2627676"/>
          <a:ext cx="10660737" cy="346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1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5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500" spc="-1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MINEDU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T="163830" marB="0">
                    <a:lnR w="9525">
                      <a:solidFill>
                        <a:srgbClr val="001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500" spc="-1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DRE/GRE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T="163830" marB="0">
                    <a:lnL w="9525">
                      <a:solidFill>
                        <a:srgbClr val="001F5F"/>
                      </a:solidFill>
                      <a:prstDash val="solid"/>
                    </a:lnL>
                    <a:lnR w="9525">
                      <a:solidFill>
                        <a:srgbClr val="001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500" spc="-2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UGEL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T="163830" marB="0">
                    <a:lnL w="9525">
                      <a:solidFill>
                        <a:srgbClr val="001F5F"/>
                      </a:solidFill>
                      <a:prstDash val="solid"/>
                    </a:lnL>
                    <a:lnR w="9525">
                      <a:solidFill>
                        <a:srgbClr val="001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 marR="4076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b="1" spc="-165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II.EE.</a:t>
                      </a:r>
                      <a:r>
                        <a:rPr sz="1600" b="1" spc="-22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7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600" b="1" spc="-175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14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 </a:t>
                      </a:r>
                      <a:r>
                        <a:rPr sz="1600" b="1" spc="-35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EDUCATIVOS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1F5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720">
                <a:tc>
                  <a:txBody>
                    <a:bodyPr/>
                    <a:lstStyle/>
                    <a:p>
                      <a:pPr marL="211454" indent="-179705">
                        <a:lnSpc>
                          <a:spcPct val="100000"/>
                        </a:lnSpc>
                        <a:spcBef>
                          <a:spcPts val="325"/>
                        </a:spcBef>
                        <a:buClr>
                          <a:srgbClr val="C00000"/>
                        </a:buClr>
                        <a:buFont typeface="Arial MT"/>
                        <a:buChar char="•"/>
                        <a:tabLst>
                          <a:tab pos="211454" algn="l"/>
                        </a:tabLst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Brinda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las</a:t>
                      </a:r>
                      <a:r>
                        <a:rPr sz="1400" spc="2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5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pautas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sz="1400" spc="3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la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400" spc="10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campaña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4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las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regiones.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  <a:p>
                      <a:pPr marL="211454" indent="-179705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Arial MT"/>
                        <a:buChar char="•"/>
                        <a:tabLst>
                          <a:tab pos="211454" algn="l"/>
                        </a:tabLst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Difunde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la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0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campaña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8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nivel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nacional.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41275" marB="0">
                    <a:lnR w="9525">
                      <a:solidFill>
                        <a:srgbClr val="001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1780" marR="324485" indent="-180340">
                        <a:lnSpc>
                          <a:spcPct val="101699"/>
                        </a:lnSpc>
                        <a:spcBef>
                          <a:spcPts val="300"/>
                        </a:spcBef>
                        <a:buClr>
                          <a:srgbClr val="C00000"/>
                        </a:buClr>
                        <a:buFont typeface="Arial MT"/>
                        <a:buChar char="•"/>
                        <a:tabLst>
                          <a:tab pos="271780" algn="l"/>
                        </a:tabLst>
                      </a:pPr>
                      <a:r>
                        <a:rPr sz="1400" spc="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Conforma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una</a:t>
                      </a:r>
                      <a:r>
                        <a:rPr sz="1400" spc="5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comisión</a:t>
                      </a:r>
                      <a:r>
                        <a:rPr sz="1400" spc="8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que </a:t>
                      </a:r>
                      <a:r>
                        <a:rPr sz="1400" spc="8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acompañe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4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las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UGEL.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  <a:p>
                      <a:pPr marL="271780" indent="-179705">
                        <a:lnSpc>
                          <a:spcPts val="1415"/>
                        </a:lnSpc>
                        <a:buClr>
                          <a:srgbClr val="C00000"/>
                        </a:buClr>
                        <a:buFont typeface="Arial MT"/>
                        <a:buChar char="•"/>
                        <a:tabLst>
                          <a:tab pos="271780" algn="l"/>
                        </a:tabLst>
                      </a:pPr>
                      <a:r>
                        <a:rPr sz="1400" spc="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Promociona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el</a:t>
                      </a:r>
                      <a:r>
                        <a:rPr sz="1400" spc="3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desarrollo</a:t>
                      </a:r>
                      <a:r>
                        <a:rPr sz="1400" spc="4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la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  <a:p>
                      <a:pPr marL="271780">
                        <a:lnSpc>
                          <a:spcPts val="1430"/>
                        </a:lnSpc>
                        <a:spcBef>
                          <a:spcPts val="25"/>
                        </a:spcBef>
                      </a:pPr>
                      <a:r>
                        <a:rPr sz="1400" spc="6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campaña.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  <a:p>
                      <a:pPr marL="271780" marR="252095" indent="-180340">
                        <a:lnSpc>
                          <a:spcPts val="1440"/>
                        </a:lnSpc>
                        <a:spcBef>
                          <a:spcPts val="35"/>
                        </a:spcBef>
                        <a:buClr>
                          <a:srgbClr val="C00000"/>
                        </a:buClr>
                        <a:buFont typeface="Arial MT"/>
                        <a:buChar char="•"/>
                        <a:tabLst>
                          <a:tab pos="271780" algn="l"/>
                        </a:tabLst>
                      </a:pPr>
                      <a:r>
                        <a:rPr sz="1400" spc="6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Hace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seguimiento</a:t>
                      </a:r>
                      <a:r>
                        <a:rPr sz="1400" spc="3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y</a:t>
                      </a:r>
                      <a:r>
                        <a:rPr sz="1400" spc="3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evalúa</a:t>
                      </a:r>
                      <a:r>
                        <a:rPr sz="1400" spc="3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la 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implementación</a:t>
                      </a:r>
                      <a:r>
                        <a:rPr sz="1400" spc="8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sz="1400" spc="8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la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  <a:p>
                      <a:pPr marL="271780">
                        <a:lnSpc>
                          <a:spcPts val="1405"/>
                        </a:lnSpc>
                      </a:pPr>
                      <a:r>
                        <a:rPr sz="1400" spc="6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campaña.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  <a:p>
                      <a:pPr marL="271145" indent="-179070">
                        <a:lnSpc>
                          <a:spcPts val="1430"/>
                        </a:lnSpc>
                        <a:buClr>
                          <a:srgbClr val="C00000"/>
                        </a:buClr>
                        <a:buFont typeface="Arial MT"/>
                        <a:buChar char="•"/>
                        <a:tabLst>
                          <a:tab pos="271145" algn="l"/>
                        </a:tabLst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Sistematiza</a:t>
                      </a:r>
                      <a:r>
                        <a:rPr sz="1400" spc="12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y</a:t>
                      </a:r>
                      <a:r>
                        <a:rPr sz="1400" spc="5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difunde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  <a:p>
                      <a:pPr marL="271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resultados</a:t>
                      </a:r>
                      <a:r>
                        <a:rPr sz="1400" spc="5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sz="1400" spc="3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la</a:t>
                      </a:r>
                      <a:r>
                        <a:rPr sz="1400" spc="6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campaña.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1F5F"/>
                      </a:solidFill>
                      <a:prstDash val="solid"/>
                    </a:lnL>
                    <a:lnR w="9525">
                      <a:solidFill>
                        <a:srgbClr val="001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2415" marR="309245" indent="-180340" algn="just">
                        <a:lnSpc>
                          <a:spcPct val="100800"/>
                        </a:lnSpc>
                        <a:spcBef>
                          <a:spcPts val="315"/>
                        </a:spcBef>
                        <a:buClr>
                          <a:srgbClr val="C00000"/>
                        </a:buClr>
                        <a:buFont typeface="Arial MT"/>
                        <a:buChar char="•"/>
                        <a:tabLst>
                          <a:tab pos="272415" algn="l"/>
                        </a:tabLst>
                      </a:pPr>
                      <a:r>
                        <a:rPr sz="1400" spc="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Conforma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una</a:t>
                      </a:r>
                      <a:r>
                        <a:rPr sz="1400" spc="5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comisión</a:t>
                      </a:r>
                      <a:r>
                        <a:rPr sz="1400" spc="8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que </a:t>
                      </a:r>
                      <a:r>
                        <a:rPr sz="1400" spc="8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acompañe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el</a:t>
                      </a:r>
                      <a:r>
                        <a:rPr sz="1400" spc="4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proceso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en</a:t>
                      </a:r>
                      <a:r>
                        <a:rPr sz="1400" spc="5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las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II.EE.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y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programas.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  <a:p>
                      <a:pPr marL="271780" indent="-179070" algn="just">
                        <a:lnSpc>
                          <a:spcPts val="1415"/>
                        </a:lnSpc>
                        <a:buClr>
                          <a:srgbClr val="C00000"/>
                        </a:buClr>
                        <a:buFont typeface="Arial MT"/>
                        <a:buChar char="•"/>
                        <a:tabLst>
                          <a:tab pos="271780" algn="l"/>
                        </a:tabLst>
                      </a:pPr>
                      <a:r>
                        <a:rPr sz="1400" spc="2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Promociona</a:t>
                      </a:r>
                      <a:r>
                        <a:rPr sz="1400" spc="7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la</a:t>
                      </a:r>
                      <a:r>
                        <a:rPr sz="1400" spc="114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importancia</a:t>
                      </a:r>
                      <a:r>
                        <a:rPr sz="1400" spc="8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3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de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  <a:p>
                      <a:pPr marL="272415" algn="just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la</a:t>
                      </a:r>
                      <a:r>
                        <a:rPr sz="1400" spc="3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campaña.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  <a:p>
                      <a:pPr marL="272415" marR="286385" indent="-18034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Arial MT"/>
                        <a:buChar char="•"/>
                        <a:tabLst>
                          <a:tab pos="272415" algn="l"/>
                        </a:tabLst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Sistematiza</a:t>
                      </a:r>
                      <a:r>
                        <a:rPr sz="1400" spc="10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y</a:t>
                      </a:r>
                      <a:r>
                        <a:rPr sz="1400" spc="3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difunde</a:t>
                      </a:r>
                      <a:r>
                        <a:rPr sz="1400" spc="1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los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resultados</a:t>
                      </a:r>
                      <a:r>
                        <a:rPr sz="1400" spc="38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la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0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campaña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9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a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nivel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Lucida Sans Unicode"/>
                          <a:cs typeface="Lucida Sans Unicode"/>
                        </a:rPr>
                        <a:t>local.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1F5F"/>
                      </a:solidFill>
                      <a:prstDash val="solid"/>
                    </a:lnL>
                    <a:lnR w="9525">
                      <a:solidFill>
                        <a:srgbClr val="001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3050" marR="24130" indent="-180340">
                        <a:lnSpc>
                          <a:spcPct val="100600"/>
                        </a:lnSpc>
                        <a:spcBef>
                          <a:spcPts val="315"/>
                        </a:spcBef>
                        <a:buClr>
                          <a:srgbClr val="C00000"/>
                        </a:buClr>
                        <a:buFont typeface="Arial MT"/>
                        <a:buChar char="•"/>
                        <a:tabLst>
                          <a:tab pos="273050" algn="l"/>
                        </a:tabLst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Lleva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14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8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cabo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10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campaña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600" spc="9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</a:t>
                      </a:r>
                      <a:r>
                        <a:rPr sz="1600" spc="6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600" spc="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 </a:t>
                      </a:r>
                      <a:r>
                        <a:rPr sz="1600" spc="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documentos</a:t>
                      </a:r>
                      <a:r>
                        <a:rPr sz="1600" spc="15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3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planificación.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3050" marR="207010" indent="-180340">
                        <a:lnSpc>
                          <a:spcPts val="1440"/>
                        </a:lnSpc>
                        <a:spcBef>
                          <a:spcPts val="30"/>
                        </a:spcBef>
                        <a:buClr>
                          <a:srgbClr val="C00000"/>
                        </a:buClr>
                        <a:buFont typeface="Arial MT"/>
                        <a:buChar char="•"/>
                        <a:tabLst>
                          <a:tab pos="273050" algn="l"/>
                        </a:tabLst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Reporta</a:t>
                      </a:r>
                      <a:r>
                        <a:rPr sz="1600" spc="7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r>
                        <a:rPr sz="1600" spc="1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14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spc="1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UGEL</a:t>
                      </a:r>
                      <a:r>
                        <a:rPr sz="1600" spc="-7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6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jurisdicción.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3050" indent="-179705">
                        <a:lnSpc>
                          <a:spcPts val="1390"/>
                        </a:lnSpc>
                        <a:buClr>
                          <a:srgbClr val="C00000"/>
                        </a:buClr>
                        <a:buFont typeface="Arial MT"/>
                        <a:buChar char="•"/>
                        <a:tabLst>
                          <a:tab pos="273050" algn="l"/>
                        </a:tabLst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Sensibiliza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14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4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comunidad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3050">
                        <a:lnSpc>
                          <a:spcPct val="100000"/>
                        </a:lnSpc>
                      </a:pPr>
                      <a:r>
                        <a:rPr sz="1600" spc="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educativa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7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2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30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participe</a:t>
                      </a:r>
                      <a:r>
                        <a:rPr sz="1600" spc="1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600" spc="5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600" spc="9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6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campaña.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1F5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9AFEDF6-4F24-3D7F-B4C5-1C48E05C3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6979" l="421" r="99579">
                        <a14:foregroundMark x1="31756" y1="11250" x2="18927" y2="19896"/>
                        <a14:foregroundMark x1="18927" y1="19896" x2="9043" y2="31563"/>
                        <a14:foregroundMark x1="9043" y1="31563" x2="9043" y2="31563"/>
                        <a14:foregroundMark x1="6835" y1="51667" x2="15247" y2="77604"/>
                        <a14:foregroundMark x1="3155" y1="80000" x2="26814" y2="83750"/>
                        <a14:foregroundMark x1="6519" y1="94271" x2="36803" y2="89271"/>
                        <a14:foregroundMark x1="30494" y1="95521" x2="55100" y2="92396"/>
                        <a14:foregroundMark x1="55100" y1="92396" x2="55415" y2="92083"/>
                        <a14:foregroundMark x1="92850" y1="82500" x2="69506" y2="88646"/>
                        <a14:foregroundMark x1="98107" y1="92708" x2="98107" y2="92708"/>
                        <a14:foregroundMark x1="98738" y1="77917" x2="98738" y2="77917"/>
                        <a14:foregroundMark x1="33964" y1="93021" x2="48580" y2="90833"/>
                        <a14:foregroundMark x1="50789" y1="90521" x2="72871" y2="93333"/>
                        <a14:foregroundMark x1="64458" y1="89271" x2="43007" y2="89271"/>
                        <a14:foregroundMark x1="87802" y1="68958" x2="91588" y2="41458"/>
                        <a14:foregroundMark x1="88433" y1="37708" x2="80021" y2="16771"/>
                        <a14:foregroundMark x1="74448" y1="14271" x2="43954" y2="3542"/>
                        <a14:foregroundMark x1="44900" y1="4688" x2="25237" y2="21667"/>
                        <a14:foregroundMark x1="37960" y1="5938" x2="23975" y2="13646"/>
                        <a14:foregroundMark x1="20820" y1="11563" x2="13670" y2="21979"/>
                        <a14:foregroundMark x1="12093" y1="21354" x2="6730" y2="34583"/>
                        <a14:foregroundMark x1="6730" y1="34583" x2="6519" y2="36563"/>
                        <a14:foregroundMark x1="5573" y1="38021" x2="5258" y2="55104"/>
                        <a14:foregroundMark x1="5258" y1="55104" x2="5889" y2="56250"/>
                        <a14:foregroundMark x1="9989" y1="37500" x2="11251" y2="55000"/>
                        <a14:foregroundMark x1="15563" y1="29688" x2="8412" y2="51042"/>
                        <a14:foregroundMark x1="18717" y1="26667" x2="26814" y2="12500"/>
                        <a14:foregroundMark x1="24606" y1="10313" x2="32072" y2="5313"/>
                        <a14:foregroundMark x1="36488" y1="4688" x2="50894" y2="2604"/>
                        <a14:foregroundMark x1="50894" y1="2604" x2="51735" y2="2604"/>
                        <a14:foregroundMark x1="57308" y1="1354" x2="65405" y2="11875"/>
                        <a14:foregroundMark x1="65405" y1="11875" x2="65720" y2="13333"/>
                        <a14:foregroundMark x1="64458" y1="12500" x2="45216" y2="13646"/>
                        <a14:foregroundMark x1="43954" y1="10938" x2="56677" y2="10313"/>
                        <a14:foregroundMark x1="64774" y1="5938" x2="81598" y2="15521"/>
                        <a14:foregroundMark x1="81598" y1="15833" x2="90326" y2="33438"/>
                        <a14:foregroundMark x1="72240" y1="18333" x2="83807" y2="25104"/>
                        <a14:foregroundMark x1="88749" y1="23854" x2="92744" y2="38646"/>
                        <a14:foregroundMark x1="92744" y1="38646" x2="93165" y2="39271"/>
                        <a14:foregroundMark x1="94111" y1="43333" x2="96845" y2="60000"/>
                        <a14:foregroundMark x1="96845" y1="60000" x2="96530" y2="60313"/>
                        <a14:foregroundMark x1="93481" y1="60313" x2="83176" y2="78854"/>
                        <a14:foregroundMark x1="88749" y1="47604" x2="85384" y2="67083"/>
                        <a14:foregroundMark x1="83807" y1="73542" x2="70768" y2="84063"/>
                        <a14:foregroundMark x1="76341" y1="44583" x2="84437" y2="44583"/>
                        <a14:foregroundMark x1="91903" y1="51042" x2="91903" y2="56563"/>
                        <a14:foregroundMark x1="5889" y1="63021" x2="12093" y2="71667"/>
                        <a14:foregroundMark x1="12093" y1="63958" x2="22713" y2="78854"/>
                        <a14:foregroundMark x1="22713" y1="78854" x2="22713" y2="78854"/>
                        <a14:foregroundMark x1="64458" y1="2917" x2="64458" y2="2917"/>
                        <a14:foregroundMark x1="67298" y1="4167" x2="67298" y2="4167"/>
                        <a14:foregroundMark x1="69821" y1="4375" x2="69821" y2="4375"/>
                        <a14:foregroundMark x1="72240" y1="6875" x2="72240" y2="6875"/>
                        <a14:foregroundMark x1="74132" y1="6875" x2="74132" y2="6875"/>
                        <a14:foregroundMark x1="76972" y1="8750" x2="76972" y2="8750"/>
                        <a14:foregroundMark x1="81283" y1="11563" x2="81283" y2="11563"/>
                        <a14:foregroundMark x1="84437" y1="15833" x2="84437" y2="15833"/>
                        <a14:foregroundMark x1="85699" y1="15833" x2="85699" y2="15833"/>
                        <a14:foregroundMark x1="88118" y1="20521" x2="88118" y2="20521"/>
                        <a14:foregroundMark x1="27445" y1="6250" x2="27445" y2="6250"/>
                        <a14:foregroundMark x1="30810" y1="4688" x2="30810" y2="4688"/>
                        <a14:foregroundMark x1="8097" y1="72917" x2="9989" y2="74479"/>
                        <a14:foregroundMark x1="7781" y1="71667" x2="6835" y2="67708"/>
                        <a14:foregroundMark x1="1682" y1="48021" x2="1682" y2="48021"/>
                        <a14:foregroundMark x1="1577" y1="48333" x2="1577" y2="51354"/>
                        <a14:foregroundMark x1="1577" y1="52292" x2="1577" y2="54896"/>
                        <a14:foregroundMark x1="2313" y1="57083" x2="2944" y2="60313"/>
                        <a14:foregroundMark x1="3470" y1="62813" x2="4732" y2="65104"/>
                        <a14:foregroundMark x1="1682" y1="47396" x2="3996" y2="34479"/>
                        <a14:foregroundMark x1="4101" y1="33229" x2="7361" y2="27604"/>
                        <a14:foregroundMark x1="6414" y1="27813" x2="7361" y2="26354"/>
                        <a14:foregroundMark x1="8517" y1="23438" x2="11356" y2="18958"/>
                        <a14:foregroundMark x1="12303" y1="18021" x2="16719" y2="15000"/>
                        <a14:foregroundMark x1="15247" y1="15000" x2="19874" y2="11979"/>
                        <a14:foregroundMark x1="18297" y1="11979" x2="24395" y2="8125"/>
                        <a14:foregroundMark x1="28076" y1="5625" x2="34911" y2="3229"/>
                        <a14:foregroundMark x1="35857" y1="2917" x2="42902" y2="1979"/>
                        <a14:foregroundMark x1="36803" y1="2708" x2="43113" y2="1146"/>
                        <a14:foregroundMark x1="44374" y1="938" x2="50789" y2="1458"/>
                        <a14:foregroundMark x1="49211" y1="833" x2="52576" y2="833"/>
                        <a14:foregroundMark x1="90431" y1="21250" x2="91798" y2="24688"/>
                        <a14:foregroundMark x1="94217" y1="28854" x2="96004" y2="33854"/>
                        <a14:foregroundMark x1="96951" y1="37292" x2="98107" y2="43229"/>
                        <a14:foregroundMark x1="98948" y1="46875" x2="98423" y2="52812"/>
                        <a14:foregroundMark x1="96004" y1="63646" x2="95058" y2="66979"/>
                        <a14:foregroundMark x1="421" y1="93958" x2="421" y2="93958"/>
                        <a14:foregroundMark x1="42271" y1="97083" x2="61409" y2="96667"/>
                        <a14:foregroundMark x1="99579" y1="94375" x2="99579" y2="94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134" y="60264"/>
            <a:ext cx="748630" cy="7557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B94A6B-F126-6D8D-D496-840E6EFAD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-2064" r="30932"/>
          <a:stretch/>
        </p:blipFill>
        <p:spPr>
          <a:xfrm rot="5400000">
            <a:off x="-2319499" y="3274624"/>
            <a:ext cx="5860291" cy="1172057"/>
          </a:xfrm>
          <a:prstGeom prst="rect">
            <a:avLst/>
          </a:prstGeo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0CCAC0AC-A759-D529-88AB-64981BEE2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0" y="72800"/>
            <a:ext cx="2208871" cy="2199677"/>
          </a:xfrm>
          <a:prstGeom prst="rect">
            <a:avLst/>
          </a:prstGeom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4BC70E6D-1643-7E82-C686-FFF025A1C3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2572" y="1158316"/>
            <a:ext cx="8082027" cy="109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5" dirty="0">
                <a:latin typeface="Arial Black"/>
                <a:cs typeface="Arial Black"/>
              </a:rPr>
              <a:t>Caso</a:t>
            </a:r>
            <a:r>
              <a:rPr b="0" spc="-400" dirty="0">
                <a:latin typeface="Arial Black"/>
                <a:cs typeface="Arial Black"/>
              </a:rPr>
              <a:t> </a:t>
            </a:r>
            <a:r>
              <a:rPr b="0" spc="-55" dirty="0">
                <a:latin typeface="Arial Black"/>
                <a:cs typeface="Arial Black"/>
              </a:rPr>
              <a:t>modelo</a:t>
            </a:r>
            <a:r>
              <a:rPr b="0" spc="-445" dirty="0">
                <a:latin typeface="Arial Black"/>
                <a:cs typeface="Arial Black"/>
              </a:rPr>
              <a:t> </a:t>
            </a:r>
            <a:r>
              <a:rPr spc="200" dirty="0"/>
              <a:t>–</a:t>
            </a:r>
            <a:r>
              <a:rPr spc="-265" dirty="0"/>
              <a:t> </a:t>
            </a:r>
            <a:r>
              <a:rPr b="0" spc="-100" dirty="0">
                <a:latin typeface="Arial Black"/>
                <a:cs typeface="Arial Black"/>
              </a:rPr>
              <a:t>Desarrollo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de</a:t>
            </a:r>
            <a:r>
              <a:rPr spc="-315" dirty="0"/>
              <a:t> </a:t>
            </a:r>
            <a:r>
              <a:rPr spc="125" dirty="0"/>
              <a:t>la</a:t>
            </a:r>
            <a:r>
              <a:rPr spc="-280" dirty="0"/>
              <a:t> </a:t>
            </a:r>
            <a:r>
              <a:rPr spc="229" dirty="0"/>
              <a:t>campaña</a:t>
            </a: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2BE5B47B-7582-CB75-E2DF-81B650C4DBED}"/>
              </a:ext>
            </a:extLst>
          </p:cNvPr>
          <p:cNvSpPr/>
          <p:nvPr/>
        </p:nvSpPr>
        <p:spPr>
          <a:xfrm>
            <a:off x="978408" y="2420111"/>
            <a:ext cx="7695565" cy="0"/>
          </a:xfrm>
          <a:custGeom>
            <a:avLst/>
            <a:gdLst/>
            <a:ahLst/>
            <a:cxnLst/>
            <a:rect l="l" t="t" r="r" b="b"/>
            <a:pathLst>
              <a:path w="7695565">
                <a:moveTo>
                  <a:pt x="0" y="0"/>
                </a:moveTo>
                <a:lnTo>
                  <a:pt x="7695311" y="0"/>
                </a:lnTo>
              </a:path>
            </a:pathLst>
          </a:custGeom>
          <a:ln w="18288">
            <a:solidFill>
              <a:srgbClr val="E204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830FF42A-54C3-A917-FA48-2F9FED86F991}"/>
              </a:ext>
            </a:extLst>
          </p:cNvPr>
          <p:cNvSpPr/>
          <p:nvPr/>
        </p:nvSpPr>
        <p:spPr>
          <a:xfrm>
            <a:off x="978408" y="1303295"/>
            <a:ext cx="680085" cy="676910"/>
          </a:xfrm>
          <a:custGeom>
            <a:avLst/>
            <a:gdLst/>
            <a:ahLst/>
            <a:cxnLst/>
            <a:rect l="l" t="t" r="r" b="b"/>
            <a:pathLst>
              <a:path w="680085" h="676910">
                <a:moveTo>
                  <a:pt x="339851" y="0"/>
                </a:moveTo>
                <a:lnTo>
                  <a:pt x="293736" y="3089"/>
                </a:lnTo>
                <a:lnTo>
                  <a:pt x="249506" y="12087"/>
                </a:lnTo>
                <a:lnTo>
                  <a:pt x="207567" y="26592"/>
                </a:lnTo>
                <a:lnTo>
                  <a:pt x="168322" y="46199"/>
                </a:lnTo>
                <a:lnTo>
                  <a:pt x="132179" y="70505"/>
                </a:lnTo>
                <a:lnTo>
                  <a:pt x="99541" y="99107"/>
                </a:lnTo>
                <a:lnTo>
                  <a:pt x="70812" y="131601"/>
                </a:lnTo>
                <a:lnTo>
                  <a:pt x="46400" y="167583"/>
                </a:lnTo>
                <a:lnTo>
                  <a:pt x="26707" y="206650"/>
                </a:lnTo>
                <a:lnTo>
                  <a:pt x="12139" y="248399"/>
                </a:lnTo>
                <a:lnTo>
                  <a:pt x="3102" y="292426"/>
                </a:lnTo>
                <a:lnTo>
                  <a:pt x="0" y="338327"/>
                </a:lnTo>
                <a:lnTo>
                  <a:pt x="3102" y="384229"/>
                </a:lnTo>
                <a:lnTo>
                  <a:pt x="12139" y="428256"/>
                </a:lnTo>
                <a:lnTo>
                  <a:pt x="26707" y="470005"/>
                </a:lnTo>
                <a:lnTo>
                  <a:pt x="46400" y="509072"/>
                </a:lnTo>
                <a:lnTo>
                  <a:pt x="70812" y="545054"/>
                </a:lnTo>
                <a:lnTo>
                  <a:pt x="99541" y="577548"/>
                </a:lnTo>
                <a:lnTo>
                  <a:pt x="132179" y="606150"/>
                </a:lnTo>
                <a:lnTo>
                  <a:pt x="168322" y="630456"/>
                </a:lnTo>
                <a:lnTo>
                  <a:pt x="207567" y="650063"/>
                </a:lnTo>
                <a:lnTo>
                  <a:pt x="249506" y="664568"/>
                </a:lnTo>
                <a:lnTo>
                  <a:pt x="293736" y="673566"/>
                </a:lnTo>
                <a:lnTo>
                  <a:pt x="339851" y="676656"/>
                </a:lnTo>
                <a:lnTo>
                  <a:pt x="385970" y="673566"/>
                </a:lnTo>
                <a:lnTo>
                  <a:pt x="430201" y="664568"/>
                </a:lnTo>
                <a:lnTo>
                  <a:pt x="472142" y="650063"/>
                </a:lnTo>
                <a:lnTo>
                  <a:pt x="511386" y="630456"/>
                </a:lnTo>
                <a:lnTo>
                  <a:pt x="547530" y="606150"/>
                </a:lnTo>
                <a:lnTo>
                  <a:pt x="580167" y="577548"/>
                </a:lnTo>
                <a:lnTo>
                  <a:pt x="608894" y="545054"/>
                </a:lnTo>
                <a:lnTo>
                  <a:pt x="633306" y="509072"/>
                </a:lnTo>
                <a:lnTo>
                  <a:pt x="652998" y="470005"/>
                </a:lnTo>
                <a:lnTo>
                  <a:pt x="667564" y="428256"/>
                </a:lnTo>
                <a:lnTo>
                  <a:pt x="676601" y="384229"/>
                </a:lnTo>
                <a:lnTo>
                  <a:pt x="679704" y="338327"/>
                </a:lnTo>
                <a:lnTo>
                  <a:pt x="676601" y="292426"/>
                </a:lnTo>
                <a:lnTo>
                  <a:pt x="667564" y="248399"/>
                </a:lnTo>
                <a:lnTo>
                  <a:pt x="652998" y="206650"/>
                </a:lnTo>
                <a:lnTo>
                  <a:pt x="633306" y="167583"/>
                </a:lnTo>
                <a:lnTo>
                  <a:pt x="608894" y="131601"/>
                </a:lnTo>
                <a:lnTo>
                  <a:pt x="580167" y="99107"/>
                </a:lnTo>
                <a:lnTo>
                  <a:pt x="547530" y="70505"/>
                </a:lnTo>
                <a:lnTo>
                  <a:pt x="511386" y="46199"/>
                </a:lnTo>
                <a:lnTo>
                  <a:pt x="472142" y="26592"/>
                </a:lnTo>
                <a:lnTo>
                  <a:pt x="430201" y="12087"/>
                </a:lnTo>
                <a:lnTo>
                  <a:pt x="385970" y="3089"/>
                </a:lnTo>
                <a:lnTo>
                  <a:pt x="3398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9B2841EC-1DC9-D6B0-79D2-475AA36AE2D7}"/>
              </a:ext>
            </a:extLst>
          </p:cNvPr>
          <p:cNvSpPr txBox="1"/>
          <p:nvPr/>
        </p:nvSpPr>
        <p:spPr>
          <a:xfrm>
            <a:off x="1171448" y="1359124"/>
            <a:ext cx="29527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21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3500">
              <a:latin typeface="Arial Black"/>
              <a:cs typeface="Arial Black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AB3690-9537-4DD9-B186-EB6E112E8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15" y="3677469"/>
            <a:ext cx="9882950" cy="3180531"/>
          </a:xfrm>
          <a:prstGeom prst="rect">
            <a:avLst/>
          </a:prstGeom>
        </p:spPr>
      </p:pic>
      <p:pic>
        <p:nvPicPr>
          <p:cNvPr id="1028" name="Picture 4" descr="FORTALECIMIENTO DE COMUNIDADES EDUCATIVAS - YouTube">
            <a:extLst>
              <a:ext uri="{FF2B5EF4-FFF2-40B4-BE49-F238E27FC236}">
                <a16:creationId xmlns:a16="http://schemas.microsoft.com/office/drawing/2014/main" id="{B8AE2778-A932-48EE-9949-9E8B5775C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8378" b="5730"/>
          <a:stretch/>
        </p:blipFill>
        <p:spPr bwMode="auto">
          <a:xfrm>
            <a:off x="8646449" y="2294296"/>
            <a:ext cx="2758678" cy="177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quipo Directivo En La Empresa De Personas Que Tienen Reunión Ilustraciones  Svg, Vectoriales, Clip Art Vectorizado Libre De Derechos. Image 93371971.">
            <a:extLst>
              <a:ext uri="{FF2B5EF4-FFF2-40B4-BE49-F238E27FC236}">
                <a16:creationId xmlns:a16="http://schemas.microsoft.com/office/drawing/2014/main" id="{F1C1D6A6-9E04-46EC-949D-1B035823E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58" y="2252421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0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B94A6B-F126-6D8D-D496-840E6EFAD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-2064" r="30932"/>
          <a:stretch/>
        </p:blipFill>
        <p:spPr>
          <a:xfrm rot="5400000">
            <a:off x="-2319499" y="3274624"/>
            <a:ext cx="5860291" cy="11720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7E73A8-B35A-5D00-EB0D-003D27C85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4" y="682299"/>
            <a:ext cx="2413782" cy="213592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DDC46DF2-0485-560A-3566-43EC20BB7A34}"/>
              </a:ext>
            </a:extLst>
          </p:cNvPr>
          <p:cNvSpPr/>
          <p:nvPr/>
        </p:nvSpPr>
        <p:spPr>
          <a:xfrm>
            <a:off x="2717948" y="2341371"/>
            <a:ext cx="3764279" cy="0"/>
          </a:xfrm>
          <a:custGeom>
            <a:avLst/>
            <a:gdLst/>
            <a:ahLst/>
            <a:cxnLst/>
            <a:rect l="l" t="t" r="r" b="b"/>
            <a:pathLst>
              <a:path w="3764279">
                <a:moveTo>
                  <a:pt x="0" y="0"/>
                </a:moveTo>
                <a:lnTo>
                  <a:pt x="3763771" y="0"/>
                </a:lnTo>
              </a:path>
            </a:pathLst>
          </a:custGeom>
          <a:ln w="18288">
            <a:solidFill>
              <a:srgbClr val="E204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F369108-B4E2-19B3-2CC1-331224BC71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7948" y="930507"/>
            <a:ext cx="9449434" cy="11621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97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0" spc="-160" dirty="0">
                <a:solidFill>
                  <a:srgbClr val="C00000"/>
                </a:solidFill>
                <a:latin typeface="Arial Black"/>
                <a:cs typeface="Arial Black"/>
              </a:rPr>
              <a:t>Fase</a:t>
            </a:r>
            <a:r>
              <a:rPr sz="2800" b="0" spc="-34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800" b="0" spc="-480" dirty="0">
                <a:solidFill>
                  <a:srgbClr val="C00000"/>
                </a:solidFill>
                <a:latin typeface="Arial Black"/>
                <a:cs typeface="Arial Black"/>
              </a:rPr>
              <a:t>1:</a:t>
            </a:r>
            <a:r>
              <a:rPr sz="2800" b="0" spc="-3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ES" sz="2800" b="0" spc="-3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Nos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60" dirty="0">
                <a:latin typeface="Lucida Sans Unicode"/>
                <a:cs typeface="Lucida Sans Unicode"/>
              </a:rPr>
              <a:t>organizamos</a:t>
            </a:r>
            <a:r>
              <a:rPr sz="2800" spc="-200" dirty="0">
                <a:latin typeface="Lucida Sans Unicode"/>
                <a:cs typeface="Lucida Sans Unicode"/>
              </a:rPr>
              <a:t> </a:t>
            </a:r>
            <a:r>
              <a:rPr sz="2800" spc="180" dirty="0">
                <a:latin typeface="Lucida Sans Unicode"/>
                <a:cs typeface="Lucida Sans Unicode"/>
              </a:rPr>
              <a:t>para</a:t>
            </a:r>
            <a:r>
              <a:rPr sz="2800" spc="-155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e</a:t>
            </a:r>
            <a:r>
              <a:rPr lang="es-PE" sz="2800" spc="-25" dirty="0">
                <a:latin typeface="Lucida Sans Unicode"/>
                <a:cs typeface="Lucida Sans Unicode"/>
              </a:rPr>
              <a:t>l</a:t>
            </a:r>
            <a:r>
              <a:rPr lang="es-ES" sz="2800" spc="-2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Desarrollo</a:t>
            </a:r>
            <a:r>
              <a:rPr sz="2800" spc="-25" dirty="0">
                <a:latin typeface="Lucida Sans Unicode"/>
                <a:cs typeface="Lucida Sans Unicode"/>
              </a:rPr>
              <a:t> </a:t>
            </a:r>
            <a:r>
              <a:rPr sz="2800" spc="145" dirty="0">
                <a:latin typeface="Lucida Sans Unicode"/>
                <a:cs typeface="Lucida Sans Unicode"/>
              </a:rPr>
              <a:t>de</a:t>
            </a:r>
            <a:r>
              <a:rPr sz="2800" spc="-90" dirty="0">
                <a:latin typeface="Lucida Sans Unicode"/>
                <a:cs typeface="Lucida Sans Unicode"/>
              </a:rPr>
              <a:t> </a:t>
            </a:r>
            <a:r>
              <a:rPr sz="2800" spc="105" dirty="0">
                <a:latin typeface="Lucida Sans Unicode"/>
                <a:cs typeface="Lucida Sans Unicode"/>
              </a:rPr>
              <a:t>la</a:t>
            </a:r>
            <a:r>
              <a:rPr sz="2800" spc="-35" dirty="0">
                <a:latin typeface="Lucida Sans Unicode"/>
                <a:cs typeface="Lucida Sans Unicode"/>
              </a:rPr>
              <a:t> </a:t>
            </a:r>
            <a:r>
              <a:rPr sz="2800" spc="240" dirty="0">
                <a:latin typeface="Lucida Sans Unicode"/>
                <a:cs typeface="Lucida Sans Unicode"/>
              </a:rPr>
              <a:t>campaña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0AE6DD1-46F8-9122-660C-67CFDF5F7360}"/>
              </a:ext>
            </a:extLst>
          </p:cNvPr>
          <p:cNvSpPr/>
          <p:nvPr/>
        </p:nvSpPr>
        <p:spPr>
          <a:xfrm>
            <a:off x="0" y="1581911"/>
            <a:ext cx="655320" cy="759460"/>
          </a:xfrm>
          <a:custGeom>
            <a:avLst/>
            <a:gdLst/>
            <a:ahLst/>
            <a:cxnLst/>
            <a:rect l="l" t="t" r="r" b="b"/>
            <a:pathLst>
              <a:path w="655320" h="759460">
                <a:moveTo>
                  <a:pt x="0" y="0"/>
                </a:moveTo>
                <a:lnTo>
                  <a:pt x="0" y="758951"/>
                </a:lnTo>
                <a:lnTo>
                  <a:pt x="655320" y="37947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C46D48A4-ECE8-1B1A-D986-AF929E2453BC}"/>
              </a:ext>
            </a:extLst>
          </p:cNvPr>
          <p:cNvSpPr txBox="1"/>
          <p:nvPr/>
        </p:nvSpPr>
        <p:spPr>
          <a:xfrm>
            <a:off x="655320" y="2955253"/>
            <a:ext cx="10241280" cy="3526478"/>
          </a:xfrm>
          <a:prstGeom prst="rect">
            <a:avLst/>
          </a:prstGeom>
          <a:solidFill>
            <a:srgbClr val="D0EBB3"/>
          </a:solidFill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pc="-60" dirty="0">
                <a:solidFill>
                  <a:srgbClr val="001F5F"/>
                </a:solidFill>
                <a:latin typeface="Arial MT"/>
                <a:cs typeface="Lucida Sans Unicode"/>
              </a:rPr>
              <a:t>El</a:t>
            </a:r>
            <a:r>
              <a:rPr spc="3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equipo</a:t>
            </a:r>
            <a:r>
              <a:rPr spc="-4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directivo</a:t>
            </a:r>
            <a:r>
              <a:rPr spc="-1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o</a:t>
            </a:r>
            <a:r>
              <a:rPr spc="1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el</a:t>
            </a:r>
            <a:r>
              <a:rPr spc="1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55" dirty="0">
                <a:solidFill>
                  <a:srgbClr val="001F5F"/>
                </a:solidFill>
                <a:latin typeface="Arial MT"/>
                <a:cs typeface="Lucida Sans Unicode"/>
              </a:rPr>
              <a:t>Comité</a:t>
            </a:r>
            <a:r>
              <a:rPr spc="-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90" dirty="0">
                <a:solidFill>
                  <a:srgbClr val="001F5F"/>
                </a:solidFill>
                <a:latin typeface="Arial MT"/>
                <a:cs typeface="Lucida Sans Unicode"/>
              </a:rPr>
              <a:t>de</a:t>
            </a:r>
            <a:r>
              <a:rPr spc="-4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Gestión</a:t>
            </a:r>
            <a:r>
              <a:rPr spc="-1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50" dirty="0">
                <a:solidFill>
                  <a:srgbClr val="001F5F"/>
                </a:solidFill>
                <a:latin typeface="Arial MT"/>
                <a:cs typeface="Lucida Sans Unicode"/>
              </a:rPr>
              <a:t>Pedagógica:</a:t>
            </a:r>
            <a:endParaRPr dirty="0">
              <a:latin typeface="Arial MT"/>
              <a:cs typeface="Lucida Sans Unicode"/>
            </a:endParaRPr>
          </a:p>
          <a:p>
            <a:pPr marL="231775" indent="-219075">
              <a:lnSpc>
                <a:spcPct val="100000"/>
              </a:lnSpc>
              <a:spcBef>
                <a:spcPts val="1370"/>
              </a:spcBef>
              <a:buClr>
                <a:srgbClr val="1F3863"/>
              </a:buClr>
              <a:buSzPct val="120000"/>
              <a:buFont typeface="Arial MT"/>
              <a:buChar char="•"/>
              <a:tabLst>
                <a:tab pos="231775" algn="l"/>
              </a:tabLst>
            </a:pP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Incorpora</a:t>
            </a:r>
            <a:r>
              <a:rPr spc="-3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55" dirty="0">
                <a:solidFill>
                  <a:srgbClr val="001F5F"/>
                </a:solidFill>
                <a:latin typeface="Arial MT"/>
                <a:cs typeface="Lucida Sans Unicode"/>
              </a:rPr>
              <a:t>la</a:t>
            </a:r>
            <a:r>
              <a:rPr spc="-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130" dirty="0">
                <a:solidFill>
                  <a:srgbClr val="001F5F"/>
                </a:solidFill>
                <a:latin typeface="Arial MT"/>
                <a:cs typeface="Lucida Sans Unicode"/>
              </a:rPr>
              <a:t>campaña</a:t>
            </a:r>
            <a:r>
              <a:rPr spc="-9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60" dirty="0">
                <a:solidFill>
                  <a:srgbClr val="001F5F"/>
                </a:solidFill>
                <a:latin typeface="Arial MT"/>
                <a:cs typeface="Lucida Sans Unicode"/>
              </a:rPr>
              <a:t>en</a:t>
            </a:r>
            <a:r>
              <a:rPr spc="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los</a:t>
            </a:r>
            <a:r>
              <a:rPr spc="2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55" dirty="0">
                <a:solidFill>
                  <a:srgbClr val="001F5F"/>
                </a:solidFill>
                <a:latin typeface="Arial MT"/>
                <a:cs typeface="Lucida Sans Unicode"/>
              </a:rPr>
              <a:t>documentos</a:t>
            </a:r>
            <a:r>
              <a:rPr spc="-4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90" dirty="0">
                <a:solidFill>
                  <a:srgbClr val="001F5F"/>
                </a:solidFill>
                <a:latin typeface="Arial MT"/>
                <a:cs typeface="Lucida Sans Unicode"/>
              </a:rPr>
              <a:t>de</a:t>
            </a:r>
            <a:r>
              <a:rPr spc="-1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gestión</a:t>
            </a:r>
            <a:r>
              <a:rPr spc="-2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55" dirty="0">
                <a:solidFill>
                  <a:srgbClr val="001F5F"/>
                </a:solidFill>
                <a:latin typeface="Arial MT"/>
                <a:cs typeface="Lucida Sans Unicode"/>
              </a:rPr>
              <a:t>pedagógica.</a:t>
            </a:r>
            <a:endParaRPr dirty="0">
              <a:latin typeface="Arial MT"/>
              <a:cs typeface="Lucida Sans Unicode"/>
            </a:endParaRPr>
          </a:p>
          <a:p>
            <a:pPr marL="231775" marR="53975" indent="-219710">
              <a:lnSpc>
                <a:spcPct val="120000"/>
              </a:lnSpc>
              <a:spcBef>
                <a:spcPts val="1010"/>
              </a:spcBef>
              <a:buClr>
                <a:srgbClr val="1F3863"/>
              </a:buClr>
              <a:buSzPct val="120000"/>
              <a:buFont typeface="Arial MT"/>
              <a:buChar char="•"/>
              <a:tabLst>
                <a:tab pos="231775" algn="l"/>
              </a:tabLst>
            </a:pPr>
            <a:r>
              <a:rPr spc="90" dirty="0">
                <a:solidFill>
                  <a:srgbClr val="001F5F"/>
                </a:solidFill>
                <a:latin typeface="Arial MT"/>
                <a:cs typeface="Lucida Sans Unicode"/>
              </a:rPr>
              <a:t>Se</a:t>
            </a:r>
            <a:r>
              <a:rPr spc="-7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b="1" i="1" u="sng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organiza</a:t>
            </a:r>
            <a:r>
              <a:rPr b="1" i="1" u="sng" spc="-2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e</a:t>
            </a:r>
            <a:r>
              <a:rPr b="1" i="1" u="sng" spc="-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identifica</a:t>
            </a:r>
            <a:r>
              <a:rPr b="1" i="1" u="sng" spc="-2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a</a:t>
            </a:r>
            <a:r>
              <a:rPr b="1" i="1" u="sng" spc="-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los</a:t>
            </a:r>
            <a:r>
              <a:rPr b="1" i="1" u="sng" spc="-1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actores</a:t>
            </a:r>
            <a:r>
              <a:rPr b="1" i="1" spc="-260" dirty="0">
                <a:solidFill>
                  <a:srgbClr val="001F5F"/>
                </a:solidFill>
                <a:latin typeface="Arial MT"/>
                <a:cs typeface="Verdana"/>
              </a:rPr>
              <a:t> </a:t>
            </a:r>
            <a:r>
              <a:rPr spc="65" dirty="0">
                <a:solidFill>
                  <a:srgbClr val="001F5F"/>
                </a:solidFill>
                <a:latin typeface="Arial MT"/>
                <a:cs typeface="Lucida Sans Unicode"/>
              </a:rPr>
              <a:t>que</a:t>
            </a:r>
            <a:r>
              <a:rPr spc="-7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55" dirty="0">
                <a:solidFill>
                  <a:srgbClr val="001F5F"/>
                </a:solidFill>
                <a:latin typeface="Arial MT"/>
                <a:cs typeface="Lucida Sans Unicode"/>
              </a:rPr>
              <a:t>conforman</a:t>
            </a:r>
            <a:r>
              <a:rPr spc="-13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55" dirty="0">
                <a:solidFill>
                  <a:srgbClr val="001F5F"/>
                </a:solidFill>
                <a:latin typeface="Arial MT"/>
                <a:cs typeface="Lucida Sans Unicode"/>
              </a:rPr>
              <a:t>la</a:t>
            </a:r>
            <a:r>
              <a:rPr spc="-4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70" dirty="0">
                <a:solidFill>
                  <a:srgbClr val="001F5F"/>
                </a:solidFill>
                <a:latin typeface="Arial MT"/>
                <a:cs typeface="Lucida Sans Unicode"/>
              </a:rPr>
              <a:t>comunidad</a:t>
            </a:r>
            <a:r>
              <a:rPr spc="-11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75" dirty="0">
                <a:solidFill>
                  <a:srgbClr val="001F5F"/>
                </a:solidFill>
                <a:latin typeface="Arial MT"/>
                <a:cs typeface="Lucida Sans Unicode"/>
              </a:rPr>
              <a:t>educativa</a:t>
            </a:r>
            <a:r>
              <a:rPr spc="-9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-10" dirty="0">
                <a:solidFill>
                  <a:srgbClr val="001F5F"/>
                </a:solidFill>
                <a:latin typeface="Arial MT"/>
                <a:cs typeface="Lucida Sans Unicode"/>
              </a:rPr>
              <a:t>(estudiantes,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docentes, personal</a:t>
            </a:r>
            <a:r>
              <a:rPr spc="-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directivo</a:t>
            </a:r>
            <a:r>
              <a:rPr spc="4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y/o</a:t>
            </a:r>
            <a:r>
              <a:rPr spc="6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jerárquico,</a:t>
            </a:r>
            <a:r>
              <a:rPr spc="-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familias,</a:t>
            </a:r>
            <a:r>
              <a:rPr spc="6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entre</a:t>
            </a:r>
            <a:r>
              <a:rPr spc="1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otros).</a:t>
            </a:r>
            <a:r>
              <a:rPr spc="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45" dirty="0">
                <a:solidFill>
                  <a:srgbClr val="001F5F"/>
                </a:solidFill>
                <a:latin typeface="Arial MT"/>
                <a:cs typeface="Lucida Sans Unicode"/>
              </a:rPr>
              <a:t>Considera</a:t>
            </a:r>
            <a:r>
              <a:rPr spc="-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65" dirty="0">
                <a:solidFill>
                  <a:srgbClr val="001F5F"/>
                </a:solidFill>
                <a:latin typeface="Arial MT"/>
                <a:cs typeface="Lucida Sans Unicode"/>
              </a:rPr>
              <a:t>que</a:t>
            </a:r>
            <a:r>
              <a:rPr spc="4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65" dirty="0">
                <a:solidFill>
                  <a:srgbClr val="001F5F"/>
                </a:solidFill>
                <a:latin typeface="Arial MT"/>
                <a:cs typeface="Lucida Sans Unicode"/>
              </a:rPr>
              <a:t>deben </a:t>
            </a:r>
            <a:r>
              <a:rPr spc="10" dirty="0">
                <a:solidFill>
                  <a:srgbClr val="001F5F"/>
                </a:solidFill>
                <a:latin typeface="Arial MT"/>
                <a:cs typeface="Lucida Sans Unicode"/>
              </a:rPr>
              <a:t>participar</a:t>
            </a:r>
            <a:r>
              <a:rPr spc="-114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55" dirty="0">
                <a:solidFill>
                  <a:srgbClr val="001F5F"/>
                </a:solidFill>
                <a:latin typeface="Arial MT"/>
                <a:cs typeface="Lucida Sans Unicode"/>
              </a:rPr>
              <a:t>la</a:t>
            </a:r>
            <a:r>
              <a:rPr spc="-1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75" dirty="0">
                <a:solidFill>
                  <a:srgbClr val="001F5F"/>
                </a:solidFill>
                <a:latin typeface="Arial MT"/>
                <a:cs typeface="Lucida Sans Unicode"/>
              </a:rPr>
              <a:t>mayor</a:t>
            </a:r>
            <a:r>
              <a:rPr spc="-6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75" dirty="0">
                <a:solidFill>
                  <a:srgbClr val="001F5F"/>
                </a:solidFill>
                <a:latin typeface="Arial MT"/>
                <a:cs typeface="Lucida Sans Unicode"/>
              </a:rPr>
              <a:t>cantidad</a:t>
            </a:r>
            <a:r>
              <a:rPr spc="-9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90" dirty="0">
                <a:solidFill>
                  <a:srgbClr val="001F5F"/>
                </a:solidFill>
                <a:latin typeface="Arial MT"/>
                <a:cs typeface="Lucida Sans Unicode"/>
              </a:rPr>
              <a:t>de</a:t>
            </a:r>
            <a:r>
              <a:rPr spc="-5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10" dirty="0">
                <a:solidFill>
                  <a:srgbClr val="001F5F"/>
                </a:solidFill>
                <a:latin typeface="Arial MT"/>
                <a:cs typeface="Lucida Sans Unicode"/>
              </a:rPr>
              <a:t>su</a:t>
            </a:r>
            <a:r>
              <a:rPr spc="-5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45" dirty="0">
                <a:solidFill>
                  <a:srgbClr val="001F5F"/>
                </a:solidFill>
                <a:latin typeface="Arial MT"/>
                <a:cs typeface="Lucida Sans Unicode"/>
              </a:rPr>
              <a:t>población</a:t>
            </a:r>
            <a:r>
              <a:rPr spc="-5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85" dirty="0">
                <a:solidFill>
                  <a:srgbClr val="001F5F"/>
                </a:solidFill>
                <a:latin typeface="Arial MT"/>
                <a:cs typeface="Lucida Sans Unicode"/>
              </a:rPr>
              <a:t>(50%</a:t>
            </a:r>
            <a:r>
              <a:rPr spc="-10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90" dirty="0">
                <a:solidFill>
                  <a:srgbClr val="001F5F"/>
                </a:solidFill>
                <a:latin typeface="Arial MT"/>
                <a:cs typeface="Lucida Sans Unicode"/>
              </a:rPr>
              <a:t>de</a:t>
            </a:r>
            <a:r>
              <a:rPr spc="-7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-10" dirty="0">
                <a:solidFill>
                  <a:srgbClr val="001F5F"/>
                </a:solidFill>
                <a:latin typeface="Arial MT"/>
                <a:cs typeface="Lucida Sans Unicode"/>
              </a:rPr>
              <a:t>ella).</a:t>
            </a:r>
            <a:endParaRPr dirty="0">
              <a:latin typeface="Arial MT"/>
              <a:cs typeface="Lucida Sans Unicode"/>
            </a:endParaRPr>
          </a:p>
          <a:p>
            <a:pPr marL="231775" indent="-219075">
              <a:lnSpc>
                <a:spcPct val="100000"/>
              </a:lnSpc>
              <a:spcBef>
                <a:spcPts val="1345"/>
              </a:spcBef>
              <a:buClr>
                <a:srgbClr val="1F3863"/>
              </a:buClr>
              <a:buSzPct val="120000"/>
              <a:buFont typeface="Arial MT"/>
              <a:buChar char="•"/>
              <a:tabLst>
                <a:tab pos="231775" algn="l"/>
              </a:tabLst>
            </a:pPr>
            <a:r>
              <a:rPr b="1" i="1" u="sng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Desarrolla</a:t>
            </a:r>
            <a:r>
              <a:rPr b="1" i="1" u="sng" spc="-2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reuniones</a:t>
            </a:r>
            <a:r>
              <a:rPr b="1" i="1" u="sng" spc="-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para</a:t>
            </a:r>
            <a:r>
              <a:rPr b="1" i="1" u="sng" spc="-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reflexionar</a:t>
            </a:r>
            <a:r>
              <a:rPr b="1" i="1" u="sng" spc="-20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sobre</a:t>
            </a:r>
            <a:r>
              <a:rPr b="1" i="1" u="sng" spc="-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la</a:t>
            </a:r>
            <a:r>
              <a:rPr b="1" i="1" u="sng" spc="-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importancia</a:t>
            </a:r>
            <a:r>
              <a:rPr b="1" i="1" u="sng" spc="-2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de</a:t>
            </a:r>
            <a:r>
              <a:rPr b="1" i="1" u="sng" spc="-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la</a:t>
            </a:r>
            <a:r>
              <a:rPr b="1" i="1" u="sng" spc="-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campaña</a:t>
            </a:r>
            <a:r>
              <a:rPr spc="-10" dirty="0">
                <a:solidFill>
                  <a:srgbClr val="001F5F"/>
                </a:solidFill>
                <a:latin typeface="Arial MT"/>
                <a:cs typeface="Lucida Sans Unicode"/>
              </a:rPr>
              <a:t>.</a:t>
            </a:r>
            <a:endParaRPr dirty="0">
              <a:latin typeface="Arial MT"/>
              <a:cs typeface="Lucida Sans Unicode"/>
            </a:endParaRPr>
          </a:p>
          <a:p>
            <a:pPr marL="231775" marR="5080" indent="-219710">
              <a:lnSpc>
                <a:spcPct val="120100"/>
              </a:lnSpc>
              <a:spcBef>
                <a:spcPts val="1005"/>
              </a:spcBef>
              <a:buClr>
                <a:srgbClr val="1F3863"/>
              </a:buClr>
              <a:buSzPct val="120000"/>
              <a:buFont typeface="Arial MT"/>
              <a:buChar char="•"/>
              <a:tabLst>
                <a:tab pos="231775" algn="l"/>
              </a:tabLst>
            </a:pP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Durante</a:t>
            </a:r>
            <a:r>
              <a:rPr spc="-7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las</a:t>
            </a:r>
            <a:r>
              <a:rPr spc="2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reuniones</a:t>
            </a:r>
            <a:r>
              <a:rPr spc="-1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65" dirty="0">
                <a:solidFill>
                  <a:srgbClr val="001F5F"/>
                </a:solidFill>
                <a:latin typeface="Arial MT"/>
                <a:cs typeface="Lucida Sans Unicode"/>
              </a:rPr>
              <a:t>con</a:t>
            </a:r>
            <a:r>
              <a:rPr spc="-1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55" dirty="0">
                <a:solidFill>
                  <a:srgbClr val="001F5F"/>
                </a:solidFill>
                <a:latin typeface="Arial MT"/>
                <a:cs typeface="Lucida Sans Unicode"/>
              </a:rPr>
              <a:t>la</a:t>
            </a:r>
            <a:r>
              <a:rPr spc="2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70" dirty="0">
                <a:solidFill>
                  <a:srgbClr val="001F5F"/>
                </a:solidFill>
                <a:latin typeface="Arial MT"/>
                <a:cs typeface="Lucida Sans Unicode"/>
              </a:rPr>
              <a:t>comunidad</a:t>
            </a:r>
            <a:r>
              <a:rPr spc="-3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50" dirty="0">
                <a:solidFill>
                  <a:srgbClr val="001F5F"/>
                </a:solidFill>
                <a:latin typeface="Arial MT"/>
                <a:cs typeface="Lucida Sans Unicode"/>
              </a:rPr>
              <a:t>educativa,</a:t>
            </a:r>
            <a:r>
              <a:rPr spc="-1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b="1" i="1" u="sng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determinan</a:t>
            </a:r>
            <a:r>
              <a:rPr b="1" i="1" u="sng" spc="-20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el</a:t>
            </a:r>
            <a:r>
              <a:rPr b="1" i="1" u="sng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desafío</a:t>
            </a:r>
            <a:r>
              <a:rPr b="1" i="1" spc="-185" dirty="0">
                <a:solidFill>
                  <a:srgbClr val="001F5F"/>
                </a:solidFill>
                <a:latin typeface="Arial MT"/>
                <a:cs typeface="Verdana"/>
              </a:rPr>
              <a:t> </a:t>
            </a:r>
            <a:r>
              <a:rPr spc="40" dirty="0">
                <a:solidFill>
                  <a:srgbClr val="001F5F"/>
                </a:solidFill>
                <a:latin typeface="Arial MT"/>
                <a:cs typeface="Lucida Sans Unicode"/>
              </a:rPr>
              <a:t>(problema, </a:t>
            </a:r>
            <a:r>
              <a:rPr spc="70" dirty="0">
                <a:solidFill>
                  <a:srgbClr val="001F5F"/>
                </a:solidFill>
                <a:latin typeface="Arial MT"/>
                <a:cs typeface="Lucida Sans Unicode"/>
              </a:rPr>
              <a:t>necesidad</a:t>
            </a:r>
            <a:r>
              <a:rPr spc="-114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Lucida Sans Unicode"/>
              </a:rPr>
              <a:t>o</a:t>
            </a:r>
            <a:r>
              <a:rPr spc="-5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60" dirty="0">
                <a:solidFill>
                  <a:srgbClr val="001F5F"/>
                </a:solidFill>
                <a:latin typeface="Arial MT"/>
                <a:cs typeface="Lucida Sans Unicode"/>
              </a:rPr>
              <a:t>aspiración)</a:t>
            </a:r>
            <a:r>
              <a:rPr spc="-114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65" dirty="0">
                <a:solidFill>
                  <a:srgbClr val="001F5F"/>
                </a:solidFill>
                <a:latin typeface="Arial MT"/>
                <a:cs typeface="Lucida Sans Unicode"/>
              </a:rPr>
              <a:t>que</a:t>
            </a:r>
            <a:r>
              <a:rPr spc="-10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75" dirty="0">
                <a:solidFill>
                  <a:srgbClr val="001F5F"/>
                </a:solidFill>
                <a:latin typeface="Arial MT"/>
                <a:cs typeface="Lucida Sans Unicode"/>
              </a:rPr>
              <a:t>abordarán</a:t>
            </a:r>
            <a:r>
              <a:rPr spc="-13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50" dirty="0">
                <a:solidFill>
                  <a:srgbClr val="001F5F"/>
                </a:solidFill>
                <a:latin typeface="Arial MT"/>
                <a:cs typeface="Lucida Sans Unicode"/>
              </a:rPr>
              <a:t>durante</a:t>
            </a:r>
            <a:r>
              <a:rPr spc="-12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55" dirty="0">
                <a:solidFill>
                  <a:srgbClr val="001F5F"/>
                </a:solidFill>
                <a:latin typeface="Arial MT"/>
                <a:cs typeface="Lucida Sans Unicode"/>
              </a:rPr>
              <a:t>la</a:t>
            </a:r>
            <a:r>
              <a:rPr spc="-4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95" dirty="0">
                <a:solidFill>
                  <a:srgbClr val="001F5F"/>
                </a:solidFill>
                <a:latin typeface="Arial MT"/>
                <a:cs typeface="Lucida Sans Unicode"/>
              </a:rPr>
              <a:t>campaña,</a:t>
            </a:r>
            <a:r>
              <a:rPr spc="-135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spc="60" dirty="0">
                <a:solidFill>
                  <a:srgbClr val="001F5F"/>
                </a:solidFill>
                <a:latin typeface="Arial MT"/>
                <a:cs typeface="Lucida Sans Unicode"/>
              </a:rPr>
              <a:t>y</a:t>
            </a:r>
            <a:r>
              <a:rPr spc="-20" dirty="0">
                <a:solidFill>
                  <a:srgbClr val="001F5F"/>
                </a:solidFill>
                <a:latin typeface="Arial MT"/>
                <a:cs typeface="Lucida Sans Unicode"/>
              </a:rPr>
              <a:t> </a:t>
            </a:r>
            <a:r>
              <a:rPr b="1" i="1" u="sng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lo</a:t>
            </a:r>
            <a:r>
              <a:rPr b="1" i="1" u="sng" spc="-1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relacionan</a:t>
            </a:r>
            <a:r>
              <a:rPr b="1" i="1" u="sng" spc="-2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con</a:t>
            </a:r>
            <a:r>
              <a:rPr b="1" i="1" u="sng" spc="-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una</a:t>
            </a:r>
            <a:r>
              <a:rPr b="1" i="1" u="sng" spc="-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de</a:t>
            </a:r>
            <a:r>
              <a:rPr b="1" i="1" u="sng" spc="-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las</a:t>
            </a:r>
            <a:r>
              <a:rPr b="1" i="1" spc="-25" dirty="0">
                <a:solidFill>
                  <a:srgbClr val="001F5F"/>
                </a:solidFill>
                <a:latin typeface="Arial MT"/>
                <a:cs typeface="Verdana"/>
              </a:rPr>
              <a:t> </a:t>
            </a:r>
            <a:r>
              <a:rPr b="1" i="1" u="sng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situaciones</a:t>
            </a:r>
            <a:r>
              <a:rPr b="1" i="1" u="sng" spc="-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planteadas</a:t>
            </a:r>
            <a:r>
              <a:rPr b="1" i="1" u="sng" spc="-1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en</a:t>
            </a:r>
            <a:r>
              <a:rPr b="1" i="1" u="sng" spc="-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las</a:t>
            </a:r>
            <a:r>
              <a:rPr b="1" i="1" u="sng" spc="-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 </a:t>
            </a:r>
            <a:r>
              <a:rPr b="1" i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Verdana"/>
              </a:rPr>
              <a:t>pautas.</a:t>
            </a:r>
            <a:endParaRPr dirty="0">
              <a:latin typeface="Arial MT"/>
              <a:cs typeface="Verdana"/>
            </a:endParaRPr>
          </a:p>
        </p:txBody>
      </p:sp>
      <p:pic>
        <p:nvPicPr>
          <p:cNvPr id="10" name="Picture 6" descr="Equipo Directivo En La Empresa De Personas Que Tienen Reunión Ilustraciones  Svg, Vectoriales, Clip Art Vectorizado Libre De Derechos. Image 93371971.">
            <a:extLst>
              <a:ext uri="{FF2B5EF4-FFF2-40B4-BE49-F238E27FC236}">
                <a16:creationId xmlns:a16="http://schemas.microsoft.com/office/drawing/2014/main" id="{69099D14-58F0-46C6-BE41-86D372B8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36" y="1717697"/>
            <a:ext cx="1798106" cy="1696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1DC1E-48BE-40E8-8540-7113366C9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97" y="2067218"/>
            <a:ext cx="1798106" cy="11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8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B94A6B-F126-6D8D-D496-840E6EFAD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-2064" r="30932"/>
          <a:stretch/>
        </p:blipFill>
        <p:spPr>
          <a:xfrm rot="5400000">
            <a:off x="-2319499" y="3274624"/>
            <a:ext cx="5860291" cy="11720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7E73A8-B35A-5D00-EB0D-003D27C85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9" y="107198"/>
            <a:ext cx="2079142" cy="1839803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DDC46DF2-0485-560A-3566-43EC20BB7A34}"/>
              </a:ext>
            </a:extLst>
          </p:cNvPr>
          <p:cNvSpPr/>
          <p:nvPr/>
        </p:nvSpPr>
        <p:spPr>
          <a:xfrm>
            <a:off x="2895600" y="1751966"/>
            <a:ext cx="3764279" cy="0"/>
          </a:xfrm>
          <a:custGeom>
            <a:avLst/>
            <a:gdLst/>
            <a:ahLst/>
            <a:cxnLst/>
            <a:rect l="l" t="t" r="r" b="b"/>
            <a:pathLst>
              <a:path w="3764279">
                <a:moveTo>
                  <a:pt x="0" y="0"/>
                </a:moveTo>
                <a:lnTo>
                  <a:pt x="3763771" y="0"/>
                </a:lnTo>
              </a:path>
            </a:pathLst>
          </a:custGeom>
          <a:ln w="18288">
            <a:solidFill>
              <a:srgbClr val="E204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F369108-B4E2-19B3-2CC1-331224BC71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7948" y="930507"/>
            <a:ext cx="9449434" cy="73130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97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0" spc="-160" dirty="0">
                <a:solidFill>
                  <a:srgbClr val="C00000"/>
                </a:solidFill>
                <a:latin typeface="Arial Black"/>
                <a:cs typeface="Arial Black"/>
              </a:rPr>
              <a:t>Fase</a:t>
            </a:r>
            <a:r>
              <a:rPr sz="2800" b="0" spc="-34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800" b="0" spc="-480" dirty="0">
                <a:solidFill>
                  <a:srgbClr val="C00000"/>
                </a:solidFill>
                <a:latin typeface="Arial Black"/>
                <a:cs typeface="Arial Black"/>
              </a:rPr>
              <a:t>1:</a:t>
            </a:r>
            <a:r>
              <a:rPr sz="2800" b="0" spc="-3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s-ES" sz="2800" b="0" spc="-3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Nos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organizamos</a:t>
            </a:r>
            <a:r>
              <a:rPr sz="2000" spc="-200" dirty="0">
                <a:latin typeface="Lucida Sans Unicode"/>
                <a:cs typeface="Lucida Sans Unicode"/>
              </a:rPr>
              <a:t> </a:t>
            </a:r>
            <a:r>
              <a:rPr sz="2000" spc="180" dirty="0">
                <a:latin typeface="Lucida Sans Unicode"/>
                <a:cs typeface="Lucida Sans Unicode"/>
              </a:rPr>
              <a:t>para</a:t>
            </a:r>
            <a:r>
              <a:rPr sz="2000" spc="-15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e</a:t>
            </a:r>
            <a:r>
              <a:rPr lang="es-PE" sz="2000" spc="-25" dirty="0">
                <a:latin typeface="Lucida Sans Unicode"/>
                <a:cs typeface="Lucida Sans Unicode"/>
              </a:rPr>
              <a:t>l</a:t>
            </a:r>
            <a:r>
              <a:rPr lang="es-ES"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Desarrollo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145" dirty="0">
                <a:latin typeface="Lucida Sans Unicode"/>
                <a:cs typeface="Lucida Sans Unicode"/>
              </a:rPr>
              <a:t>de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105" dirty="0">
                <a:latin typeface="Lucida Sans Unicode"/>
                <a:cs typeface="Lucida Sans Unicode"/>
              </a:rPr>
              <a:t>la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240" dirty="0">
                <a:latin typeface="Lucida Sans Unicode"/>
                <a:cs typeface="Lucida Sans Unicode"/>
              </a:rPr>
              <a:t>campaña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0AE6DD1-46F8-9122-660C-67CFDF5F7360}"/>
              </a:ext>
            </a:extLst>
          </p:cNvPr>
          <p:cNvSpPr/>
          <p:nvPr/>
        </p:nvSpPr>
        <p:spPr>
          <a:xfrm>
            <a:off x="0" y="1581911"/>
            <a:ext cx="655320" cy="759460"/>
          </a:xfrm>
          <a:custGeom>
            <a:avLst/>
            <a:gdLst/>
            <a:ahLst/>
            <a:cxnLst/>
            <a:rect l="l" t="t" r="r" b="b"/>
            <a:pathLst>
              <a:path w="655320" h="759460">
                <a:moveTo>
                  <a:pt x="0" y="0"/>
                </a:moveTo>
                <a:lnTo>
                  <a:pt x="0" y="758951"/>
                </a:lnTo>
                <a:lnTo>
                  <a:pt x="655320" y="37947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6" descr="Equipo Directivo En La Empresa De Personas Que Tienen Reunión Ilustraciones  Svg, Vectoriales, Clip Art Vectorizado Libre De Derechos. Image 93371971.">
            <a:extLst>
              <a:ext uri="{FF2B5EF4-FFF2-40B4-BE49-F238E27FC236}">
                <a16:creationId xmlns:a16="http://schemas.microsoft.com/office/drawing/2014/main" id="{69099D14-58F0-46C6-BE41-86D372B8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68" y="1735443"/>
            <a:ext cx="1949516" cy="18398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1DC1E-48BE-40E8-8540-7113366C9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58" y="1994669"/>
            <a:ext cx="1798106" cy="11621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A479331-C64C-4CDE-8EF4-1191158DA45B}"/>
              </a:ext>
            </a:extLst>
          </p:cNvPr>
          <p:cNvSpPr txBox="1"/>
          <p:nvPr/>
        </p:nvSpPr>
        <p:spPr>
          <a:xfrm>
            <a:off x="1021079" y="197086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/>
              <a:t>Realizan algunas preguntas a la comunidad:</a:t>
            </a:r>
          </a:p>
          <a:p>
            <a:endParaRPr lang="es-PE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8CE20DB-2395-4984-9D9F-23AD829D9E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/>
          <a:stretch/>
        </p:blipFill>
        <p:spPr>
          <a:xfrm>
            <a:off x="152734" y="2261670"/>
            <a:ext cx="2819400" cy="25916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DE87DD0-F13F-4DC9-B580-F81224CF3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5011" y="4510456"/>
            <a:ext cx="6325918" cy="238979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B9E88FE-EC99-495E-AA2E-AF463B3E2D37}"/>
              </a:ext>
            </a:extLst>
          </p:cNvPr>
          <p:cNvSpPr/>
          <p:nvPr/>
        </p:nvSpPr>
        <p:spPr>
          <a:xfrm>
            <a:off x="1129220" y="6214447"/>
            <a:ext cx="6390329" cy="685781"/>
          </a:xfrm>
          <a:prstGeom prst="rect">
            <a:avLst/>
          </a:prstGeom>
          <a:noFill/>
          <a:ln w="38100">
            <a:solidFill>
              <a:srgbClr val="EF2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04985E9-C7DF-4716-B479-F82B1D4578B2}"/>
              </a:ext>
            </a:extLst>
          </p:cNvPr>
          <p:cNvSpPr txBox="1"/>
          <p:nvPr/>
        </p:nvSpPr>
        <p:spPr>
          <a:xfrm>
            <a:off x="8127784" y="3375983"/>
            <a:ext cx="3870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/>
              <a:t>Se abordará la falta de respeto a los acuerdos, ya que es un problema permanente y que afecta a los estudiantes y docentes.</a:t>
            </a:r>
          </a:p>
          <a:p>
            <a:endParaRPr lang="es-PE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006D62D-9F85-4A9E-B2DC-37A9DB3F40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784" y="4648200"/>
            <a:ext cx="3993520" cy="2088918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6B1B403-42F8-4255-9041-3FC15826030F}"/>
              </a:ext>
            </a:extLst>
          </p:cNvPr>
          <p:cNvCxnSpPr/>
          <p:nvPr/>
        </p:nvCxnSpPr>
        <p:spPr>
          <a:xfrm flipV="1">
            <a:off x="7480929" y="5715000"/>
            <a:ext cx="520071" cy="410528"/>
          </a:xfrm>
          <a:prstGeom prst="straightConnector1">
            <a:avLst/>
          </a:prstGeom>
          <a:ln w="38100">
            <a:solidFill>
              <a:srgbClr val="EF2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94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1094</Words>
  <Application>Microsoft Office PowerPoint</Application>
  <PresentationFormat>Panorámica</PresentationFormat>
  <Paragraphs>132</Paragraphs>
  <Slides>17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Aral</vt:lpstr>
      <vt:lpstr>Arial</vt:lpstr>
      <vt:lpstr>Arial Black</vt:lpstr>
      <vt:lpstr>Arial MT</vt:lpstr>
      <vt:lpstr>Calibri</vt:lpstr>
      <vt:lpstr>Cambria</vt:lpstr>
      <vt:lpstr>Lucida Sans Unicode</vt:lpstr>
      <vt:lpstr>Tahoma</vt:lpstr>
      <vt:lpstr>Times New Roman</vt:lpstr>
      <vt:lpstr>Wingdings</vt:lpstr>
      <vt:lpstr>Office Theme</vt:lpstr>
      <vt:lpstr>CorelDRAW</vt:lpstr>
      <vt:lpstr>Asistencia Técnica</vt:lpstr>
      <vt:lpstr>Propósito:</vt:lpstr>
      <vt:lpstr>¿Cuál es la problemática actual en nuestra sociedad?</vt:lpstr>
      <vt:lpstr>Campaña de sensibilización “En el Perú, nos respetamos y tratamos bien”</vt:lpstr>
      <vt:lpstr>Fases de la campaña</vt:lpstr>
      <vt:lpstr>Responsabilidades</vt:lpstr>
      <vt:lpstr>Caso modelo – Desarrollo de la campaña</vt:lpstr>
      <vt:lpstr>Fase 1:  Nos organizamos para el Desarrollo de la campaña</vt:lpstr>
      <vt:lpstr>Fase 1:  Nos organizamos para el Desarrollo de la campaña</vt:lpstr>
      <vt:lpstr>Fase 2:  Planificamos la campaña</vt:lpstr>
      <vt:lpstr>Fase 2 :   Planificamos la campaña</vt:lpstr>
      <vt:lpstr>Fase  3 :  Desarrollamos  la campaña</vt:lpstr>
      <vt:lpstr>Fase  4 :  Desarrollamos  la campaña</vt:lpstr>
      <vt:lpstr>Propuesta</vt:lpstr>
      <vt:lpstr>Rueda de preguntas</vt:lpstr>
      <vt:lpstr>5 Kit comunicacional digital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Flores Consiglieri</dc:creator>
  <cp:lastModifiedBy>Asus</cp:lastModifiedBy>
  <cp:revision>37</cp:revision>
  <dcterms:created xsi:type="dcterms:W3CDTF">2023-06-27T13:35:27Z</dcterms:created>
  <dcterms:modified xsi:type="dcterms:W3CDTF">2023-06-28T21:06:32Z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2023-06-27T00:00:00Z</vt:filetime>
  </property>
  <property fmtid="{D5CDD505-2E9C-101B-9397-08002B2CF9AE}" pid="5" name="Producer">
    <vt:lpwstr>Microsoft® PowerPoint® 2019</vt:lpwstr>
  </property>
</Properties>
</file>